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78" r:id="rId2"/>
    <p:sldId id="282" r:id="rId3"/>
    <p:sldId id="283" r:id="rId4"/>
    <p:sldId id="284" r:id="rId5"/>
    <p:sldId id="285" r:id="rId6"/>
    <p:sldId id="289" r:id="rId7"/>
    <p:sldId id="286" r:id="rId8"/>
    <p:sldId id="279" r:id="rId9"/>
    <p:sldId id="295" r:id="rId10"/>
    <p:sldId id="292" r:id="rId11"/>
    <p:sldId id="296" r:id="rId12"/>
    <p:sldId id="297" r:id="rId13"/>
    <p:sldId id="257" r:id="rId14"/>
    <p:sldId id="281" r:id="rId1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8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2AB87-9837-44B7-9B6E-9C960AB78F1E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D18B2-F5B7-46EE-B877-275CCB75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1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D18B2-F5B7-46EE-B877-275CCB75FE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09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18B2-F5B7-46EE-B877-275CCB75FE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5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d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>
            <a:spLocks noGrp="1"/>
          </p:cNvSpPr>
          <p:nvPr/>
        </p:nvSpPr>
        <p:spPr>
          <a:xfrm>
            <a:off x="3175" y="507365"/>
            <a:ext cx="12185650" cy="906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特殊时期在线教学</a:t>
            </a:r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方案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129" y="1596770"/>
            <a:ext cx="1115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疫情期间，南京航空航天大学精品课程平台将为全校师生提供在线教学服务，包括线上教学（学习、答疑、作业、测验等）、速课（微视频）录制、同步课堂、直播教学和相关技术服务，旨在利用电脑、手机、网络等现有设备开展教学活动。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南京航空航天大学精品课程平台采用超星公司的技术支持，包含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电脑端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（网址：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http://nuaa.fanya.chaoxing.com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）和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手机端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（学习通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）两部分，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电脑端和手机端可自动实现资源、数据、功能同步，有效保证师生使用习惯的一致性。</a:t>
            </a:r>
          </a:p>
          <a:p>
            <a:pPr indent="457200" algn="l" fontAlgn="auto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南京航空航天大学精品课程平台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已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无缝对接超星电子图书、电子期刊、学术视频等数据库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，为教师备课、学生拓展学习提供资源支撑。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40" y="2287905"/>
            <a:ext cx="3812540" cy="21704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759" y="2263140"/>
            <a:ext cx="3688715" cy="219519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855" y="4575175"/>
            <a:ext cx="3903980" cy="22326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9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245" y="4575175"/>
            <a:ext cx="3766185" cy="2277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 useBgFill="1"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00660" y="750570"/>
            <a:ext cx="11621770" cy="14204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方法二：自建课程和教学班</a:t>
            </a:r>
            <a:b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如果没有待激活的课程，可以点击“创建课程”或“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按照以下步骤自建课程和教学班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。电脑端点击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页面的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“+”,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输入课程名称，选课程封面，生成课程单元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即可完成课程框架的搭建。同时学习通中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模块就会出现老师建设的这门课程。</a:t>
            </a:r>
          </a:p>
        </p:txBody>
      </p:sp>
      <p:sp>
        <p:nvSpPr>
          <p:cNvPr id="2" name="椭圆 1"/>
          <p:cNvSpPr/>
          <p:nvPr/>
        </p:nvSpPr>
        <p:spPr>
          <a:xfrm>
            <a:off x="200025" y="240665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2345" y="249555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建立课程和教学班</a:t>
            </a:r>
          </a:p>
        </p:txBody>
      </p:sp>
    </p:spTree>
    <p:extLst>
      <p:ext uri="{BB962C8B-B14F-4D97-AF65-F5344CB8AC3E}">
        <p14:creationId xmlns:p14="http://schemas.microsoft.com/office/powerpoint/2010/main" val="139025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760" y="309880"/>
            <a:ext cx="11563350" cy="158623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打开该课程的“管理”模块，点击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“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班级管理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”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，可在默认班级或新建班级中添加学生。每门课程支持建设多个平行教学班。</a:t>
            </a:r>
            <a:b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</a:b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如果教学班由一个或多个行政班组成，可点击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“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添加学生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”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从学生库中按学院、专业、班级代码直接批量添加。</a:t>
            </a:r>
            <a:b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</a:b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如果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  <a:sym typeface="+mn-ea"/>
              </a:rPr>
              <a:t>教学班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不是由行政班组成，可采用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“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批量导入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”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的方式，使用系统中提供的模板添加学生名单。</a:t>
            </a:r>
            <a:b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</a:b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加入教学班的学生其学习通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“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课程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”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模块中就会出现老师的这门课程。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8760" y="2877185"/>
            <a:ext cx="4828540" cy="272097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385" y="2706370"/>
            <a:ext cx="6618605" cy="306260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4" name="文本框 3"/>
          <p:cNvSpPr txBox="1"/>
          <p:nvPr/>
        </p:nvSpPr>
        <p:spPr>
          <a:xfrm>
            <a:off x="176530" y="2044700"/>
            <a:ext cx="12136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为保持学生信息的完整性和准确性，建议老师上课前提前建立教学班，上课时无需学生通过扫码加入班级。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843914"/>
            <a:ext cx="10968990" cy="139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教师利用现有的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、教学资料、测试题目等即可开展线上教学。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教师可组织学生在线自主学习、在线测验、作业、答疑等，如教师资源不丰富，也可以从超星提供的资源库（图书、期刊、视频）中选择合适的资源添加到课程中。</a:t>
            </a: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上传教学资料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07AF40D-6EB1-43C7-9CA3-419740541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" y="2862949"/>
            <a:ext cx="5670335" cy="3151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92CAE23-00E7-46D4-B683-7FB585047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801" y="2070418"/>
            <a:ext cx="5274310" cy="23577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3055B30-12C0-4BB3-B311-1A3D31687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801" y="4633203"/>
            <a:ext cx="5264785" cy="21240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7682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567" y="929005"/>
            <a:ext cx="11475720" cy="131572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教师也可将课程资料批量上传至云盘，支持视频、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FDF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、图片、表格、音频等多种资源类型，并可建立文件夹进行分类管理。并通过云盘添加到课程章节中或开展速课录制、同步教学等。</a:t>
            </a:r>
          </a:p>
        </p:txBody>
      </p:sp>
      <p:pic>
        <p:nvPicPr>
          <p:cNvPr id="10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010" y="2873375"/>
            <a:ext cx="5737860" cy="29559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6" name="椭圆 5"/>
          <p:cNvSpPr/>
          <p:nvPr/>
        </p:nvSpPr>
        <p:spPr>
          <a:xfrm>
            <a:off x="200025" y="33655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2345" y="34544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上传教学资料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5440" y="2873375"/>
            <a:ext cx="5488305" cy="302958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4" name="文本框 3"/>
          <p:cNvSpPr txBox="1"/>
          <p:nvPr/>
        </p:nvSpPr>
        <p:spPr>
          <a:xfrm>
            <a:off x="437515" y="2315210"/>
            <a:ext cx="10261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电脑端的云盘和学习通的云盘互通，在学习通中可直接调取电脑端上传的资源。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89690" y="4391078"/>
            <a:ext cx="107075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南京航空航天大学精品课程平台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为特殊时期在线教学提供支持！</a:t>
            </a:r>
          </a:p>
        </p:txBody>
      </p:sp>
      <p:sp>
        <p:nvSpPr>
          <p:cNvPr id="5" name="文本框 1"/>
          <p:cNvSpPr txBox="1"/>
          <p:nvPr/>
        </p:nvSpPr>
        <p:spPr>
          <a:xfrm>
            <a:off x="1428115" y="1158240"/>
            <a:ext cx="9374505" cy="252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具体使用方式请参照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南航精品课程建设平台教师使用手册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和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南航精品课程建设平台学生使用手册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超星也将与我们一道为师生提供及时支持：</a:t>
            </a:r>
          </a:p>
          <a:p>
            <a:pPr algn="l" fontAlgn="auto">
              <a:lnSpc>
                <a:spcPct val="150000"/>
              </a:lnSpc>
            </a:pPr>
            <a:r>
              <a:rPr lang="en-US" altLang="zh-CN" dirty="0">
                <a:latin typeface="+mj-ea"/>
                <a:ea typeface="+mj-ea"/>
                <a:cs typeface="+mj-ea"/>
              </a:rPr>
              <a:t>1</a:t>
            </a:r>
            <a:r>
              <a:rPr lang="zh-CN" altLang="en-US" dirty="0">
                <a:latin typeface="+mj-ea"/>
                <a:ea typeface="+mj-ea"/>
                <a:cs typeface="+mj-ea"/>
              </a:rPr>
              <a:t>、</a:t>
            </a:r>
            <a:r>
              <a:rPr lang="en-US" altLang="zh-CN" dirty="0">
                <a:latin typeface="+mj-ea"/>
                <a:ea typeface="+mj-ea"/>
                <a:cs typeface="+mj-ea"/>
                <a:sym typeface="+mn-ea"/>
              </a:rPr>
              <a:t>QQ</a:t>
            </a:r>
            <a:r>
              <a:rPr lang="zh-CN" altLang="en-US" dirty="0">
                <a:latin typeface="+mj-ea"/>
                <a:ea typeface="+mj-ea"/>
                <a:cs typeface="+mj-ea"/>
                <a:sym typeface="+mn-ea"/>
              </a:rPr>
              <a:t>群</a:t>
            </a:r>
            <a:r>
              <a:rPr lang="zh-CN" altLang="en-US" dirty="0">
                <a:latin typeface="+mj-ea"/>
                <a:ea typeface="+mj-ea"/>
                <a:cs typeface="+mj-ea"/>
              </a:rPr>
              <a:t>咨询：群名</a:t>
            </a:r>
            <a:r>
              <a:rPr lang="en-US" altLang="zh-CN" dirty="0">
                <a:latin typeface="+mj-ea"/>
                <a:ea typeface="+mj-ea"/>
                <a:cs typeface="+mj-ea"/>
                <a:sym typeface="+mn-ea"/>
              </a:rPr>
              <a:t>“</a:t>
            </a:r>
            <a:r>
              <a:rPr lang="zh-CN" altLang="en-US" dirty="0">
                <a:latin typeface="+mj-ea"/>
                <a:ea typeface="+mj-ea"/>
                <a:cs typeface="+mj-ea"/>
                <a:sym typeface="+mn-ea"/>
              </a:rPr>
              <a:t>南航精品课程建设平台服务群</a:t>
            </a:r>
            <a:r>
              <a:rPr lang="en-US" altLang="zh-CN" dirty="0">
                <a:latin typeface="+mj-ea"/>
                <a:ea typeface="+mj-ea"/>
                <a:cs typeface="+mj-ea"/>
                <a:sym typeface="+mn-ea"/>
              </a:rPr>
              <a:t>”</a:t>
            </a:r>
            <a:r>
              <a:rPr lang="zh-CN" altLang="en-US" dirty="0">
                <a:latin typeface="+mj-ea"/>
                <a:ea typeface="+mj-ea"/>
                <a:cs typeface="+mj-ea"/>
              </a:rPr>
              <a:t>，群号654202609，</a:t>
            </a:r>
            <a:endParaRPr lang="en-US" altLang="zh-CN" dirty="0">
              <a:latin typeface="+mj-ea"/>
              <a:ea typeface="+mj-ea"/>
              <a:cs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j-ea"/>
                <a:ea typeface="+mj-ea"/>
                <a:cs typeface="+mj-ea"/>
              </a:rPr>
              <a:t>   QQ</a:t>
            </a:r>
            <a:r>
              <a:rPr lang="zh-CN" altLang="en-US" dirty="0">
                <a:latin typeface="+mj-ea"/>
                <a:ea typeface="+mj-ea"/>
                <a:cs typeface="+mj-ea"/>
              </a:rPr>
              <a:t>群负责人：教研科杜丹妮，</a:t>
            </a:r>
            <a:r>
              <a:rPr lang="en-US" altLang="zh-CN" dirty="0">
                <a:latin typeface="+mj-ea"/>
                <a:ea typeface="+mj-ea"/>
                <a:cs typeface="+mj-ea"/>
              </a:rPr>
              <a:t>84895740</a:t>
            </a:r>
            <a:endParaRPr lang="zh-CN" altLang="en-US" dirty="0">
              <a:latin typeface="+mj-ea"/>
              <a:ea typeface="+mj-ea"/>
              <a:cs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j-ea"/>
                <a:ea typeface="+mj-ea"/>
                <a:cs typeface="+mj-ea"/>
              </a:rPr>
              <a:t>2</a:t>
            </a:r>
            <a:r>
              <a:rPr lang="zh-CN" altLang="en-US" dirty="0">
                <a:latin typeface="+mj-ea"/>
                <a:ea typeface="+mj-ea"/>
                <a:cs typeface="+mj-ea"/>
              </a:rPr>
              <a:t>、超星技术咨询：孙瑞：17751772014；</a:t>
            </a:r>
            <a:r>
              <a:rPr lang="zh-CN" altLang="en-US" dirty="0">
                <a:latin typeface="+mj-ea"/>
                <a:cs typeface="+mj-ea"/>
              </a:rPr>
              <a:t>马云尉：19850078707；</a:t>
            </a:r>
            <a:r>
              <a:rPr lang="zh-CN" altLang="en-US" dirty="0">
                <a:latin typeface="+mj-ea"/>
                <a:ea typeface="+mj-ea"/>
                <a:cs typeface="+mj-ea"/>
              </a:rPr>
              <a:t>焦丽娟：18606198166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1008380"/>
            <a:ext cx="10968990" cy="12306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适用于已有完善教学资源（尤其是教学视频）的课程，例如已建设完成的慕课课程。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教师可在线发布学习任务、学习要求、作业、测验等，并可在线提供答疑。</a:t>
            </a: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在线教学方式一：线上教学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07AF40D-6EB1-43C7-9CA3-419740541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" y="2862949"/>
            <a:ext cx="5670335" cy="3151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9CF7013-D341-4757-9399-00965F240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400" y="2862949"/>
            <a:ext cx="5916855" cy="31277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35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1122915"/>
            <a:ext cx="10968990" cy="165544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适用于希望快速自主建设教学视频，用于线上教学的课程。</a:t>
            </a:r>
            <a:b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教师可选择“</a:t>
            </a:r>
            <a:r>
              <a:rPr lang="en-US" altLang="zh-CN" sz="1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ppt+</a:t>
            </a:r>
            <a:r>
              <a:rPr lang="zh-CN" altLang="en-US" sz="1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录音”，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将所需讲的内容录制为速课（微视频），速课录制完成，相当于做好了教学视频。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教师课程页面打开“课堂教学”，选择需要讲解的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PPT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，在右下角“更多”中找到“录制速课”点开即可开始录制，录制结束后可选择保存至云盘，然后上传到课程章节中供学生在线学习。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</a:br>
            <a:r>
              <a:rPr lang="zh-CN" altLang="en-US" sz="1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部分教室有教学录播设备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，将实现把教学过程的录像自动上传到平台上，供课程结束后学生在线学习。</a:t>
            </a: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在线教学方式二：速课（微视频）录制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15B02E6-2188-461D-B2EE-EEA19443F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87" y="3112471"/>
            <a:ext cx="2047150" cy="331142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B4F2101-4D2A-42A3-9940-56C69A98F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698" y="3112470"/>
            <a:ext cx="1976783" cy="3311419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99DA188-3D74-4A21-B284-BEBBA7D88A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90" y="3112471"/>
            <a:ext cx="2048211" cy="33114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ABC432C-5A39-43B9-8E1F-E93283E08A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726" y="3099100"/>
            <a:ext cx="2048210" cy="33114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3FD48DD-CAFA-4F4F-B35E-7F083AE499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261" y="3099100"/>
            <a:ext cx="2048211" cy="33114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3244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3984" y="859155"/>
            <a:ext cx="11395710" cy="19909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适用于线上线下混合模式，教师</a:t>
            </a:r>
            <a:r>
              <a:rPr lang="zh-CN" alt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在教室或家里均可发起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同步课堂，例如部分学生无法到课堂，可通过同步课堂听课。同步课堂结束后可将教学过程视频保存为速课视频。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教师课程页面打开“课堂教学”，选择需要讲解的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PPT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，在右下角“更多”中找到“同步课堂”，点开后可显示学生手机端和电脑端的观看方式。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​学生在学习通输入邀请码，或在电脑端打开网址，即可听到教师的授课，学生手机或电脑上会同步看到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在线教学方式三：同步课堂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15B02E6-2188-461D-B2EE-EEA19443F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69" y="2939324"/>
            <a:ext cx="2047150" cy="3643086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B4F2101-4D2A-42A3-9940-56C69A98F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136" y="2939323"/>
            <a:ext cx="1976783" cy="364308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99DA188-3D74-4A21-B284-BEBBA7D88A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36" y="2939323"/>
            <a:ext cx="2048211" cy="36430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3C613A8-207F-4825-AA97-6C6E29D66A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766" y="2939323"/>
            <a:ext cx="2048210" cy="36430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242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4" y="859155"/>
            <a:ext cx="11556537" cy="17059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适用于线上线下混合模式，教师在教室或家里均可发起直播教学，例如利用直播答疑或教学互动等。</a:t>
            </a:r>
            <a:r>
              <a:rPr lang="zh-CN" alt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教师可以利用超星专用设备摄像，也可以利用手机摄像。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教师课程页面选择课程的教学班，点击下方的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+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”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，点击“直播”后可进行直播教学。直播教学结束后，教师可自主选择是否允许学生“回看”。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​学生在学习通中</a:t>
            </a:r>
            <a:r>
              <a:rPr lang="zh-CN" altLang="en-US" sz="1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可以直接看到教师的直播视频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，如果教师选择</a:t>
            </a:r>
            <a:r>
              <a:rPr lang="zh-CN" altLang="en-US" sz="1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“允许回看”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，学生可以选择方便的时间观看。</a:t>
            </a: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在线教学方式四：直播教学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15B02E6-2188-461D-B2EE-EEA19443F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42" y="2726962"/>
            <a:ext cx="2047150" cy="3643086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B4F2101-4D2A-42A3-9940-56C69A98F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761" y="2726963"/>
            <a:ext cx="1976783" cy="364308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E85C16E-9C67-4384-B761-C981347A7F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320" y="2726961"/>
            <a:ext cx="2043941" cy="3635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858D558-95AB-471C-B107-ECBC6D8FF4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41" y="2726961"/>
            <a:ext cx="2043941" cy="3635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879DB76-61DE-4B37-819B-565436B723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53" y="2726962"/>
            <a:ext cx="2048212" cy="36430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550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843914"/>
            <a:ext cx="10968990" cy="139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适用于每一位老师，利用老师现有的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、教学资料、测试题目等即可开展辅助教学。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教师可上传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、学习资料，并组织在线测验、作业、答疑等。也可以从超星提供的资源库（图书、期刊、视频）中选择合适的资源添加到课程中。</a:t>
            </a: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在线教学方式五：辅助教学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07AF40D-6EB1-43C7-9CA3-419740541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5" y="2862949"/>
            <a:ext cx="5670335" cy="3151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92CAE23-00E7-46D4-B683-7FB585047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801" y="2070418"/>
            <a:ext cx="5274310" cy="23577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3055B30-12C0-4BB3-B311-1A3D31687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5801" y="4633203"/>
            <a:ext cx="5264785" cy="21240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6598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5" y="3601085"/>
            <a:ext cx="3866515" cy="21323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394335" y="974725"/>
            <a:ext cx="9911715" cy="161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电脑端访问网址：http://nuaa.fanya.chaoxing.com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初次登录方式：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登录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按钮，输入账号（教师工号）和初始密码（123456）登录。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登录后请绑定手机号并修改密码。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再次登录时，电脑端、学习通均可使用该手机号和密码登录。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j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/>
          </a:stretch>
        </p:blipFill>
        <p:spPr>
          <a:xfrm>
            <a:off x="4159250" y="3601085"/>
            <a:ext cx="3872865" cy="213233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7" name="爆炸形 2 6"/>
          <p:cNvSpPr/>
          <p:nvPr/>
        </p:nvSpPr>
        <p:spPr>
          <a:xfrm>
            <a:off x="9683750" y="95250"/>
            <a:ext cx="2446020" cy="165925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电脑端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0075" y="3601720"/>
            <a:ext cx="3608705" cy="21316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394335" y="2700020"/>
            <a:ext cx="101263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+mn-ea"/>
              </a:rPr>
              <a:t>如果已在学习通登录并绑定工号，登录密码为修改后的密码，支持工号、手机号两种登录方式。</a:t>
            </a:r>
          </a:p>
        </p:txBody>
      </p:sp>
    </p:spTree>
    <p:extLst>
      <p:ext uri="{BB962C8B-B14F-4D97-AF65-F5344CB8AC3E}">
        <p14:creationId xmlns:p14="http://schemas.microsoft.com/office/powerpoint/2010/main" val="415773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</a:p>
        </p:txBody>
      </p:sp>
      <p:sp>
        <p:nvSpPr>
          <p:cNvPr id="7" name="爆炸形 2 6"/>
          <p:cNvSpPr/>
          <p:nvPr/>
        </p:nvSpPr>
        <p:spPr>
          <a:xfrm>
            <a:off x="9820275" y="95250"/>
            <a:ext cx="2309495" cy="156400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手机端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7820" y="878840"/>
            <a:ext cx="6869430" cy="675005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手机上下载并安装学习通APP：</a:t>
            </a:r>
            <a:b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</a:b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扫描右方二维码或在手机应用市场中搜索“学习通”进行下载。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+mj-ea"/>
            </a:endParaRPr>
          </a:p>
        </p:txBody>
      </p:sp>
      <p:pic>
        <p:nvPicPr>
          <p:cNvPr id="3" name="图片 8" descr="C:\Users\Administrator\Desktop\学习通二维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2815" y="93345"/>
            <a:ext cx="1460500" cy="1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标题 11"/>
          <p:cNvSpPr>
            <a:spLocks noGrp="1"/>
          </p:cNvSpPr>
          <p:nvPr/>
        </p:nvSpPr>
        <p:spPr>
          <a:xfrm>
            <a:off x="336550" y="1513205"/>
            <a:ext cx="11489055" cy="1043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初次登录者：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点击右下方的“我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进入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登录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页面，选择“新用户注册”，输入手机号获取验证码并设置自己的密码，然后填写学校名称、输入自己的工号、姓名进行信息验证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（注意：信息验证一定不可跳过，学校名称是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南京航空航天大学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”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，不能使用简写或具体到学院）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010" y="3322320"/>
            <a:ext cx="2178685" cy="3510915"/>
          </a:xfrm>
          <a:prstGeom prst="rect">
            <a:avLst/>
          </a:prstGeom>
          <a:ln w="12700" cmpd="sng">
            <a:solidFill>
              <a:schemeClr val="accent1"/>
            </a:solidFill>
            <a:prstDash val="solid"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5735" y="3322320"/>
            <a:ext cx="202247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350" y="3322320"/>
            <a:ext cx="215836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6480" y="3322320"/>
            <a:ext cx="2110740" cy="352615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0275" y="3322320"/>
            <a:ext cx="221424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8" name="文本框 17"/>
          <p:cNvSpPr txBox="1"/>
          <p:nvPr/>
        </p:nvSpPr>
        <p:spPr>
          <a:xfrm>
            <a:off x="8395970" y="5788660"/>
            <a:ext cx="2580005" cy="3683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该步骤不可跳过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36550" y="2503170"/>
            <a:ext cx="10564495" cy="4603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如果已在电脑端登录并绑定手机号，则可直接使用手机号登录。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00660" y="750570"/>
            <a:ext cx="11257280" cy="17551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方法一：激活课程和教学班</a:t>
            </a:r>
            <a:b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航空航天大学精品课程建设平台已与教务系统数据打通，教师登录后，选择当前学期，并激活课程。激活过程中会提示是否复制之前建设的课程内容，如果选择复制，可将之前建设好的教学资源（包含教学视频、资料、题库等）继承过来，如果之前没有建设课程或不使用之前建设的课程，可激活后上传教学资源。激活的课程，该课程的教学班已经在课程中。</a:t>
            </a:r>
          </a:p>
        </p:txBody>
      </p:sp>
      <p:sp>
        <p:nvSpPr>
          <p:cNvPr id="2" name="椭圆 1"/>
          <p:cNvSpPr/>
          <p:nvPr/>
        </p:nvSpPr>
        <p:spPr>
          <a:xfrm>
            <a:off x="200025" y="240665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2345" y="249555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建立课程和教学班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81DF204-2F80-492E-AB1C-F9302CA4F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16" y="2823256"/>
            <a:ext cx="5163712" cy="305810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52FD41-9876-439A-B485-FB2F9F575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874" y="2808501"/>
            <a:ext cx="4709531" cy="30728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37773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472,&quot;width&quot;:307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1515</Words>
  <Application>Microsoft Office PowerPoint</Application>
  <PresentationFormat>宽屏</PresentationFormat>
  <Paragraphs>58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黑体</vt:lpstr>
      <vt:lpstr>宋体</vt:lpstr>
      <vt:lpstr>宋体-简</vt:lpstr>
      <vt:lpstr>微软雅黑</vt:lpstr>
      <vt:lpstr>Arial</vt:lpstr>
      <vt:lpstr>Calibri</vt:lpstr>
      <vt:lpstr>Calibri Light</vt:lpstr>
      <vt:lpstr>Office 主题</vt:lpstr>
      <vt:lpstr>PowerPoint 演示文稿</vt:lpstr>
      <vt:lpstr>适用于已有完善教学资源（尤其是教学视频）的课程，例如已建设完成的慕课课程。 教师可在线发布学习任务、学习要求、作业、测验等，并可在线提供答疑。</vt:lpstr>
      <vt:lpstr>适用于希望快速自主建设教学视频，用于线上教学的课程。 教师可选择“ppt+录音”，将所需讲的内容录制为速课（微视频），速课录制完成，相当于做好了教学视频。 教师课程页面打开“课堂教学”，选择需要讲解的PPT，在右下角“更多”中找到“录制速课”点开即可开始录制，录制结束后可选择保存至云盘，然后上传到课程章节中供学生在线学习。 部分教室有教学录播设备，将实现把教学过程的录像自动上传到平台上，供课程结束后学生在线学习。</vt:lpstr>
      <vt:lpstr>适用于线上线下混合模式，教师在教室或家里均可发起同步课堂，例如部分学生无法到课堂，可通过同步课堂听课。同步课堂结束后可将教学过程视频保存为速课视频。 教师课程页面打开“课堂教学”，选择需要讲解的PPT，在右下角“更多”中找到“同步课堂”，点开后可显示学生手机端和电脑端的观看方式。 ​学生在学习通输入邀请码，或在电脑端打开网址，即可听到教师的授课，学生手机或电脑上会同步看到ppt。</vt:lpstr>
      <vt:lpstr>适用于线上线下混合模式，教师在教室或家里均可发起直播教学，例如利用直播答疑或教学互动等。教师可以利用超星专用设备摄像，也可以利用手机摄像。 教师课程页面选择课程的教学班，点击下方的“+” ，点击“直播”后可进行直播教学。直播教学结束后，教师可自主选择是否允许学生“回看”。 ​学生在学习通中可以直接看到教师的直播视频，如果教师选择“允许回看”，学生可以选择方便的时间观看。</vt:lpstr>
      <vt:lpstr>适用于每一位老师，利用老师现有的PPT、教学资料、测试题目等即可开展辅助教学。 教师可上传PPT、学习资料，并组织在线测验、作业、答疑等。也可以从超星提供的资源库（图书、期刊、视频）中选择合适的资源添加到课程中。</vt:lpstr>
      <vt:lpstr>PowerPoint 演示文稿</vt:lpstr>
      <vt:lpstr>手机上下载并安装学习通APP： 扫描右方二维码或在手机应用市场中搜索“学习通”进行下载。</vt:lpstr>
      <vt:lpstr>方法一：激活课程和教学班 南京航空航天大学精品课程建设平台已与教务系统数据打通，教师登录后，选择当前学期，并激活课程。激活过程中会提示是否复制之前建设的课程内容，如果选择复制，可将之前建设好的教学资源（包含教学视频、资料、题库等）继承过来，如果之前没有建设课程或不使用之前建设的课程，可激活后上传教学资源。激活的课程，该课程的教学班已经在课程中。</vt:lpstr>
      <vt:lpstr>方法二：自建课程和教学班 如果没有待激活的课程，可以点击“创建课程”或“+”按照以下步骤自建课程和教学班。电脑端点击“课程”页面的“+”,输入课程名称，选课程封面，生成课程单元,即可完成课程框架的搭建。同时学习通中“课程”模块就会出现老师建设的这门课程。</vt:lpstr>
      <vt:lpstr>打开该课程的“管理”模块，点击“班级管理”，可在默认班级或新建班级中添加学生。每门课程支持建设多个平行教学班。 如果教学班由一个或多个行政班组成，可点击“添加学生”从学生库中按学院、专业、班级代码直接批量添加。 如果教学班不是由行政班组成，可采用“批量导入”的方式，使用系统中提供的模板添加学生名单。 加入教学班的学生其学习通“课程”模块中就会出现老师的这门课程。</vt:lpstr>
      <vt:lpstr>教师利用现有的PPT、教学资料、测试题目等即可开展线上教学。 教师可组织学生在线自主学习、在线测验、作业、答疑等，如教师资源不丰富，也可以从超星提供的资源库（图书、期刊、视频）中选择合适的资源添加到课程中。</vt:lpstr>
      <vt:lpstr>教师也可将课程资料批量上传至云盘，支持视频、PPT、WORD、FDF、图片、表格、音频等多种资源类型，并可建立文件夹进行分类管理。并通过云盘添加到课程章节中或开展速课录制、同步教学等。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sunrui</dc:creator>
  <cp:lastModifiedBy> </cp:lastModifiedBy>
  <cp:revision>43</cp:revision>
  <dcterms:created xsi:type="dcterms:W3CDTF">2019-11-05T05:20:00Z</dcterms:created>
  <dcterms:modified xsi:type="dcterms:W3CDTF">2020-02-03T06:29:04Z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