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53" r:id="rId1"/>
    <p:sldMasterId id="2147483661" r:id="rId2"/>
    <p:sldMasterId id="2147483659" r:id="rId3"/>
    <p:sldMasterId id="2147483663" r:id="rId4"/>
  </p:sldMasterIdLst>
  <p:notesMasterIdLst>
    <p:notesMasterId r:id="rId40"/>
  </p:notesMasterIdLst>
  <p:sldIdLst>
    <p:sldId id="256" r:id="rId5"/>
    <p:sldId id="385" r:id="rId6"/>
    <p:sldId id="386" r:id="rId7"/>
    <p:sldId id="422" r:id="rId8"/>
    <p:sldId id="415" r:id="rId9"/>
    <p:sldId id="455" r:id="rId10"/>
    <p:sldId id="464" r:id="rId11"/>
    <p:sldId id="459" r:id="rId12"/>
    <p:sldId id="460" r:id="rId13"/>
    <p:sldId id="461" r:id="rId14"/>
    <p:sldId id="388" r:id="rId15"/>
    <p:sldId id="401" r:id="rId16"/>
    <p:sldId id="389" r:id="rId17"/>
    <p:sldId id="463" r:id="rId18"/>
    <p:sldId id="404" r:id="rId19"/>
    <p:sldId id="442" r:id="rId20"/>
    <p:sldId id="462" r:id="rId21"/>
    <p:sldId id="456" r:id="rId22"/>
    <p:sldId id="444" r:id="rId23"/>
    <p:sldId id="454" r:id="rId24"/>
    <p:sldId id="443" r:id="rId25"/>
    <p:sldId id="417" r:id="rId26"/>
    <p:sldId id="425" r:id="rId27"/>
    <p:sldId id="457" r:id="rId28"/>
    <p:sldId id="426" r:id="rId29"/>
    <p:sldId id="438" r:id="rId30"/>
    <p:sldId id="439" r:id="rId31"/>
    <p:sldId id="427" r:id="rId32"/>
    <p:sldId id="440" r:id="rId33"/>
    <p:sldId id="441" r:id="rId34"/>
    <p:sldId id="409" r:id="rId35"/>
    <p:sldId id="412" r:id="rId36"/>
    <p:sldId id="428" r:id="rId37"/>
    <p:sldId id="429" r:id="rId38"/>
    <p:sldId id="331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1" initials="A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4424" autoAdjust="0"/>
  </p:normalViewPr>
  <p:slideViewPr>
    <p:cSldViewPr snapToGrid="0">
      <p:cViewPr>
        <p:scale>
          <a:sx n="116" d="100"/>
          <a:sy n="116" d="100"/>
        </p:scale>
        <p:origin x="-1494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E4F36-9403-47F1-B7A1-6E1B78323775}" type="datetimeFigureOut">
              <a:rPr lang="zh-CN" altLang="en-US" smtClean="0"/>
              <a:pPr/>
              <a:t>2017/12/12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67E58-3359-45EA-BD45-918AEAEB8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339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67E58-3359-45EA-BD45-918AEAEB80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857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67E58-3359-45EA-BD45-918AEAEB80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77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67E58-3359-45EA-BD45-918AEAEB80E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341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67E58-3359-45EA-BD45-918AEAEB80E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850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67E58-3359-45EA-BD45-918AEAEB80E8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382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67E58-3359-45EA-BD45-918AEAEB80E8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618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9936252-D474-4DE5-82DE-E49DE0718524}" type="datetimeFigureOut">
              <a:rPr lang="zh-CN" altLang="en-US" smtClean="0"/>
              <a:pPr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ACFDC4F-1921-404A-82EF-8A1119FFB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756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2370-FC0A-4201-B06F-710089684EB6}" type="datetimeFigureOut">
              <a:rPr lang="zh-CN" altLang="en-US" smtClean="0"/>
              <a:pPr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5D22E-9025-42B5-A87B-85B81DAB16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166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243E91BD-DEE0-4E1B-977A-DC6AF3639EC6}" type="datetimeFigureOut">
              <a:rPr lang="zh-CN" altLang="en-US" smtClean="0"/>
              <a:pPr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BBCCFA-4B3A-4B1B-8D34-6CDACFBB56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065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243E91BD-DEE0-4E1B-977A-DC6AF3639EC6}" type="datetimeFigureOut">
              <a:rPr lang="zh-CN" altLang="en-US" smtClean="0"/>
              <a:pPr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BBCCFA-4B3A-4B1B-8D34-6CDACFBB56E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Group 7"/>
          <p:cNvGrpSpPr>
            <a:grpSpLocks/>
          </p:cNvGrpSpPr>
          <p:nvPr userDrawn="1"/>
        </p:nvGrpSpPr>
        <p:grpSpPr bwMode="auto">
          <a:xfrm>
            <a:off x="628650" y="784356"/>
            <a:ext cx="586900" cy="338007"/>
            <a:chOff x="0" y="0"/>
            <a:chExt cx="1041399" cy="549275"/>
          </a:xfrm>
        </p:grpSpPr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012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132" y="-106879"/>
            <a:ext cx="9512133" cy="7053943"/>
          </a:xfrm>
          <a:prstGeom prst="rect">
            <a:avLst/>
          </a:prstGeom>
        </p:spPr>
      </p:pic>
      <p:pic>
        <p:nvPicPr>
          <p:cNvPr id="8" name="图片 7" descr="42a98226cffc1e1750249eeb4a90f603728de955.jpg副本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1" y="338980"/>
            <a:ext cx="1083508" cy="1046462"/>
          </a:xfrm>
          <a:prstGeom prst="rect">
            <a:avLst/>
          </a:prstGeom>
        </p:spPr>
      </p:pic>
      <p:pic>
        <p:nvPicPr>
          <p:cNvPr id="9" name="Picture 2" descr="区域标志"/>
          <p:cNvPicPr>
            <a:picLocks noChangeAspect="1" noChangeArrowheads="1"/>
          </p:cNvPicPr>
          <p:nvPr userDrawn="1"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975" y="338980"/>
            <a:ext cx="1053325" cy="10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5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132" y="-106879"/>
            <a:ext cx="9512133" cy="7053943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B2370-FC0A-4201-B06F-710089684EB6}" type="datetimeFigureOut">
              <a:rPr lang="zh-CN" altLang="en-US" smtClean="0"/>
              <a:pPr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5D22E-9025-42B5-A87B-85B81DAB16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74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132" y="-106879"/>
            <a:ext cx="9512133" cy="7053943"/>
          </a:xfrm>
          <a:prstGeom prst="rect">
            <a:avLst/>
          </a:prstGeom>
        </p:spPr>
      </p:pic>
      <p:pic>
        <p:nvPicPr>
          <p:cNvPr id="8" name="图片 7" descr="42a98226cffc1e1750249eeb4a90f603728de955.jpg副本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612" y="338980"/>
            <a:ext cx="1083508" cy="1046462"/>
          </a:xfrm>
          <a:prstGeom prst="rect">
            <a:avLst/>
          </a:prstGeom>
        </p:spPr>
      </p:pic>
      <p:pic>
        <p:nvPicPr>
          <p:cNvPr id="9" name="Picture 2" descr="区域标志"/>
          <p:cNvPicPr>
            <a:picLocks noChangeAspect="1" noChangeArrowheads="1"/>
          </p:cNvPicPr>
          <p:nvPr userDrawn="1"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521" y="338980"/>
            <a:ext cx="1053325" cy="10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hape 821"/>
          <p:cNvSpPr/>
          <p:nvPr userDrawn="1"/>
        </p:nvSpPr>
        <p:spPr>
          <a:xfrm flipV="1">
            <a:off x="380011" y="1189353"/>
            <a:ext cx="3657599" cy="24828"/>
          </a:xfrm>
          <a:prstGeom prst="line">
            <a:avLst/>
          </a:prstGeom>
          <a:ln w="38100" cmpd="sng">
            <a:solidFill>
              <a:srgbClr val="8FA9C0"/>
            </a:solidFill>
            <a:round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 sz="1200">
              <a:ea typeface="+mj-ea"/>
              <a:sym typeface="Helvetica"/>
            </a:endParaRPr>
          </a:p>
        </p:txBody>
      </p:sp>
      <p:sp>
        <p:nvSpPr>
          <p:cNvPr id="11" name="Shape 822"/>
          <p:cNvSpPr/>
          <p:nvPr userDrawn="1"/>
        </p:nvSpPr>
        <p:spPr>
          <a:xfrm>
            <a:off x="380010" y="727743"/>
            <a:ext cx="949158" cy="4864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902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859DB2"/>
              </a:gs>
              <a:gs pos="100000">
                <a:srgbClr val="BCDEFB"/>
              </a:gs>
            </a:gsLst>
            <a:lin ang="16200000" scaled="0"/>
            <a:tileRect/>
          </a:gradFill>
          <a:ln w="12700">
            <a:noFill/>
            <a:miter/>
          </a:ln>
        </p:spPr>
        <p:txBody>
          <a:bodyPr lIns="0" tIns="0" rIns="0" bIns="0" anchor="ctr"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867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132" y="-106879"/>
            <a:ext cx="9512133" cy="7053943"/>
          </a:xfrm>
          <a:prstGeom prst="rect">
            <a:avLst/>
          </a:prstGeom>
        </p:spPr>
      </p:pic>
      <p:pic>
        <p:nvPicPr>
          <p:cNvPr id="8" name="图片 7" descr="42a98226cffc1e1750249eeb4a90f603728de955.jpg副本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612" y="338980"/>
            <a:ext cx="1083508" cy="1046462"/>
          </a:xfrm>
          <a:prstGeom prst="rect">
            <a:avLst/>
          </a:prstGeom>
        </p:spPr>
      </p:pic>
      <p:pic>
        <p:nvPicPr>
          <p:cNvPr id="9" name="Picture 2" descr="区域标志"/>
          <p:cNvPicPr>
            <a:picLocks noChangeAspect="1" noChangeArrowheads="1"/>
          </p:cNvPicPr>
          <p:nvPr userDrawn="1"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521" y="338980"/>
            <a:ext cx="1053325" cy="10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529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2551" y="1574834"/>
            <a:ext cx="8603615" cy="1004269"/>
          </a:xfrm>
        </p:spPr>
        <p:txBody>
          <a:bodyPr/>
          <a:lstStyle/>
          <a:p>
            <a:r>
              <a:rPr lang="zh-CN" altLang="en-US" sz="4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48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生导师的责任与担当</a:t>
            </a:r>
            <a:endParaRPr lang="zh-CN" altLang="en-US" sz="48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7730" y="3004885"/>
            <a:ext cx="681325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刘思峰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南京航空航天大学经济与管理学院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0332" y="5738991"/>
            <a:ext cx="2590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39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378" y="1375719"/>
            <a:ext cx="89792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潜心修为，不断提升个人的境界和格调</a:t>
            </a:r>
            <a:endParaRPr lang="en-US" altLang="zh-CN" sz="32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“小胜靠智，大胜靠德”</a:t>
            </a:r>
            <a:r>
              <a:rPr lang="en-US" altLang="zh-CN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刘义庆</a:t>
            </a:r>
            <a:r>
              <a:rPr lang="en-US" altLang="zh-CN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世说新语</a:t>
            </a:r>
            <a:r>
              <a:rPr lang="en-US" altLang="zh-CN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儒为基：拿得起</a:t>
            </a:r>
            <a:endParaRPr lang="en-US" altLang="zh-CN" sz="32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有佛心：放得下</a:t>
            </a:r>
            <a:endParaRPr lang="en-US" altLang="zh-CN" sz="32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有道骨：想得开</a:t>
            </a:r>
            <a:endParaRPr lang="en-US" altLang="zh-CN" sz="32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潇洒走一</a:t>
            </a:r>
            <a:r>
              <a:rPr lang="zh-CN" altLang="en-US" sz="3200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回，成就学术人生大境界</a:t>
            </a:r>
            <a:endParaRPr lang="en-US" altLang="zh-CN" sz="3200" kern="1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6686" y="72908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责任重大，使命神圣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136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1451757" y="3016331"/>
            <a:ext cx="6024217" cy="731137"/>
          </a:xfrm>
        </p:spPr>
        <p:txBody>
          <a:bodyPr/>
          <a:lstStyle/>
          <a:p>
            <a:pPr algn="l"/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高标准，严要求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9217" y="2858023"/>
            <a:ext cx="1047751" cy="1047751"/>
            <a:chOff x="1008115" y="2542722"/>
            <a:chExt cx="1360493" cy="1360493"/>
          </a:xfrm>
        </p:grpSpPr>
        <p:grpSp>
          <p:nvGrpSpPr>
            <p:cNvPr id="6" name="组合 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" name="TextBox 17"/>
            <p:cNvSpPr txBox="1"/>
            <p:nvPr/>
          </p:nvSpPr>
          <p:spPr>
            <a:xfrm>
              <a:off x="1351287" y="2728992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2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481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03981" y="70664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高标准，严要求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3981" y="1474573"/>
            <a:ext cx="7479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严把质量关，不为不合格论文开绿灯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2427" y="1598142"/>
            <a:ext cx="894259" cy="712028"/>
            <a:chOff x="2215144" y="4047039"/>
            <a:chExt cx="1244730" cy="959256"/>
          </a:xfrm>
        </p:grpSpPr>
        <p:sp>
          <p:nvSpPr>
            <p:cNvPr id="7" name="平行四边形 6"/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8" name="文本框 12"/>
            <p:cNvSpPr txBox="1"/>
            <p:nvPr/>
          </p:nvSpPr>
          <p:spPr>
            <a:xfrm>
              <a:off x="2393075" y="4047039"/>
              <a:ext cx="1066799" cy="959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3610" y="2627870"/>
            <a:ext cx="1013075" cy="851523"/>
            <a:chOff x="2215144" y="2033848"/>
            <a:chExt cx="1364562" cy="842781"/>
          </a:xfrm>
        </p:grpSpPr>
        <p:sp>
          <p:nvSpPr>
            <p:cNvPr id="10" name="平行四边形 9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375183" y="2172387"/>
              <a:ext cx="1204523" cy="55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187721" y="2627870"/>
            <a:ext cx="7748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重视过程管理：守住每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一个重要环节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副标题 2"/>
          <p:cNvSpPr>
            <a:spLocks noGrp="1"/>
          </p:cNvSpPr>
          <p:nvPr>
            <p:ph type="subTitle" idx="1"/>
          </p:nvPr>
        </p:nvSpPr>
        <p:spPr>
          <a:xfrm>
            <a:off x="-172995" y="3657600"/>
            <a:ext cx="8575591" cy="240544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树一个可供参照的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Benchmark</a:t>
            </a: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1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研究生院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学院：标准、规范、执行</a:t>
            </a:r>
            <a:endParaRPr lang="zh-CN" altLang="en-US" sz="32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40387" y="3715265"/>
            <a:ext cx="936160" cy="1011271"/>
            <a:chOff x="2215144" y="3084852"/>
            <a:chExt cx="1244730" cy="842781"/>
          </a:xfrm>
        </p:grpSpPr>
        <p:sp>
          <p:nvSpPr>
            <p:cNvPr id="15" name="平行四边形 14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6" name="文本框 11"/>
            <p:cNvSpPr txBox="1"/>
            <p:nvPr/>
          </p:nvSpPr>
          <p:spPr>
            <a:xfrm>
              <a:off x="2322028" y="3216761"/>
              <a:ext cx="1137846" cy="544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448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750777" y="2693773"/>
            <a:ext cx="4542931" cy="972065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强化服务意识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6033" y="2901154"/>
            <a:ext cx="1047751" cy="1047751"/>
            <a:chOff x="1008115" y="2542722"/>
            <a:chExt cx="1360493" cy="1360493"/>
          </a:xfrm>
        </p:grpSpPr>
        <p:grpSp>
          <p:nvGrpSpPr>
            <p:cNvPr id="6" name="组合 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" name="TextBox 17"/>
            <p:cNvSpPr txBox="1"/>
            <p:nvPr/>
          </p:nvSpPr>
          <p:spPr>
            <a:xfrm>
              <a:off x="1351287" y="2728992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3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151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301579" y="725695"/>
            <a:ext cx="213205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强化服务意识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8368" y="1266092"/>
            <a:ext cx="8070174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师生关系：天然的缘分和情谊</a:t>
            </a:r>
            <a:endParaRPr lang="en-US" altLang="zh-CN" sz="36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百倍珍视</a:t>
            </a:r>
            <a:endParaRPr lang="en-US" altLang="zh-CN" sz="3600" kern="1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十年修得同船渡，百年修得师生缘</a:t>
            </a:r>
            <a:endParaRPr lang="en-US" altLang="zh-CN" sz="3600" kern="1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人与人之间的合作、信任关系建立十分不易，有人讲：能持续合作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年，就是奇迹；走进生命里，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年不弃不离的，就是我们</a:t>
            </a:r>
            <a:r>
              <a:rPr lang="zh-CN" altLang="en-US" sz="3600" kern="1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后天的亲人</a:t>
            </a:r>
            <a:endParaRPr lang="zh-CN" altLang="en-US" sz="3600" kern="1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32098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301579" y="725695"/>
            <a:ext cx="213205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强化服务意识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3336" y="1266092"/>
            <a:ext cx="780520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/>
              <a:t>导师是第一责任人，当然的管理者</a:t>
            </a:r>
            <a:endParaRPr lang="zh-CN" altLang="en-US" sz="28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865313" y="30622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95416" y="1944131"/>
            <a:ext cx="5898293" cy="91439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管理就是服务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5546" y="3723502"/>
            <a:ext cx="18947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</a:t>
            </a:r>
            <a:endParaRPr lang="zh-CN" altLang="en-US" sz="9600" dirty="0"/>
          </a:p>
        </p:txBody>
      </p:sp>
      <p:sp>
        <p:nvSpPr>
          <p:cNvPr id="9" name="矩形 8"/>
          <p:cNvSpPr/>
          <p:nvPr/>
        </p:nvSpPr>
        <p:spPr>
          <a:xfrm>
            <a:off x="815546" y="3723502"/>
            <a:ext cx="1441622" cy="45115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5546" y="4174657"/>
            <a:ext cx="1441622" cy="1039893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402307" y="3062288"/>
            <a:ext cx="1942255" cy="570598"/>
          </a:xfrm>
          <a:prstGeom prst="wedgeRoundRectCallout">
            <a:avLst>
              <a:gd name="adj1" fmla="val -25321"/>
              <a:gd name="adj2" fmla="val 65920"/>
              <a:gd name="adj3" fmla="val 1666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草民在上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2199503" y="5293163"/>
            <a:ext cx="22152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r>
              <a:rPr lang="en-US" altLang="zh-CN" sz="3600" b="1" dirty="0">
                <a:solidFill>
                  <a:srgbClr val="7030A0"/>
                </a:solidFill>
              </a:rPr>
              <a:t> 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官在下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2199503" y="5445212"/>
            <a:ext cx="1894702" cy="329512"/>
          </a:xfrm>
          <a:prstGeom prst="wedgeRoundRectCallout">
            <a:avLst>
              <a:gd name="adj1" fmla="val -85069"/>
              <a:gd name="adj2" fmla="val -333917"/>
              <a:gd name="adj3" fmla="val 166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93276" y="3204519"/>
            <a:ext cx="38470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000" b="1" dirty="0"/>
              <a:t>“强大处下，柔弱微细</a:t>
            </a:r>
            <a:r>
              <a:rPr lang="zh-CN" altLang="en-US" sz="4000" b="1" dirty="0" smtClean="0"/>
              <a:t>处上。</a:t>
            </a:r>
            <a:r>
              <a:rPr lang="zh-CN" altLang="en-US" sz="4000" dirty="0" smtClean="0"/>
              <a:t>”</a:t>
            </a:r>
            <a:endParaRPr lang="en-US" altLang="zh-CN" sz="4000" dirty="0" smtClean="0"/>
          </a:p>
          <a:p>
            <a:pPr>
              <a:lnSpc>
                <a:spcPct val="125000"/>
              </a:lnSpc>
            </a:pPr>
            <a:r>
              <a:rPr lang="en-US" altLang="zh-CN" sz="3200" dirty="0" smtClean="0"/>
              <a:t>——</a:t>
            </a:r>
            <a:r>
              <a:rPr lang="zh-CN" altLang="en-US" sz="3200" dirty="0" smtClean="0"/>
              <a:t>老子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道德经</a:t>
            </a:r>
            <a:r>
              <a:rPr lang="en-US" altLang="zh-CN" sz="3200" dirty="0" smtClean="0"/>
              <a:t>》</a:t>
            </a:r>
            <a:endParaRPr lang="zh-CN" altLang="en-US" sz="32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4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6562" y="1346479"/>
            <a:ext cx="860030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不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以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“</a:t>
            </a:r>
            <a:r>
              <a:rPr lang="zh-CN" altLang="en-US" sz="2800" b="1" dirty="0">
                <a:solidFill>
                  <a:srgbClr val="7030A0"/>
                </a:solidFill>
              </a:rPr>
              <a:t>恩师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”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 自居</a:t>
            </a:r>
            <a:r>
              <a:rPr lang="zh-CN" altLang="en-US" sz="2800" b="1" dirty="0" smtClean="0"/>
              <a:t>：师生平等。新时代</a:t>
            </a:r>
            <a:r>
              <a:rPr lang="zh-CN" altLang="en-US" sz="2800" b="1" dirty="0"/>
              <a:t>师生，不是旧时师徒，不存在依附关系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 smtClean="0"/>
              <a:t>）时刻牢记学生的首要任务是按时完成学业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不能把学生当做廉价劳动力，不能雇佣学生门店值班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 smtClean="0"/>
              <a:t>）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对学生入学前的承诺不必太较真</a:t>
            </a:r>
            <a:endParaRPr lang="en-US" altLang="zh-CN" sz="2800" b="1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/>
              <a:t>4</a:t>
            </a:r>
            <a:r>
              <a:rPr lang="zh-CN" altLang="en-US" sz="2800" b="1" dirty="0" smtClean="0"/>
              <a:t>）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宽容学生的一切过失</a:t>
            </a:r>
            <a:endParaRPr lang="en-US" altLang="zh-CN" sz="2800" b="1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7030A0"/>
                </a:solidFill>
              </a:rPr>
              <a:t>少</a:t>
            </a:r>
            <a:r>
              <a:rPr lang="zh-CN" altLang="en-US" sz="2800" b="1" smtClean="0">
                <a:solidFill>
                  <a:srgbClr val="7030A0"/>
                </a:solidFill>
              </a:rPr>
              <a:t>批评，多鼓励，不训斥，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不对学生讲狠话</a:t>
            </a:r>
            <a:endParaRPr lang="en-US" altLang="zh-CN" sz="2800" b="1" dirty="0" smtClean="0">
              <a:solidFill>
                <a:srgbClr val="FF0000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882775" y="2662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1301579" y="725695"/>
            <a:ext cx="213205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强化服务意识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45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562" y="1346479"/>
            <a:ext cx="83531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）</a:t>
            </a:r>
            <a:r>
              <a:rPr lang="en-US" altLang="zh-CN" sz="2800" b="1" dirty="0"/>
              <a:t>keep </a:t>
            </a:r>
            <a:r>
              <a:rPr lang="en-US" altLang="zh-CN" sz="2800" b="1" dirty="0" smtClean="0"/>
              <a:t>distance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不</a:t>
            </a:r>
            <a:r>
              <a:rPr lang="zh-CN" altLang="en-US" sz="2800" b="1" dirty="0"/>
              <a:t>支使学生帮助做</a:t>
            </a:r>
            <a:r>
              <a:rPr lang="zh-CN" altLang="en-US" sz="2800" b="1" dirty="0" smtClean="0"/>
              <a:t>家务事，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不以学生的名义替自己领取劳动报酬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/>
              <a:t>6</a:t>
            </a:r>
            <a:r>
              <a:rPr lang="zh-CN" altLang="en-US" sz="2800" b="1" dirty="0" smtClean="0"/>
              <a:t>）支持、帮助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对积极参与项目研究，做出贡献的学生支付报酬；对于经济上有困难的同学，尽可能给予帮助</a:t>
            </a:r>
            <a:endParaRPr lang="en-US" altLang="zh-CN" sz="2800" b="1" dirty="0" smtClean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301579" y="725695"/>
            <a:ext cx="213205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强化服务意识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33031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6033" y="2901154"/>
            <a:ext cx="1047751" cy="1047751"/>
            <a:chOff x="1008115" y="2542722"/>
            <a:chExt cx="1360493" cy="1360493"/>
          </a:xfrm>
        </p:grpSpPr>
        <p:grpSp>
          <p:nvGrpSpPr>
            <p:cNvPr id="5" name="组合 4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6" name="TextBox 17"/>
            <p:cNvSpPr txBox="1"/>
            <p:nvPr/>
          </p:nvSpPr>
          <p:spPr>
            <a:xfrm>
              <a:off x="1351287" y="2728992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4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sp>
        <p:nvSpPr>
          <p:cNvPr id="9" name="标题 1"/>
          <p:cNvSpPr txBox="1">
            <a:spLocks/>
          </p:cNvSpPr>
          <p:nvPr/>
        </p:nvSpPr>
        <p:spPr>
          <a:xfrm>
            <a:off x="1902941" y="2726724"/>
            <a:ext cx="4736756" cy="947352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帮助学生正确选题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2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309816" y="725695"/>
            <a:ext cx="273936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帮助学生正确选题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8324" y="1346479"/>
            <a:ext cx="836140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2"/>
                </a:solidFill>
              </a:rPr>
              <a:t>如何选题？</a:t>
            </a:r>
            <a:endParaRPr lang="en-US" altLang="zh-CN" sz="3200" b="1" dirty="0" smtClean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）鼓励学生围绕导师的主导方向选题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）鼓励学生依托导师组承担的项目选题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）鼓励学生瞄准国家重大需求选题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/>
              <a:t>4</a:t>
            </a:r>
            <a:r>
              <a:rPr lang="zh-CN" altLang="en-US" sz="2800" b="1" dirty="0" smtClean="0"/>
              <a:t>）指导学生通过广泛深入地阅读</a:t>
            </a:r>
            <a:r>
              <a:rPr lang="zh-CN" altLang="en-US" sz="2800" b="1" dirty="0"/>
              <a:t>相关</a:t>
            </a:r>
            <a:r>
              <a:rPr lang="zh-CN" altLang="en-US" sz="2800" b="1" dirty="0" smtClean="0"/>
              <a:t>领域文献资料去</a:t>
            </a:r>
            <a:r>
              <a:rPr lang="zh-CN" altLang="en-US" sz="2800" b="1" dirty="0"/>
              <a:t>挖掘、捕捉有价值的科学问题。（一条可以选择的捷径</a:t>
            </a:r>
            <a:r>
              <a:rPr lang="zh-CN" altLang="en-US" sz="2800" b="1" dirty="0" smtClean="0"/>
              <a:t>是让他们阅读</a:t>
            </a:r>
            <a:r>
              <a:rPr lang="zh-CN" altLang="en-US" sz="2800" b="1" dirty="0"/>
              <a:t>大家撰写并在顶级期刊上发表</a:t>
            </a:r>
            <a:r>
              <a:rPr lang="zh-CN" altLang="en-US" sz="2800" b="1" dirty="0" smtClean="0"/>
              <a:t>的本领域研究综述</a:t>
            </a:r>
            <a:r>
              <a:rPr lang="zh-CN" altLang="en-US" sz="2800" b="1" dirty="0"/>
              <a:t>文章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4614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07907" y="1324643"/>
            <a:ext cx="703192" cy="667959"/>
            <a:chOff x="1301736" y="2054432"/>
            <a:chExt cx="1047751" cy="1047751"/>
          </a:xfrm>
        </p:grpSpPr>
        <p:sp>
          <p:nvSpPr>
            <p:cNvPr id="5" name="TextBox 17"/>
            <p:cNvSpPr txBox="1"/>
            <p:nvPr/>
          </p:nvSpPr>
          <p:spPr>
            <a:xfrm>
              <a:off x="1566022" y="2197883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301736" y="2054432"/>
              <a:ext cx="1047751" cy="1047751"/>
              <a:chOff x="1008115" y="2542722"/>
              <a:chExt cx="1360493" cy="1360493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008115" y="2542722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8" name="TextBox 17"/>
              <p:cNvSpPr txBox="1"/>
              <p:nvPr/>
            </p:nvSpPr>
            <p:spPr>
              <a:xfrm>
                <a:off x="1252556" y="2651020"/>
                <a:ext cx="847302" cy="11910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造字工房劲黑（非商用）常规体" pitchFamily="50" charset="-122"/>
                  </a:rPr>
                  <a:t>1</a:t>
                </a:r>
                <a:endParaRPr lang="zh-CN" altLang="en-US" sz="32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006410" y="2117125"/>
            <a:ext cx="703192" cy="762808"/>
            <a:chOff x="1301736" y="2054432"/>
            <a:chExt cx="1047751" cy="1047751"/>
          </a:xfrm>
        </p:grpSpPr>
        <p:sp>
          <p:nvSpPr>
            <p:cNvPr id="12" name="TextBox 17"/>
            <p:cNvSpPr txBox="1"/>
            <p:nvPr/>
          </p:nvSpPr>
          <p:spPr>
            <a:xfrm>
              <a:off x="1566022" y="2197883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301736" y="2054432"/>
              <a:ext cx="1047751" cy="1047751"/>
              <a:chOff x="1008115" y="2542722"/>
              <a:chExt cx="1360493" cy="1360493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008115" y="2542722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6" name="同心圆 15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15" name="TextBox 17"/>
              <p:cNvSpPr txBox="1"/>
              <p:nvPr/>
            </p:nvSpPr>
            <p:spPr>
              <a:xfrm>
                <a:off x="1252556" y="2651020"/>
                <a:ext cx="847302" cy="11910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造字工房劲黑（非商用）常规体" pitchFamily="50" charset="-122"/>
                  </a:rPr>
                  <a:t>2</a:t>
                </a:r>
                <a:endParaRPr lang="zh-CN" altLang="en-US" sz="32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991063" y="2990336"/>
            <a:ext cx="703192" cy="688562"/>
            <a:chOff x="1301736" y="2054432"/>
            <a:chExt cx="1047751" cy="1047751"/>
          </a:xfrm>
        </p:grpSpPr>
        <p:sp>
          <p:nvSpPr>
            <p:cNvPr id="19" name="TextBox 17"/>
            <p:cNvSpPr txBox="1"/>
            <p:nvPr/>
          </p:nvSpPr>
          <p:spPr>
            <a:xfrm>
              <a:off x="1566022" y="2197883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301736" y="2054432"/>
              <a:ext cx="1047751" cy="1047751"/>
              <a:chOff x="1008115" y="2542722"/>
              <a:chExt cx="1360493" cy="1360493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008115" y="2542722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3" name="同心圆 22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22" name="TextBox 17"/>
              <p:cNvSpPr txBox="1"/>
              <p:nvPr/>
            </p:nvSpPr>
            <p:spPr>
              <a:xfrm>
                <a:off x="1252556" y="2651020"/>
                <a:ext cx="847302" cy="11910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造字工房劲黑（非商用）常规体" pitchFamily="50" charset="-122"/>
                  </a:rPr>
                  <a:t>3</a:t>
                </a:r>
                <a:endParaRPr lang="zh-CN" altLang="en-US" sz="32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007907" y="3863547"/>
            <a:ext cx="703192" cy="654413"/>
            <a:chOff x="1301736" y="2054432"/>
            <a:chExt cx="1047751" cy="1047751"/>
          </a:xfrm>
        </p:grpSpPr>
        <p:sp>
          <p:nvSpPr>
            <p:cNvPr id="26" name="TextBox 17"/>
            <p:cNvSpPr txBox="1"/>
            <p:nvPr/>
          </p:nvSpPr>
          <p:spPr>
            <a:xfrm>
              <a:off x="1566022" y="2197883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01736" y="2054432"/>
              <a:ext cx="1047751" cy="1047751"/>
              <a:chOff x="1008115" y="2542722"/>
              <a:chExt cx="1360493" cy="1360493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1008115" y="2542722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0" name="同心圆 29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29" name="TextBox 17"/>
              <p:cNvSpPr txBox="1"/>
              <p:nvPr/>
            </p:nvSpPr>
            <p:spPr>
              <a:xfrm>
                <a:off x="1252556" y="2651020"/>
                <a:ext cx="847302" cy="11910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造字工房劲黑（非商用）常规体" pitchFamily="50" charset="-122"/>
                  </a:rPr>
                  <a:t>4</a:t>
                </a:r>
                <a:endParaRPr lang="zh-CN" altLang="en-US" sz="32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016972" y="4720282"/>
            <a:ext cx="703192" cy="760002"/>
            <a:chOff x="1301736" y="2054432"/>
            <a:chExt cx="1047751" cy="1047751"/>
          </a:xfrm>
        </p:grpSpPr>
        <p:sp>
          <p:nvSpPr>
            <p:cNvPr id="33" name="TextBox 17"/>
            <p:cNvSpPr txBox="1"/>
            <p:nvPr/>
          </p:nvSpPr>
          <p:spPr>
            <a:xfrm>
              <a:off x="1566022" y="2197883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301736" y="2054432"/>
              <a:ext cx="1047751" cy="1047751"/>
              <a:chOff x="1008115" y="2542722"/>
              <a:chExt cx="1360493" cy="1360493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008115" y="2542722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7" name="同心圆 36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36" name="TextBox 17"/>
              <p:cNvSpPr txBox="1"/>
              <p:nvPr/>
            </p:nvSpPr>
            <p:spPr>
              <a:xfrm>
                <a:off x="1252556" y="2651020"/>
                <a:ext cx="847302" cy="11910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造字工房劲黑（非商用）常规体" pitchFamily="50" charset="-122"/>
                  </a:rPr>
                  <a:t>5</a:t>
                </a:r>
                <a:endParaRPr lang="zh-CN" altLang="en-US" sz="32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3080404" y="1430928"/>
            <a:ext cx="4361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责任重大，使命神圣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080404" y="3084610"/>
            <a:ext cx="2924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强化服务意识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080404" y="3953145"/>
            <a:ext cx="4074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帮助学生正确选题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80404" y="4780780"/>
            <a:ext cx="4770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重视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开题报告论证</a:t>
            </a:r>
          </a:p>
        </p:txBody>
      </p:sp>
      <p:sp>
        <p:nvSpPr>
          <p:cNvPr id="51" name="矩形 50"/>
          <p:cNvSpPr/>
          <p:nvPr/>
        </p:nvSpPr>
        <p:spPr>
          <a:xfrm>
            <a:off x="3080405" y="2221564"/>
            <a:ext cx="4513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高标准，严要求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991063" y="5618206"/>
            <a:ext cx="729101" cy="752925"/>
            <a:chOff x="1301736" y="2054432"/>
            <a:chExt cx="1047751" cy="1047751"/>
          </a:xfrm>
        </p:grpSpPr>
        <p:sp>
          <p:nvSpPr>
            <p:cNvPr id="44" name="TextBox 17"/>
            <p:cNvSpPr txBox="1"/>
            <p:nvPr/>
          </p:nvSpPr>
          <p:spPr>
            <a:xfrm>
              <a:off x="1566022" y="2197883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301736" y="2054432"/>
              <a:ext cx="1047751" cy="1047751"/>
              <a:chOff x="1008115" y="2542722"/>
              <a:chExt cx="1360493" cy="1360493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008115" y="2542722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48" name="同心圆 47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47" name="TextBox 17"/>
              <p:cNvSpPr txBox="1"/>
              <p:nvPr/>
            </p:nvSpPr>
            <p:spPr>
              <a:xfrm>
                <a:off x="1453477" y="2651020"/>
                <a:ext cx="445458" cy="10337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造字工房劲黑（非商用）常规体" pitchFamily="50" charset="-122"/>
                  </a:rPr>
                  <a:t>6</a:t>
                </a:r>
                <a:endParaRPr lang="zh-CN" altLang="en-US" sz="32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endParaRPr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3080405" y="5721291"/>
            <a:ext cx="5799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指导学生有效地开展研究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702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>
            <a:spLocks/>
          </p:cNvSpPr>
          <p:nvPr/>
        </p:nvSpPr>
        <p:spPr>
          <a:xfrm>
            <a:off x="1243914" y="725695"/>
            <a:ext cx="280527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帮助学生正确选题</a:t>
            </a:r>
            <a:endParaRPr lang="zh-CN" altLang="en-US" dirty="0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38898" y="1276865"/>
            <a:ext cx="8179616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0" lang="zh-CN" altLang="en-US" sz="3600" b="0" dirty="0">
                <a:latin typeface="黑体" pitchFamily="2" charset="-122"/>
                <a:ea typeface="黑体" pitchFamily="2" charset="-122"/>
              </a:rPr>
              <a:t>论文选题</a:t>
            </a:r>
            <a:r>
              <a:rPr kumimoji="0" lang="zh-CN" altLang="en-US" sz="3600" b="0" dirty="0" smtClean="0">
                <a:latin typeface="黑体" pitchFamily="2" charset="-122"/>
                <a:ea typeface="黑体" pitchFamily="2" charset="-122"/>
              </a:rPr>
              <a:t>两大准则</a:t>
            </a:r>
            <a:r>
              <a:rPr kumimoji="0" lang="zh-CN" altLang="en-US" sz="3600" b="0" dirty="0">
                <a:latin typeface="黑体" pitchFamily="2" charset="-122"/>
                <a:ea typeface="黑体" pitchFamily="2" charset="-122"/>
              </a:rPr>
              <a:t>：</a:t>
            </a:r>
          </a:p>
          <a:p>
            <a:pPr algn="l">
              <a:lnSpc>
                <a:spcPct val="150000"/>
              </a:lnSpc>
            </a:pPr>
            <a:r>
              <a:rPr kumimoji="0" lang="zh-CN" altLang="en-US" sz="3600" b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创新性</a:t>
            </a:r>
            <a:r>
              <a:rPr kumimoji="0" lang="zh-CN" altLang="en-US" sz="3600" b="0" dirty="0">
                <a:latin typeface="黑体" pitchFamily="2" charset="-122"/>
                <a:ea typeface="黑体" pitchFamily="2" charset="-122"/>
              </a:rPr>
              <a:t>：</a:t>
            </a:r>
            <a:r>
              <a:rPr kumimoji="0" lang="zh-CN" altLang="en-US" sz="3600" b="0" dirty="0">
                <a:latin typeface="Times New Roman" pitchFamily="18" charset="0"/>
                <a:ea typeface="黑体" pitchFamily="2" charset="-122"/>
              </a:rPr>
              <a:t>“</a:t>
            </a:r>
            <a:r>
              <a:rPr kumimoji="0" lang="zh-CN" altLang="en-US" sz="3600" b="0" dirty="0">
                <a:latin typeface="黑体" pitchFamily="2" charset="-122"/>
                <a:ea typeface="黑体" pitchFamily="2" charset="-122"/>
              </a:rPr>
              <a:t>边际贡献</a:t>
            </a:r>
            <a:r>
              <a:rPr kumimoji="0" lang="zh-CN" altLang="en-US" sz="3600" b="0" dirty="0">
                <a:latin typeface="Times New Roman" pitchFamily="18" charset="0"/>
                <a:ea typeface="黑体" pitchFamily="2" charset="-122"/>
              </a:rPr>
              <a:t>”</a:t>
            </a:r>
            <a:r>
              <a:rPr kumimoji="0" lang="zh-CN" altLang="en-US" sz="3600" b="0" dirty="0">
                <a:latin typeface="黑体" pitchFamily="2" charset="-122"/>
                <a:ea typeface="黑体" pitchFamily="2" charset="-122"/>
              </a:rPr>
              <a:t>大小是衡量论文价值的重要准则</a:t>
            </a:r>
          </a:p>
          <a:p>
            <a:pPr algn="l">
              <a:lnSpc>
                <a:spcPct val="150000"/>
              </a:lnSpc>
            </a:pPr>
            <a:r>
              <a:rPr kumimoji="0" lang="zh-CN" altLang="en-US" sz="3600" b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重要性</a:t>
            </a:r>
            <a:r>
              <a:rPr kumimoji="0" lang="zh-CN" altLang="en-US" sz="3600" b="0" dirty="0">
                <a:latin typeface="黑体" pitchFamily="2" charset="-122"/>
                <a:ea typeface="黑体" pitchFamily="2" charset="-122"/>
              </a:rPr>
              <a:t>：</a:t>
            </a:r>
            <a:r>
              <a:rPr kumimoji="0" lang="zh-CN" altLang="en-US" sz="3600" b="0" dirty="0">
                <a:latin typeface="Times New Roman" pitchFamily="18" charset="0"/>
                <a:ea typeface="黑体" pitchFamily="2" charset="-122"/>
              </a:rPr>
              <a:t>“</a:t>
            </a:r>
            <a:r>
              <a:rPr kumimoji="0" lang="zh-CN" altLang="en-US" sz="3600" b="0" dirty="0">
                <a:latin typeface="黑体" pitchFamily="2" charset="-122"/>
                <a:ea typeface="黑体" pitchFamily="2" charset="-122"/>
              </a:rPr>
              <a:t>萨莫斯定律</a:t>
            </a:r>
            <a:r>
              <a:rPr kumimoji="0" lang="zh-CN" altLang="en-US" sz="3600" b="0" dirty="0">
                <a:latin typeface="Times New Roman" pitchFamily="18" charset="0"/>
                <a:ea typeface="黑体" pitchFamily="2" charset="-122"/>
              </a:rPr>
              <a:t>”</a:t>
            </a:r>
            <a:r>
              <a:rPr kumimoji="0" lang="zh-CN" altLang="en-US" sz="3600" b="0" dirty="0">
                <a:latin typeface="黑体" pitchFamily="2" charset="-122"/>
                <a:ea typeface="黑体" pitchFamily="2" charset="-122"/>
              </a:rPr>
              <a:t>：写一篇不重要的论文花的时间与写一篇重要的论文一样多。</a:t>
            </a:r>
          </a:p>
        </p:txBody>
      </p:sp>
    </p:spTree>
    <p:extLst>
      <p:ext uri="{BB962C8B-B14F-4D97-AF65-F5344CB8AC3E}">
        <p14:creationId xmlns:p14="http://schemas.microsoft.com/office/powerpoint/2010/main" val="191803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 txBox="1">
            <a:spLocks/>
          </p:cNvSpPr>
          <p:nvPr/>
        </p:nvSpPr>
        <p:spPr>
          <a:xfrm>
            <a:off x="1276865" y="725695"/>
            <a:ext cx="2772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帮助学生正确选题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26076" y="1346479"/>
            <a:ext cx="802365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2"/>
                </a:solidFill>
              </a:rPr>
              <a:t>选择什么样的问题？</a:t>
            </a:r>
            <a:endParaRPr lang="en-US" altLang="zh-CN" sz="3200" b="1" dirty="0" smtClean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 smtClean="0"/>
              <a:t>）</a:t>
            </a:r>
            <a:r>
              <a:rPr lang="zh-CN" altLang="en-US" sz="2800" b="1" dirty="0"/>
              <a:t>选择</a:t>
            </a:r>
            <a:r>
              <a:rPr lang="zh-CN" altLang="en-US" sz="2800" b="1" dirty="0" smtClean="0"/>
              <a:t>有重要意义和价值的问题</a:t>
            </a:r>
            <a:endParaRPr lang="zh-CN" altLang="en-US" sz="2800" b="1" dirty="0"/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 smtClean="0"/>
              <a:t>）</a:t>
            </a:r>
            <a:r>
              <a:rPr lang="zh-CN" altLang="en-US" sz="2800" b="1" dirty="0"/>
              <a:t>选择</a:t>
            </a:r>
            <a:r>
              <a:rPr lang="zh-CN" altLang="en-US" sz="2800" b="1" dirty="0" smtClean="0"/>
              <a:t>有创新性的问题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）选择</a:t>
            </a:r>
            <a:r>
              <a:rPr lang="zh-CN" altLang="en-US" sz="2800" b="1" dirty="0"/>
              <a:t>真正</a:t>
            </a:r>
            <a:r>
              <a:rPr lang="zh-CN" altLang="en-US" sz="2800" b="1" dirty="0" smtClean="0"/>
              <a:t>值得师生共同关心</a:t>
            </a:r>
            <a:r>
              <a:rPr lang="zh-CN" altLang="en-US" sz="2800" b="1" dirty="0"/>
              <a:t>的</a:t>
            </a:r>
            <a:r>
              <a:rPr lang="zh-CN" altLang="en-US" sz="2800" b="1" dirty="0" smtClean="0"/>
              <a:t>问题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）</a:t>
            </a:r>
            <a:r>
              <a:rPr lang="zh-CN" altLang="en-US" sz="2800" b="1" dirty="0"/>
              <a:t>选择本领域领头人正在倾力研究的问题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5</a:t>
            </a:r>
            <a:r>
              <a:rPr lang="zh-CN" altLang="en-US" sz="2800" b="1" dirty="0"/>
              <a:t>）选择一个属于知识</a:t>
            </a:r>
            <a:r>
              <a:rPr lang="zh-CN" altLang="en-US" sz="2800" b="1" dirty="0" smtClean="0"/>
              <a:t>“富矿”，能够</a:t>
            </a:r>
            <a:r>
              <a:rPr lang="zh-CN" altLang="en-US" sz="2800" b="1" dirty="0"/>
              <a:t>在一流</a:t>
            </a:r>
            <a:r>
              <a:rPr lang="zh-CN" altLang="en-US" sz="2800" b="1" dirty="0" smtClean="0"/>
              <a:t>期刊发表</a:t>
            </a:r>
            <a:r>
              <a:rPr lang="zh-CN" altLang="en-US" sz="2800" b="1" dirty="0"/>
              <a:t>论文的</a:t>
            </a:r>
            <a:r>
              <a:rPr lang="zh-CN" altLang="en-US" sz="2800" b="1" dirty="0" smtClean="0"/>
              <a:t>问题</a:t>
            </a:r>
            <a:endParaRPr lang="en-US" altLang="zh-CN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40283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25650" y="29098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1276865" y="725695"/>
            <a:ext cx="2772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帮助学生正确选题</a:t>
            </a:r>
            <a:endParaRPr lang="zh-CN" altLang="en-US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22422" y="1441622"/>
            <a:ext cx="8265941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0" lang="zh-CN" altLang="en-US" sz="3200" b="0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6</a:t>
            </a:r>
            <a:r>
              <a:rPr kumimoji="0" lang="zh-CN" altLang="en-US" sz="3200" b="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kumimoji="0" lang="zh-CN" altLang="en-US" sz="3200" b="0" dirty="0">
                <a:latin typeface="黑体" pitchFamily="2" charset="-122"/>
                <a:ea typeface="黑体" pitchFamily="2" charset="-122"/>
              </a:rPr>
              <a:t>选择能够在一定期限内完成的问题，不能贪大</a:t>
            </a:r>
          </a:p>
          <a:p>
            <a:pPr algn="l">
              <a:lnSpc>
                <a:spcPct val="150000"/>
              </a:lnSpc>
            </a:pPr>
            <a:r>
              <a:rPr kumimoji="0" lang="zh-CN" altLang="en-US" sz="3200" b="0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7</a:t>
            </a:r>
            <a:r>
              <a:rPr kumimoji="0" lang="zh-CN" altLang="en-US" sz="3200" b="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kumimoji="0" lang="zh-CN" altLang="en-US" sz="3200" b="0" dirty="0">
                <a:latin typeface="黑体" pitchFamily="2" charset="-122"/>
                <a:ea typeface="黑体" pitchFamily="2" charset="-122"/>
              </a:rPr>
              <a:t>选择有长期研究价值和持续研究空间的问题，不能跟风</a:t>
            </a:r>
          </a:p>
          <a:p>
            <a:pPr algn="l">
              <a:lnSpc>
                <a:spcPct val="150000"/>
              </a:lnSpc>
            </a:pPr>
            <a:r>
              <a:rPr kumimoji="0" lang="zh-CN" altLang="en-US" sz="3200" b="0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8</a:t>
            </a:r>
            <a:r>
              <a:rPr kumimoji="0" lang="zh-CN" altLang="en-US" sz="3200" b="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kumimoji="0" lang="zh-CN" altLang="en-US" sz="3200" b="0" dirty="0">
                <a:latin typeface="黑体" pitchFamily="2" charset="-122"/>
                <a:ea typeface="黑体" pitchFamily="2" charset="-122"/>
              </a:rPr>
              <a:t>选择一个</a:t>
            </a:r>
            <a:r>
              <a:rPr kumimoji="0" lang="zh-CN" altLang="en-US" sz="3200" b="0" dirty="0" smtClean="0">
                <a:latin typeface="黑体" pitchFamily="2" charset="-122"/>
                <a:ea typeface="黑体" pitchFamily="2" charset="-122"/>
              </a:rPr>
              <a:t>多数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同行</a:t>
            </a:r>
            <a:r>
              <a:rPr kumimoji="0" lang="zh-CN" altLang="en-US" sz="3200" b="0" dirty="0" smtClean="0">
                <a:latin typeface="黑体" pitchFamily="2" charset="-122"/>
                <a:ea typeface="黑体" pitchFamily="2" charset="-122"/>
              </a:rPr>
              <a:t>认为</a:t>
            </a:r>
            <a:r>
              <a:rPr kumimoji="0" lang="zh-CN" altLang="en-US" sz="3200" b="0" dirty="0">
                <a:latin typeface="黑体" pitchFamily="2" charset="-122"/>
                <a:ea typeface="黑体" pitchFamily="2" charset="-122"/>
              </a:rPr>
              <a:t>值得深究的</a:t>
            </a:r>
            <a:r>
              <a:rPr kumimoji="0" lang="zh-CN" altLang="en-US" sz="3200" b="0" dirty="0" smtClean="0">
                <a:latin typeface="黑体" pitchFamily="2" charset="-122"/>
                <a:ea typeface="黑体" pitchFamily="2" charset="-122"/>
              </a:rPr>
              <a:t>问题</a:t>
            </a:r>
            <a:endParaRPr kumimoji="0" lang="zh-CN" altLang="en-US" sz="3200" b="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0" y="1260389"/>
            <a:ext cx="8858250" cy="5597611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zh-CN" altLang="en-US" sz="3200" b="1" kern="0" dirty="0" smtClean="0">
                <a:latin typeface="+mn-lt"/>
                <a:ea typeface="+mn-ea"/>
              </a:rPr>
              <a:t>例</a:t>
            </a:r>
            <a:r>
              <a:rPr lang="zh-CN" altLang="en-US" sz="3200" b="1" kern="0" dirty="0" smtClean="0">
                <a:latin typeface="+mn-lt"/>
                <a:ea typeface="+mn-ea"/>
                <a:sym typeface="Wingdings" pitchFamily="2" charset="2"/>
              </a:rPr>
              <a:t>：</a:t>
            </a:r>
            <a:r>
              <a:rPr lang="zh-CN" altLang="en-US" sz="3200" b="1" kern="0" dirty="0">
                <a:latin typeface="+mn-lt"/>
                <a:ea typeface="+mn-ea"/>
                <a:sym typeface="Wingdings" pitchFamily="2" charset="2"/>
              </a:rPr>
              <a:t>（灰色系统）</a:t>
            </a:r>
            <a:endParaRPr lang="en-US" altLang="zh-CN" sz="3200" b="1" kern="0" dirty="0">
              <a:latin typeface="+mn-lt"/>
              <a:ea typeface="+mn-ea"/>
              <a:sym typeface="Wingdings" pitchFamily="2" charset="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en-US" altLang="zh-CN" sz="3200" b="1" kern="0" dirty="0">
                <a:latin typeface="+mn-lt"/>
                <a:ea typeface="+mn-ea"/>
                <a:sym typeface="Wingdings" pitchFamily="2" charset="2"/>
              </a:rPr>
              <a:t>1</a:t>
            </a:r>
            <a:r>
              <a:rPr lang="zh-CN" altLang="en-US" sz="3200" b="1" kern="0" dirty="0">
                <a:latin typeface="+mn-lt"/>
                <a:ea typeface="+mn-ea"/>
                <a:sym typeface="Wingdings" pitchFamily="2" charset="2"/>
              </a:rPr>
              <a:t>）灰色系统理论研究（题目太大）；</a:t>
            </a:r>
            <a:endParaRPr lang="en-US" altLang="zh-CN" sz="3200" b="1" kern="0" dirty="0">
              <a:latin typeface="+mn-lt"/>
              <a:ea typeface="+mn-ea"/>
              <a:sym typeface="Wingdings" pitchFamily="2" charset="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en-US" altLang="zh-CN" sz="3200" b="1" kern="0" dirty="0">
                <a:latin typeface="+mn-lt"/>
                <a:ea typeface="+mn-ea"/>
                <a:sym typeface="Wingdings" pitchFamily="2" charset="2"/>
              </a:rPr>
              <a:t>2</a:t>
            </a:r>
            <a:r>
              <a:rPr lang="zh-CN" altLang="en-US" sz="3200" b="1" kern="0" dirty="0">
                <a:latin typeface="+mn-lt"/>
                <a:ea typeface="+mn-ea"/>
                <a:sym typeface="Wingdings" pitchFamily="2" charset="2"/>
              </a:rPr>
              <a:t>）灰色系统</a:t>
            </a:r>
            <a:r>
              <a:rPr lang="zh-CN" altLang="en-US" sz="3200" b="1" kern="0" dirty="0" smtClean="0">
                <a:latin typeface="+mn-lt"/>
                <a:ea typeface="+mn-ea"/>
                <a:sym typeface="Wingdings" pitchFamily="2" charset="2"/>
              </a:rPr>
              <a:t>创新研究（</a:t>
            </a:r>
            <a:r>
              <a:rPr lang="zh-CN" altLang="en-US" sz="3200" b="1" kern="0" dirty="0">
                <a:latin typeface="+mn-lt"/>
                <a:ea typeface="+mn-ea"/>
                <a:sym typeface="Wingdings" pitchFamily="2" charset="2"/>
              </a:rPr>
              <a:t>仍偏大，不具体）；</a:t>
            </a:r>
            <a:endParaRPr lang="en-US" altLang="zh-CN" sz="3200" b="1" kern="0" dirty="0">
              <a:latin typeface="+mn-lt"/>
              <a:ea typeface="+mn-ea"/>
              <a:sym typeface="Wingdings" pitchFamily="2" charset="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en-US" altLang="zh-CN" sz="3200" b="1" kern="0" dirty="0">
                <a:latin typeface="+mn-lt"/>
                <a:ea typeface="+mn-ea"/>
                <a:sym typeface="Wingdings" pitchFamily="2" charset="2"/>
              </a:rPr>
              <a:t>3</a:t>
            </a:r>
            <a:r>
              <a:rPr lang="zh-CN" altLang="en-US" sz="3200" b="1" kern="0" dirty="0">
                <a:latin typeface="+mn-lt"/>
                <a:ea typeface="+mn-ea"/>
                <a:sym typeface="Wingdings" pitchFamily="2" charset="2"/>
              </a:rPr>
              <a:t>）灰色系统模型的数学基础研究（仍显宽泛，不够具体）；</a:t>
            </a:r>
            <a:endParaRPr lang="en-US" altLang="zh-CN" sz="3200" b="1" kern="0" dirty="0">
              <a:latin typeface="+mn-lt"/>
              <a:ea typeface="+mn-ea"/>
              <a:sym typeface="Wingdings" pitchFamily="2" charset="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en-US" altLang="zh-CN" sz="3200" b="1" kern="0" dirty="0">
                <a:latin typeface="+mn-lt"/>
                <a:ea typeface="+mn-ea"/>
                <a:sym typeface="Wingdings" pitchFamily="2" charset="2"/>
              </a:rPr>
              <a:t>4</a:t>
            </a:r>
            <a:r>
              <a:rPr lang="zh-CN" altLang="en-US" sz="3200" b="1" kern="0" dirty="0">
                <a:latin typeface="+mn-lt"/>
                <a:ea typeface="+mn-ea"/>
                <a:sym typeface="Wingdings" pitchFamily="2" charset="2"/>
              </a:rPr>
              <a:t>）灰色预测模型研究（科学问题仍不明确）</a:t>
            </a:r>
            <a:endParaRPr lang="en-US" altLang="zh-CN" sz="3200" b="1" kern="0" dirty="0">
              <a:latin typeface="+mn-lt"/>
              <a:ea typeface="+mn-ea"/>
              <a:sym typeface="Wingdings" pitchFamily="2" charset="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en-US" altLang="zh-CN" sz="3200" b="1" kern="0" dirty="0">
                <a:latin typeface="+mn-lt"/>
                <a:ea typeface="+mn-ea"/>
                <a:sym typeface="Wingdings" pitchFamily="2" charset="2"/>
              </a:rPr>
              <a:t>5</a:t>
            </a:r>
            <a:r>
              <a:rPr lang="zh-CN" altLang="en-US" sz="3200" b="1" kern="0" dirty="0">
                <a:latin typeface="+mn-lt"/>
                <a:ea typeface="+mn-ea"/>
                <a:sym typeface="Wingdings" pitchFamily="2" charset="2"/>
              </a:rPr>
              <a:t>）多源信息集结条件下灰色异构数据序列预测建模方法及其应用研究（资助）</a:t>
            </a:r>
            <a:endParaRPr lang="en-US" altLang="zh-CN" sz="3200" b="1" kern="0" dirty="0">
              <a:latin typeface="+mn-lt"/>
              <a:ea typeface="+mn-ea"/>
              <a:sym typeface="Wingdings" pitchFamily="2" charset="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en-US" altLang="zh-CN" sz="3200" b="1" kern="0" dirty="0">
                <a:latin typeface="+mn-lt"/>
                <a:ea typeface="+mn-ea"/>
                <a:sym typeface="Wingdings" pitchFamily="2" charset="2"/>
              </a:rPr>
              <a:t>6</a:t>
            </a:r>
            <a:r>
              <a:rPr lang="zh-CN" altLang="en-US" sz="3200" b="1" kern="0" dirty="0">
                <a:latin typeface="+mn-lt"/>
                <a:ea typeface="+mn-ea"/>
                <a:sym typeface="Wingdings" pitchFamily="2" charset="2"/>
              </a:rPr>
              <a:t>）具有灰色不确定信息特征的</a:t>
            </a:r>
            <a:r>
              <a:rPr lang="en-US" altLang="zh-CN" sz="3200" b="1" kern="0" dirty="0">
                <a:latin typeface="+mn-lt"/>
                <a:ea typeface="+mn-ea"/>
                <a:sym typeface="Wingdings" pitchFamily="2" charset="2"/>
              </a:rPr>
              <a:t>GM</a:t>
            </a:r>
            <a:r>
              <a:rPr lang="zh-CN" altLang="en-US" sz="3200" b="1" kern="0" dirty="0">
                <a:latin typeface="+mn-lt"/>
                <a:ea typeface="+mn-ea"/>
                <a:sym typeface="Wingdings" pitchFamily="2" charset="2"/>
              </a:rPr>
              <a:t>拓展预测模型及其应用研究（资助）</a:t>
            </a:r>
            <a:endParaRPr lang="en-US" altLang="zh-CN" sz="3200" b="1" kern="0" dirty="0">
              <a:latin typeface="+mn-lt"/>
              <a:ea typeface="+mn-ea"/>
              <a:sym typeface="Wingdings" pitchFamily="2" charset="2"/>
            </a:endParaRPr>
          </a:p>
        </p:txBody>
      </p:sp>
      <p:sp>
        <p:nvSpPr>
          <p:cNvPr id="15" name="标题 1"/>
          <p:cNvSpPr txBox="1">
            <a:spLocks/>
          </p:cNvSpPr>
          <p:nvPr/>
        </p:nvSpPr>
        <p:spPr>
          <a:xfrm>
            <a:off x="1276865" y="725695"/>
            <a:ext cx="2772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帮助学生正确选题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72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6033" y="2901154"/>
            <a:ext cx="1047751" cy="1047751"/>
            <a:chOff x="1008115" y="2542722"/>
            <a:chExt cx="1360493" cy="1360493"/>
          </a:xfrm>
        </p:grpSpPr>
        <p:grpSp>
          <p:nvGrpSpPr>
            <p:cNvPr id="5" name="组合 4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6" name="TextBox 17"/>
            <p:cNvSpPr txBox="1"/>
            <p:nvPr/>
          </p:nvSpPr>
          <p:spPr>
            <a:xfrm>
              <a:off x="1351287" y="2728992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5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sp>
        <p:nvSpPr>
          <p:cNvPr id="9" name="标题 1"/>
          <p:cNvSpPr txBox="1">
            <a:spLocks/>
          </p:cNvSpPr>
          <p:nvPr/>
        </p:nvSpPr>
        <p:spPr>
          <a:xfrm>
            <a:off x="1902941" y="2726724"/>
            <a:ext cx="4736756" cy="947352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重视开题报告论证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840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96607" y="67966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重视开题报告论证</a:t>
            </a:r>
          </a:p>
        </p:txBody>
      </p:sp>
      <p:sp>
        <p:nvSpPr>
          <p:cNvPr id="10" name="Rectangle 1028"/>
          <p:cNvSpPr>
            <a:spLocks noChangeArrowheads="1"/>
          </p:cNvSpPr>
          <p:nvPr/>
        </p:nvSpPr>
        <p:spPr bwMode="auto">
          <a:xfrm>
            <a:off x="247136" y="1285103"/>
            <a:ext cx="8461890" cy="5129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zh-CN" altLang="en-US" sz="3600" b="0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0" lang="zh-CN" altLang="en-US" sz="36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1）</a:t>
            </a:r>
            <a:r>
              <a:rPr kumimoji="0" lang="zh-CN" altLang="en-US" sz="36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论文题目</a:t>
            </a:r>
            <a:r>
              <a:rPr kumimoji="0" lang="zh-CN" altLang="en-US" sz="3600" b="0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（要反复斟酌。一</a:t>
            </a:r>
            <a:r>
              <a:rPr kumimoji="0" lang="zh-CN" altLang="en-US" sz="36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个好的题目能够扣住读者的心弦，激发其阅读论文的好奇心）</a:t>
            </a:r>
          </a:p>
          <a:p>
            <a:pPr algn="just" eaLnBrk="0" hangingPunct="0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zh-CN" altLang="en-US" sz="36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（2）</a:t>
            </a:r>
            <a:r>
              <a:rPr kumimoji="0" lang="zh-CN" altLang="en-US" sz="36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选题依据</a:t>
            </a:r>
            <a:r>
              <a:rPr kumimoji="0" lang="zh-CN" altLang="en-US" sz="36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（包括课题的来源、研究目的和意义）：</a:t>
            </a:r>
            <a:r>
              <a:rPr lang="zh-CN" altLang="en-US" sz="36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回答</a:t>
            </a:r>
            <a:r>
              <a:rPr lang="zh-CN" altLang="en-US" sz="36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为什么要研究这个问题</a:t>
            </a:r>
            <a:r>
              <a:rPr lang="zh-CN" altLang="en-US" sz="36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endParaRPr kumimoji="0" lang="zh-CN" altLang="en-US" sz="3600" b="0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470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                 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55850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6607" y="67966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重视开题报告论证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1141328"/>
            <a:ext cx="8987481" cy="536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zh-CN" altLang="en-US" sz="32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0" lang="en-US" altLang="zh-CN" sz="32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0" lang="zh-CN" altLang="en-US" sz="32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kumimoji="0"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文献综述</a:t>
            </a:r>
            <a:r>
              <a:rPr kumimoji="0" lang="zh-CN" altLang="en-US" sz="32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（综述国内外已有研究成果，对研究现状进行深入分析，发现现有研究的不足，站在巨人的肩膀上前行）</a:t>
            </a:r>
          </a:p>
          <a:p>
            <a:pPr algn="l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kumimoji="0" lang="zh-CN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kumimoji="0" lang="zh-CN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文献综述</a:t>
            </a:r>
            <a:r>
              <a:rPr kumimoji="0" lang="zh-CN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kumimoji="0" lang="zh-CN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一是要针对拟研究的具体科学问题</a:t>
            </a:r>
            <a:r>
              <a:rPr kumimoji="0" lang="en-US" altLang="zh-CN" sz="320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0" lang="zh-CN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不能泛而化之地扩展到整个领域，二是要通过梳理相关研究的起源和重要进展理清其发展、演进脉络，不能是已有研究成果的简单罗列和堆砌。</a:t>
            </a:r>
            <a:endParaRPr kumimoji="0" lang="zh-CN" altLang="en-US" sz="3200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276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       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 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96607" y="67966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重视开题报告论证</a:t>
            </a:r>
          </a:p>
        </p:txBody>
      </p:sp>
      <p:sp>
        <p:nvSpPr>
          <p:cNvPr id="7" name="Rectangle 1027"/>
          <p:cNvSpPr>
            <a:spLocks noChangeArrowheads="1"/>
          </p:cNvSpPr>
          <p:nvPr/>
        </p:nvSpPr>
        <p:spPr bwMode="auto">
          <a:xfrm>
            <a:off x="57665" y="1260389"/>
            <a:ext cx="9003957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25000"/>
              </a:lnSpc>
              <a:spcBef>
                <a:spcPct val="0"/>
              </a:spcBef>
              <a:defRPr/>
            </a:pPr>
            <a:r>
              <a:rPr kumimoji="0" lang="zh-CN" altLang="en-US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0" lang="en-US" altLang="zh-CN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0" lang="zh-CN" altLang="en-US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kumimoji="0"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研究方案</a:t>
            </a:r>
            <a:r>
              <a:rPr kumimoji="0" lang="zh-CN" altLang="en-US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(包括具体研究内容、研究目标和拟解决的关键问题；拟采取的研究方法、技术路线、实验方案及可行性分析)</a:t>
            </a:r>
          </a:p>
          <a:p>
            <a:pPr algn="l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研究内容</a:t>
            </a:r>
            <a:r>
              <a:rPr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：回答</a:t>
            </a:r>
            <a:r>
              <a:rPr lang="zh-CN" altLang="en-US" sz="3200" b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“拟</a:t>
            </a:r>
            <a:r>
              <a:rPr lang="zh-CN" altLang="en-US" sz="3200" b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研究</a:t>
            </a:r>
            <a:r>
              <a:rPr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解决什么问题</a:t>
            </a:r>
            <a:r>
              <a:rPr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endParaRPr lang="zh-CN" altLang="en-US" sz="3200" b="0" dirty="0">
              <a:solidFill>
                <a:srgbClr val="7030A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研究目标</a:t>
            </a:r>
            <a:r>
              <a:rPr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：回答</a:t>
            </a:r>
            <a:r>
              <a:rPr lang="zh-CN" altLang="en-US" sz="3200" b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“打算</a:t>
            </a:r>
            <a:r>
              <a:rPr lang="zh-CN" altLang="en-US" sz="3200" b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解决</a:t>
            </a:r>
            <a:r>
              <a:rPr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到什么程度</a:t>
            </a:r>
            <a:r>
              <a:rPr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endParaRPr lang="zh-CN" altLang="en-US" sz="3200" b="0" dirty="0">
              <a:solidFill>
                <a:srgbClr val="7030A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25000"/>
              </a:lnSpc>
              <a:spcBef>
                <a:spcPct val="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kumimoji="0" lang="zh-CN" altLang="en-US" sz="3200" b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拟解决的关键问题 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：关键点、难点之所在，是项目的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牛鼻子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或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要穴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algn="l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3200" b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研究方法与技术路线</a:t>
            </a:r>
            <a:r>
              <a:rPr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：回答 </a:t>
            </a:r>
            <a:r>
              <a:rPr lang="zh-CN" altLang="en-US" sz="3200" b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“拟采用什么方法，</a:t>
            </a:r>
            <a:r>
              <a:rPr lang="zh-CN" altLang="en-US" sz="3200" b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如何</a:t>
            </a:r>
            <a:r>
              <a:rPr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开展研究</a:t>
            </a:r>
            <a:r>
              <a:rPr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8366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08175" y="30749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908175" y="29860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6607" y="67966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重视开题报告论证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1392195"/>
            <a:ext cx="875188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0" lang="zh-CN" altLang="en-US" sz="4000" b="0" dirty="0"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0" lang="en-US" altLang="zh-CN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5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r>
              <a:rPr kumimoji="0" lang="zh-CN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特色或创新之处 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：指有别于他人的学术思想或研究思路。能够让评审人感到眼前一亮或者耳目一新的创新点是重要得分因素。</a:t>
            </a: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若把“研究视角新”、“研究方法新”、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系统研究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全面总结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集成研究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等</a:t>
            </a:r>
            <a:r>
              <a:rPr kumimoji="0" lang="zh-CN" altLang="en-US" sz="3200" b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作为研究</a:t>
            </a:r>
            <a:r>
              <a:rPr kumimoji="0" lang="zh-CN" altLang="en-US" sz="3200" b="0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特色或创新，通常难以得到评审专家的认可。</a:t>
            </a:r>
            <a:r>
              <a:rPr kumimoji="0" lang="zh-CN" altLang="en-US" sz="32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5412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         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 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96607" y="67966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重视开题报告论证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23569" y="1367481"/>
            <a:ext cx="862197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0" lang="en-US" altLang="zh-CN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kumimoji="0" lang="zh-CN" altLang="en-US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kumimoji="0"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研究基础</a:t>
            </a:r>
            <a:r>
              <a:rPr kumimoji="0" lang="zh-CN" altLang="en-US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(包括</a:t>
            </a:r>
            <a:r>
              <a:rPr kumimoji="0" lang="zh-CN" altLang="en-US" sz="3200" b="0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与论文选题有关</a:t>
            </a:r>
            <a:r>
              <a:rPr kumimoji="0" lang="zh-CN" altLang="en-US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的研究工作积累和已取得的研究工作成绩</a:t>
            </a:r>
            <a:r>
              <a:rPr kumimoji="0" lang="zh-CN" altLang="en-US" sz="3200" b="0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；已</a:t>
            </a:r>
            <a:r>
              <a:rPr kumimoji="0" lang="zh-CN" altLang="en-US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具备的实验条件，可能遇到的困难或问题以及拟解决的途径和措施等)</a:t>
            </a:r>
          </a:p>
          <a:p>
            <a:pPr algn="l"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3200" b="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开题论证时最好有已完成并发表（含录用）的学术论文及已经投稿的论文或是工作论文等。</a:t>
            </a:r>
            <a:endParaRPr kumimoji="0" lang="en-US" altLang="zh-CN" sz="3200" b="0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87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1595379" y="3016329"/>
            <a:ext cx="6549999" cy="731137"/>
          </a:xfrm>
        </p:spPr>
        <p:txBody>
          <a:bodyPr/>
          <a:lstStyle/>
          <a:p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责任重大，使命神圣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9217" y="2858023"/>
            <a:ext cx="1047751" cy="1047751"/>
            <a:chOff x="1008115" y="2542722"/>
            <a:chExt cx="1360493" cy="1360493"/>
          </a:xfrm>
        </p:grpSpPr>
        <p:grpSp>
          <p:nvGrpSpPr>
            <p:cNvPr id="6" name="组合 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" name="TextBox 17"/>
            <p:cNvSpPr txBox="1"/>
            <p:nvPr/>
          </p:nvSpPr>
          <p:spPr>
            <a:xfrm>
              <a:off x="1351287" y="2728992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008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4100" y="2773345"/>
            <a:ext cx="6386899" cy="1014884"/>
          </a:xfrm>
        </p:spPr>
        <p:txBody>
          <a:bodyPr/>
          <a:lstStyle/>
          <a:p>
            <a:r>
              <a:rPr lang="en-US" altLang="zh-CN" dirty="0" smtClean="0"/>
              <a:t>                         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89217" y="2858023"/>
            <a:ext cx="1047751" cy="1047751"/>
            <a:chOff x="1008115" y="2542722"/>
            <a:chExt cx="1360493" cy="1360493"/>
          </a:xfrm>
        </p:grpSpPr>
        <p:grpSp>
          <p:nvGrpSpPr>
            <p:cNvPr id="5" name="组合 4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6" name="TextBox 17"/>
            <p:cNvSpPr txBox="1"/>
            <p:nvPr/>
          </p:nvSpPr>
          <p:spPr>
            <a:xfrm>
              <a:off x="1351287" y="2728992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6</a:t>
              </a:r>
              <a:endPara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636968" y="3001473"/>
            <a:ext cx="60242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指导学生有效地开展研究</a:t>
            </a:r>
          </a:p>
        </p:txBody>
      </p:sp>
    </p:spTree>
    <p:extLst>
      <p:ext uri="{BB962C8B-B14F-4D97-AF65-F5344CB8AC3E}">
        <p14:creationId xmlns:p14="http://schemas.microsoft.com/office/powerpoint/2010/main" val="415312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296607" y="67966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指导学生有效地开展研究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15331" y="1293341"/>
            <a:ext cx="865402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如何指导学生有效地开展</a:t>
            </a:r>
            <a:r>
              <a:rPr kumimoji="0" lang="zh-CN" altLang="en-US" sz="3200" b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研究？</a:t>
            </a:r>
            <a:endParaRPr kumimoji="0" lang="zh-CN" altLang="en-US" sz="3200" b="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3200" b="0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kumimoji="0" lang="en-US" altLang="zh-CN" sz="3200" b="0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kumimoji="0" lang="zh-CN" altLang="en-US" sz="3200" b="0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培养</a:t>
            </a:r>
            <a:r>
              <a:rPr lang="zh-CN" altLang="en-US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学生的兴趣和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好奇心</a:t>
            </a:r>
            <a:r>
              <a:rPr kumimoji="0" lang="zh-CN" altLang="en-US" sz="3200" b="0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kumimoji="0" lang="zh-CN" altLang="en-US" sz="3200" b="0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钱伟长先生）</a:t>
            </a:r>
          </a:p>
          <a:p>
            <a:pPr>
              <a:lnSpc>
                <a:spcPct val="150000"/>
              </a:lnSpc>
            </a:pPr>
            <a:r>
              <a:rPr kumimoji="0" lang="zh-CN" altLang="en-US" sz="3200" b="0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kumimoji="0" lang="en-US" altLang="zh-CN" sz="3200" b="0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kumimoji="0" lang="zh-CN" altLang="en-US" sz="3200" b="0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让</a:t>
            </a:r>
            <a:r>
              <a:rPr lang="zh-CN" altLang="en-US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学生学会“</a:t>
            </a:r>
            <a:r>
              <a:rPr lang="en-US" altLang="zh-CN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self-help</a:t>
            </a:r>
            <a:r>
              <a:rPr lang="en-US" altLang="zh-CN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”</a:t>
            </a:r>
            <a:r>
              <a:rPr kumimoji="0" lang="zh-CN" altLang="en-US" sz="3200" b="0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kumimoji="0" lang="zh-CN" altLang="en-US" sz="3200" b="0" dirty="0">
                <a:solidFill>
                  <a:srgbClr val="7030A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0" lang="zh-CN" altLang="en-US" sz="3200" b="0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不愤不启，不悱不发</a:t>
            </a:r>
            <a:r>
              <a:rPr kumimoji="0" lang="zh-CN" altLang="en-US" sz="3200" b="0" dirty="0">
                <a:solidFill>
                  <a:srgbClr val="7030A0"/>
                </a:solidFill>
                <a:latin typeface="Times New Roman" pitchFamily="18" charset="0"/>
                <a:ea typeface="黑体" pitchFamily="2" charset="-122"/>
              </a:rPr>
              <a:t>”（苏东坡点拨秦少游）</a:t>
            </a:r>
            <a:endParaRPr kumimoji="0" lang="zh-CN" altLang="en-US" sz="3200" b="0" dirty="0">
              <a:solidFill>
                <a:srgbClr val="7030A0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3200" b="0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kumimoji="0" lang="en-US" altLang="zh-CN" sz="3200" b="0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kumimoji="0" lang="zh-CN" altLang="en-US" sz="3200" b="0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尽可能</a:t>
            </a:r>
            <a:r>
              <a:rPr lang="zh-CN" altLang="en-US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要求学生不离开学校（南航）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。</a:t>
            </a:r>
            <a:r>
              <a:rPr kumimoji="0" lang="zh-CN" altLang="en-US" sz="3200" b="0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融入</a:t>
            </a:r>
            <a:r>
              <a:rPr kumimoji="0" lang="zh-CN" altLang="en-US" sz="3200" b="0" dirty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研究团队，生活、学习</a:t>
            </a:r>
            <a:r>
              <a:rPr kumimoji="0" lang="zh-CN" altLang="en-US" sz="3200" b="0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一体化</a:t>
            </a:r>
            <a:endParaRPr lang="en-US" altLang="zh-CN" sz="3200" dirty="0">
              <a:solidFill>
                <a:srgbClr val="7030A0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3200" b="0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kumimoji="0" lang="en-US" altLang="zh-CN" sz="3200" b="0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kumimoji="0" lang="zh-CN" altLang="en-US" sz="3200" b="0" dirty="0" smtClean="0">
                <a:solidFill>
                  <a:srgbClr val="7030A0"/>
                </a:solidFill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破除</a:t>
            </a:r>
            <a:r>
              <a:rPr lang="zh-CN" altLang="en-US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科学研究神秘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论</a:t>
            </a:r>
            <a:endParaRPr kumimoji="0" lang="zh-CN" altLang="en-US" sz="3200" b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70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96607" y="67966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指导学生有效地开展研究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98854" y="1326292"/>
            <a:ext cx="871563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3200" b="0" dirty="0">
                <a:solidFill>
                  <a:srgbClr val="00B050"/>
                </a:solidFill>
              </a:rPr>
              <a:t>（</a:t>
            </a:r>
            <a:r>
              <a:rPr kumimoji="0" lang="zh-CN" altLang="en-US" sz="3200" b="0" dirty="0">
                <a:solidFill>
                  <a:schemeClr val="accent5"/>
                </a:solidFill>
                <a:latin typeface="黑体" pitchFamily="2" charset="-122"/>
                <a:ea typeface="黑体" pitchFamily="2" charset="-122"/>
              </a:rPr>
              <a:t>王充</a:t>
            </a:r>
            <a:r>
              <a:rPr kumimoji="0" lang="zh-CN" altLang="en-US" sz="3200" b="0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驱</a:t>
            </a:r>
            <a:r>
              <a:rPr lang="zh-CN" altLang="en-US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驰日以巧，屏窜日以拙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kumimoji="0" lang="zh-CN" altLang="en-US" sz="3200" b="0" dirty="0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50000"/>
              </a:lnSpc>
            </a:pPr>
            <a:r>
              <a:rPr kumimoji="0" lang="zh-CN" altLang="en-US" sz="3200" b="0" dirty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非材顿知不及也，希见阙为，不狎习也。盖足未尝行，尧、禹问曲折；目未尝见，孔、墨问形象。</a:t>
            </a:r>
          </a:p>
          <a:p>
            <a:pPr>
              <a:lnSpc>
                <a:spcPct val="150000"/>
              </a:lnSpc>
            </a:pP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齐</a:t>
            </a:r>
            <a:r>
              <a:rPr lang="zh-CN" altLang="en-US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部世刺绣，恆女无不能；襄邑俗织锦，钝妇无不巧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。</a:t>
            </a:r>
            <a:r>
              <a:rPr kumimoji="0" lang="en-US" altLang="zh-CN" sz="3200" b="0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〔</a:t>
            </a:r>
            <a:r>
              <a:rPr kumimoji="0" lang="zh-CN" altLang="en-US" sz="3200" b="0" dirty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目</a:t>
            </a:r>
            <a:r>
              <a:rPr kumimoji="0" lang="en-US" altLang="zh-CN" sz="3200" b="0" dirty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〕</a:t>
            </a:r>
            <a:r>
              <a:rPr kumimoji="0" lang="zh-CN" altLang="en-US" sz="3200" b="0" dirty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见之，日为之，手狎也。</a:t>
            </a:r>
            <a:r>
              <a:rPr kumimoji="0" lang="zh-CN" altLang="en-US" sz="3200" dirty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kumimoji="0" lang="zh-CN" altLang="en-US" sz="3200" b="0" dirty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）</a:t>
            </a:r>
            <a:r>
              <a:rPr kumimoji="0" lang="zh-CN" altLang="en-US" sz="3200" dirty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707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98854" y="1334530"/>
            <a:ext cx="8326010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E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E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）鼓励学生多读、多听、多讲</a:t>
            </a:r>
          </a:p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E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6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E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）指导学生学会舍弃，构建研究框架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E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E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）帮助学生确立时间观念，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要求他们给自己准备一堆必须定期啃掉的硬骨头，要</a:t>
            </a:r>
            <a:r>
              <a:rPr lang="zh-CN" altLang="en-US" sz="3200" kern="0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有</a:t>
            </a:r>
            <a:r>
              <a:rPr lang="zh-CN" altLang="en-US" sz="3200" kern="0" dirty="0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紧迫感</a:t>
            </a:r>
            <a:endParaRPr lang="en-US" altLang="zh-CN" sz="3200" kern="0" dirty="0" smtClean="0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8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200" kern="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鼓励</a:t>
            </a:r>
            <a:r>
              <a:rPr lang="zh-CN" altLang="en-US" sz="3200" kern="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学生勤动手，</a:t>
            </a:r>
            <a:r>
              <a:rPr lang="zh-CN" altLang="en-US" sz="3200" kern="0" dirty="0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有了</a:t>
            </a:r>
            <a:r>
              <a:rPr lang="zh-CN" altLang="en-US" sz="3200" kern="0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好的想法</a:t>
            </a:r>
            <a:r>
              <a:rPr lang="zh-CN" altLang="en-US" sz="3200" kern="0" dirty="0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赶快整理</a:t>
            </a:r>
            <a:r>
              <a:rPr lang="zh-CN" altLang="en-US" sz="3200" kern="0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，投一流期刊</a:t>
            </a:r>
          </a:p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0000FE"/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6607" y="67966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指导学生有效地开展研究</a:t>
            </a:r>
          </a:p>
        </p:txBody>
      </p:sp>
    </p:spTree>
    <p:extLst>
      <p:ext uri="{BB962C8B-B14F-4D97-AF65-F5344CB8AC3E}">
        <p14:creationId xmlns:p14="http://schemas.microsoft.com/office/powerpoint/2010/main" val="15812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96607" y="67966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指导学生有效地开展研究</a:t>
            </a:r>
          </a:p>
        </p:txBody>
      </p:sp>
      <p:sp>
        <p:nvSpPr>
          <p:cNvPr id="3" name="矩形 2"/>
          <p:cNvSpPr/>
          <p:nvPr/>
        </p:nvSpPr>
        <p:spPr>
          <a:xfrm>
            <a:off x="387178" y="1499286"/>
            <a:ext cx="804836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9</a:t>
            </a:r>
            <a:r>
              <a:rPr lang="zh-CN" altLang="en-US" sz="320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）鼓励学生跨越</a:t>
            </a:r>
            <a:r>
              <a:rPr lang="zh-CN" altLang="en-US" sz="320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学科边界（</a:t>
            </a:r>
            <a:r>
              <a:rPr lang="en-US" altLang="zh-CN" sz="3200" dirty="0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John Nash </a:t>
            </a:r>
            <a:r>
              <a:rPr lang="zh-CN" altLang="en-US" sz="3200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最简单的数学定理成为获得诺贝尔经济学奖的大成果</a:t>
            </a:r>
            <a:r>
              <a:rPr lang="zh-CN" altLang="en-US" sz="320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）</a:t>
            </a:r>
            <a:endParaRPr lang="en-US" altLang="zh-CN" sz="3200" dirty="0" smtClean="0">
              <a:solidFill>
                <a:srgbClr val="0000FE"/>
              </a:solidFill>
              <a:latin typeface="黑体" pitchFamily="2" charset="-122"/>
              <a:ea typeface="黑体" pitchFamily="2" charset="-122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3200" dirty="0" smtClean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200" dirty="0">
                <a:solidFill>
                  <a:srgbClr val="0000FE"/>
                </a:solidFill>
                <a:latin typeface="黑体" pitchFamily="2" charset="-122"/>
                <a:ea typeface="黑体" pitchFamily="2" charset="-122"/>
              </a:rPr>
              <a:t>立地顶天</a:t>
            </a:r>
          </a:p>
        </p:txBody>
      </p:sp>
    </p:spTree>
    <p:extLst>
      <p:ext uri="{BB962C8B-B14F-4D97-AF65-F5344CB8AC3E}">
        <p14:creationId xmlns:p14="http://schemas.microsoft.com/office/powerpoint/2010/main" val="417351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85104" y="1738184"/>
            <a:ext cx="65859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en-US" altLang="zh-CN" sz="6000" dirty="0" smtClean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000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60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  <a:r>
              <a:rPr lang="zh-CN" altLang="en-US" sz="6000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6000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050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14553" y="1527350"/>
            <a:ext cx="5469457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研究团队的领导者</a:t>
            </a:r>
            <a:endParaRPr lang="en-US" altLang="zh-CN" sz="32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63034" y="1617786"/>
            <a:ext cx="894259" cy="685481"/>
            <a:chOff x="2215144" y="927951"/>
            <a:chExt cx="1244730" cy="897673"/>
          </a:xfrm>
        </p:grpSpPr>
        <p:sp>
          <p:nvSpPr>
            <p:cNvPr id="7" name="平行四边形 6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8" name="文本框 9"/>
            <p:cNvSpPr txBox="1"/>
            <p:nvPr/>
          </p:nvSpPr>
          <p:spPr>
            <a:xfrm>
              <a:off x="2393075" y="927951"/>
              <a:ext cx="1066799" cy="816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57293" y="2602523"/>
            <a:ext cx="4374259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kern="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 smtClean="0"/>
              <a:t>专业前沿的引路人</a:t>
            </a:r>
            <a:endParaRPr lang="zh-CN" altLang="zh-CN" sz="32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874208" y="2703007"/>
            <a:ext cx="950316" cy="753626"/>
            <a:chOff x="2215144" y="2033848"/>
            <a:chExt cx="1244731" cy="842781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2382368" y="2083093"/>
              <a:ext cx="1077507" cy="581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957293" y="3687745"/>
            <a:ext cx="5765869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学术训练的教练员</a:t>
            </a:r>
            <a:endParaRPr lang="zh-CN" altLang="zh-CN" sz="32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3821" y="3671487"/>
            <a:ext cx="936160" cy="810078"/>
            <a:chOff x="2215144" y="3084852"/>
            <a:chExt cx="1244730" cy="842781"/>
          </a:xfrm>
        </p:grpSpPr>
        <p:sp>
          <p:nvSpPr>
            <p:cNvPr id="15" name="平行四边形 14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6" name="文本框 11"/>
            <p:cNvSpPr txBox="1"/>
            <p:nvPr/>
          </p:nvSpPr>
          <p:spPr>
            <a:xfrm>
              <a:off x="2322028" y="3216761"/>
              <a:ext cx="1137846" cy="544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276686" y="72908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责任重大，使命神圣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6651" y="4728519"/>
            <a:ext cx="1038593" cy="939113"/>
            <a:chOff x="2215144" y="3084852"/>
            <a:chExt cx="1120898" cy="842781"/>
          </a:xfrm>
        </p:grpSpPr>
        <p:sp>
          <p:nvSpPr>
            <p:cNvPr id="20" name="平行四边形 19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21" name="文本框 11"/>
            <p:cNvSpPr txBox="1"/>
            <p:nvPr/>
          </p:nvSpPr>
          <p:spPr>
            <a:xfrm>
              <a:off x="2449524" y="3216761"/>
              <a:ext cx="886518" cy="469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957294" y="4786184"/>
            <a:ext cx="5918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科学精神的示范者</a:t>
            </a:r>
            <a:endParaRPr lang="zh-CN" altLang="zh-CN" sz="32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45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6686" y="72908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责任重大，使命神圣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276" y="1392195"/>
            <a:ext cx="8031893" cy="3920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警惕“物壮则</a:t>
            </a:r>
            <a:r>
              <a:rPr lang="zh-CN" altLang="en-US" sz="3200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老”！</a:t>
            </a: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“物壮则老，是谓不道，不道早已。</a:t>
            </a: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老子</a:t>
            </a:r>
            <a:r>
              <a:rPr lang="en-US" altLang="zh-CN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道德经</a:t>
            </a:r>
            <a:r>
              <a:rPr lang="en-US" altLang="zh-CN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导师：</a:t>
            </a:r>
            <a:r>
              <a:rPr lang="zh-CN" altLang="en-US" sz="3200" kern="1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既是指挥员，又是战斗员</a:t>
            </a:r>
            <a:endParaRPr lang="en-US" altLang="zh-CN" sz="3200" kern="100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一流大学、一流学科的建设任务最终要落实到每一位导师及其课题组头上</a:t>
            </a:r>
            <a:endParaRPr lang="en-US" altLang="zh-CN" sz="32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983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6686" y="72908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责任重大，使命神圣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65903" y="1293341"/>
            <a:ext cx="920990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7030A0"/>
                </a:solidFill>
              </a:rPr>
              <a:t>如何更有效地履行导师的责任和使命？</a:t>
            </a:r>
            <a:br>
              <a:rPr lang="zh-CN" altLang="en-US" sz="3600" dirty="0">
                <a:solidFill>
                  <a:srgbClr val="7030A0"/>
                </a:solidFill>
              </a:rPr>
            </a:b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）首先自己要明确一个</a:t>
            </a:r>
            <a:r>
              <a:rPr lang="zh-CN" altLang="en-US" sz="32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主导方向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，最好能</a:t>
            </a:r>
            <a:r>
              <a:rPr lang="zh-CN" altLang="en-US" sz="32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始终坚守，不弃不</a:t>
            </a:r>
            <a:r>
              <a:rPr lang="zh-CN" altLang="en-US" sz="32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离</a:t>
            </a:r>
            <a:endParaRPr lang="en-US" altLang="zh-CN" sz="3200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32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世人皆以不中为耻，我以不中心动为耻</a:t>
            </a:r>
            <a:r>
              <a:rPr lang="en-US" altLang="zh-CN" sz="32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                                            ——</a:t>
            </a:r>
            <a:r>
              <a:rPr lang="zh-CN" altLang="en-US" sz="3200" dirty="0" smtClean="0"/>
              <a:t>王阳明</a:t>
            </a:r>
            <a:endParaRPr lang="en-US" altLang="zh-CN" sz="3200" dirty="0" smtClean="0"/>
          </a:p>
        </p:txBody>
      </p:sp>
    </p:spTree>
    <p:extLst>
      <p:ext uri="{BB962C8B-B14F-4D97-AF65-F5344CB8AC3E}">
        <p14:creationId xmlns:p14="http://schemas.microsoft.com/office/powerpoint/2010/main" val="2508922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6686" y="72908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责任重大，使命神圣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65903" y="1293341"/>
            <a:ext cx="920990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马斯洛</a:t>
            </a:r>
            <a:r>
              <a:rPr lang="zh-CN" altLang="en-US" sz="3200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需求层次理论</a:t>
            </a:r>
            <a:r>
              <a:rPr lang="zh-CN" altLang="en-US" sz="32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3200" dirty="0" smtClean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生理 安全 社交 尊重 自我实现</a:t>
            </a:r>
            <a:endParaRPr lang="en-US" altLang="zh-CN" sz="3200" dirty="0" smtClean="0">
              <a:solidFill>
                <a:srgbClr val="7030A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030A0"/>
                </a:solidFill>
              </a:rPr>
              <a:t>简化版：生存</a:t>
            </a:r>
            <a:r>
              <a:rPr lang="zh-CN" altLang="en-US" sz="3200" dirty="0" smtClean="0"/>
              <a:t>   </a:t>
            </a:r>
            <a:r>
              <a:rPr lang="zh-CN" altLang="en-US" sz="3200" b="1" dirty="0" smtClean="0">
                <a:solidFill>
                  <a:srgbClr val="00B050"/>
                </a:solidFill>
              </a:rPr>
              <a:t>价值实现</a:t>
            </a:r>
            <a:endParaRPr lang="en-US" altLang="zh-CN" sz="3200" b="1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人生价值计算公式</a:t>
            </a:r>
            <a:endParaRPr lang="en-US" altLang="zh-CN" sz="3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932937"/>
              </p:ext>
            </p:extLst>
          </p:nvPr>
        </p:nvGraphicFramePr>
        <p:xfrm>
          <a:off x="3690552" y="3570091"/>
          <a:ext cx="3921212" cy="15404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公式" r:id="rId3" imgW="1295400" imgH="457200" progId="Equation.3">
                  <p:embed/>
                </p:oleObj>
              </mc:Choice>
              <mc:Fallback>
                <p:oleObj name="公式" r:id="rId3" imgW="1295400" imgH="457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0552" y="3570091"/>
                        <a:ext cx="3921212" cy="15404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145753"/>
              </p:ext>
            </p:extLst>
          </p:nvPr>
        </p:nvGraphicFramePr>
        <p:xfrm>
          <a:off x="829114" y="5122924"/>
          <a:ext cx="3402227" cy="1384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公式" r:id="rId5" imgW="1244600" imgH="469900" progId="Equation.3">
                  <p:embed/>
                </p:oleObj>
              </mc:Choice>
              <mc:Fallback>
                <p:oleObj name="公式" r:id="rId5" imgW="1244600" imgH="4699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114" y="5122924"/>
                        <a:ext cx="3402227" cy="13849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466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121732"/>
              </p:ext>
            </p:extLst>
          </p:nvPr>
        </p:nvGraphicFramePr>
        <p:xfrm>
          <a:off x="4780949" y="5165940"/>
          <a:ext cx="3436938" cy="142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公式" r:id="rId7" imgW="1257120" imgH="482400" progId="Equation.3">
                  <p:embed/>
                </p:oleObj>
              </mc:Choice>
              <mc:Fallback>
                <p:oleObj name="公式" r:id="rId7" imgW="1257120" imgH="482400" progId="Equation.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0949" y="5165940"/>
                        <a:ext cx="3436938" cy="1423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1165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6686" y="72908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责任重大，使命神圣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8324" y="1375719"/>
            <a:ext cx="85673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）尽可能选择、招收研究兴趣、目标与自己主导方向一致的学生</a:t>
            </a:r>
            <a:endParaRPr lang="zh-CN" altLang="en-US" sz="3200" dirty="0"/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）率先垂范，时刻警惕，坚决杜绝</a:t>
            </a:r>
            <a:r>
              <a:rPr lang="zh-CN" altLang="en-US" sz="3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学术不端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博士生导师作为教师队伍中的佼佼者，应当率先倡导、践行优良学风，成为学生的表率，无愧于导师的</a:t>
            </a: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称号</a:t>
            </a:r>
            <a:endParaRPr lang="en-US" altLang="zh-CN" sz="32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408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6686" y="72908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责任重大，使命神圣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091" y="1375719"/>
            <a:ext cx="9036909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）抵御诱惑，终生不发生有亏品行的苟且之事</a:t>
            </a:r>
            <a:endParaRPr lang="en-US" altLang="zh-CN" sz="32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0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前车可鉴：不少被曝光的院士、校长、院长、</a:t>
            </a:r>
            <a:r>
              <a:rPr lang="zh-CN" altLang="en-US" sz="3200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博导</a:t>
            </a: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抵御不住名利、美色诱惑，聪明人干傻事</a:t>
            </a:r>
            <a:endParaRPr lang="en-US" altLang="zh-CN" sz="32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过早地为自己的学术生涯和光彩人生画上了</a:t>
            </a:r>
            <a:r>
              <a:rPr lang="zh-CN" altLang="en-US" sz="3200" kern="1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休止符</a:t>
            </a:r>
            <a:endParaRPr lang="en-US" altLang="zh-CN" sz="3200" kern="1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kern="1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对单位声誉的影响更是</a:t>
            </a:r>
            <a:r>
              <a:rPr lang="zh-CN" altLang="en-US" sz="3200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难以估量</a:t>
            </a:r>
            <a:r>
              <a:rPr lang="zh-CN" altLang="en-US" sz="3200" kern="1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3200" kern="1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1578762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6144</TotalTime>
  <Words>1741</Words>
  <Application>Microsoft Office PowerPoint</Application>
  <PresentationFormat>全屏显示(4:3)</PresentationFormat>
  <Paragraphs>186</Paragraphs>
  <Slides>35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自定义设计方案</vt:lpstr>
      <vt:lpstr>3_自定义设计方案</vt:lpstr>
      <vt:lpstr>2_自定义设计方案</vt:lpstr>
      <vt:lpstr>4_自定义设计方案</vt:lpstr>
      <vt:lpstr>公式</vt:lpstr>
      <vt:lpstr>研究生导师的责任与担当</vt:lpstr>
      <vt:lpstr>PowerPoint 演示文稿</vt:lpstr>
      <vt:lpstr>责任重大，使命神圣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高标准，严要求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</vt:lpstr>
      <vt:lpstr>PowerPoint 演示文稿</vt:lpstr>
      <vt:lpstr>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Administrator1</dc:creator>
  <cp:lastModifiedBy>dell</cp:lastModifiedBy>
  <cp:revision>850</cp:revision>
  <dcterms:created xsi:type="dcterms:W3CDTF">2016-12-21T11:41:21Z</dcterms:created>
  <dcterms:modified xsi:type="dcterms:W3CDTF">2017-12-11T22:37:59Z</dcterms:modified>
</cp:coreProperties>
</file>