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Lst>
  <p:notesMasterIdLst>
    <p:notesMasterId r:id="rId36"/>
  </p:notesMasterIdLst>
  <p:sldIdLst>
    <p:sldId id="484" r:id="rId16"/>
    <p:sldId id="497" r:id="rId17"/>
    <p:sldId id="493" r:id="rId18"/>
    <p:sldId id="494" r:id="rId19"/>
    <p:sldId id="496" r:id="rId20"/>
    <p:sldId id="520" r:id="rId21"/>
    <p:sldId id="513" r:id="rId22"/>
    <p:sldId id="518" r:id="rId23"/>
    <p:sldId id="517" r:id="rId24"/>
    <p:sldId id="514" r:id="rId25"/>
    <p:sldId id="519" r:id="rId26"/>
    <p:sldId id="454" r:id="rId27"/>
    <p:sldId id="439" r:id="rId28"/>
    <p:sldId id="441" r:id="rId29"/>
    <p:sldId id="495" r:id="rId30"/>
    <p:sldId id="507" r:id="rId31"/>
    <p:sldId id="440" r:id="rId32"/>
    <p:sldId id="498" r:id="rId33"/>
    <p:sldId id="502" r:id="rId34"/>
    <p:sldId id="499" r:id="rId35"/>
    <p:sldId id="500" r:id="rId37"/>
    <p:sldId id="501" r:id="rId38"/>
    <p:sldId id="503" r:id="rId39"/>
    <p:sldId id="509" r:id="rId40"/>
    <p:sldId id="510" r:id="rId41"/>
    <p:sldId id="504" r:id="rId42"/>
    <p:sldId id="511" r:id="rId43"/>
    <p:sldId id="512" r:id="rId44"/>
    <p:sldId id="505" r:id="rId45"/>
    <p:sldId id="471" r:id="rId46"/>
    <p:sldId id="470" r:id="rId47"/>
    <p:sldId id="521" r:id="rId48"/>
    <p:sldId id="483" r:id="rId4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E22"/>
    <a:srgbClr val="CC0000"/>
    <a:srgbClr val="D0A0A0"/>
    <a:srgbClr val="E8D0D0"/>
    <a:srgbClr val="FF0066"/>
    <a:srgbClr val="FF33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978" autoAdjust="0"/>
  </p:normalViewPr>
  <p:slideViewPr>
    <p:cSldViewPr snapToGrid="0">
      <p:cViewPr varScale="1">
        <p:scale>
          <a:sx n="66" d="100"/>
          <a:sy n="66" d="100"/>
        </p:scale>
        <p:origin x="655" y="24"/>
      </p:cViewPr>
      <p:guideLst>
        <p:guide orient="horz" pos="2063"/>
        <p:guide pos="385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notesMaster" Target="notesMasters/notesMaster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系列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我对所学习和研究专业非常感兴趣</c:v>
                </c:pt>
                <c:pt idx="1">
                  <c:v>我所从事的专业学习和研究很有意义</c:v>
                </c:pt>
                <c:pt idx="2">
                  <c:v>我对所学专业没事特别的感觉</c:v>
                </c:pt>
                <c:pt idx="3">
                  <c:v>现在我发现自己更喜欢别的专业</c:v>
                </c:pt>
              </c:strCache>
            </c:strRef>
          </c:cat>
          <c:val>
            <c:numRef>
              <c:f>Sheet1!$B$2:$B$5</c:f>
              <c:numCache>
                <c:formatCode>0.00%</c:formatCode>
                <c:ptCount val="4"/>
                <c:pt idx="0">
                  <c:v>0.3107</c:v>
                </c:pt>
                <c:pt idx="1">
                  <c:v>0.4602</c:v>
                </c:pt>
                <c:pt idx="2">
                  <c:v>0.193</c:v>
                </c:pt>
                <c:pt idx="3">
                  <c:v>0.0361</c:v>
                </c:pt>
              </c:numCache>
            </c:numRef>
          </c:val>
        </c:ser>
        <c:dLbls>
          <c:showLegendKey val="0"/>
          <c:showVal val="0"/>
          <c:showCatName val="0"/>
          <c:showSerName val="0"/>
          <c:showPercent val="0"/>
          <c:showBubbleSize val="0"/>
        </c:dLbls>
        <c:gapWidth val="150"/>
        <c:axId val="1135218560"/>
        <c:axId val="1135216384"/>
      </c:barChart>
      <c:catAx>
        <c:axId val="1135218560"/>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35216384"/>
        <c:crosses val="autoZero"/>
        <c:auto val="1"/>
        <c:lblAlgn val="ctr"/>
        <c:lblOffset val="100"/>
        <c:noMultiLvlLbl val="0"/>
      </c:catAx>
      <c:valAx>
        <c:axId val="1135216384"/>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35218560"/>
        <c:crosses val="autoZero"/>
        <c:crossBetween val="between"/>
      </c:valAx>
    </c:plotArea>
    <c:plotVisOnly val="1"/>
    <c:dispBlanksAs val="gap"/>
    <c:showDLblsOverMax val="0"/>
  </c:chart>
  <c:txPr>
    <a:bodyPr/>
    <a:lstStyle/>
    <a:p>
      <a:pPr>
        <a:defRPr lang="zh-CN" sz="900">
          <a:latin typeface="微软雅黑" panose="020B0503020204020204" pitchFamily="34" charset="-122"/>
          <a:ea typeface="微软雅黑" panose="020B0503020204020204" pitchFamily="3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系列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rgbClr val="C00000"/>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Sheet1!$A$2:$A$8</c:f>
              <c:strCache>
                <c:ptCount val="7"/>
                <c:pt idx="0">
                  <c:v>学习紧张</c:v>
                </c:pt>
                <c:pt idx="1">
                  <c:v>导师施加</c:v>
                </c:pt>
                <c:pt idx="2">
                  <c:v>家长施加</c:v>
                </c:pt>
                <c:pt idx="3">
                  <c:v>就业前景堪忧</c:v>
                </c:pt>
                <c:pt idx="4">
                  <c:v>个人情感问题</c:v>
                </c:pt>
                <c:pt idx="5">
                  <c:v>经济负担重</c:v>
                </c:pt>
                <c:pt idx="6">
                  <c:v>人际关系紧张</c:v>
                </c:pt>
              </c:strCache>
            </c:strRef>
          </c:cat>
          <c:val>
            <c:numRef>
              <c:f>Sheet1!$B$2:$B$8</c:f>
              <c:numCache>
                <c:formatCode>0.00%</c:formatCode>
                <c:ptCount val="7"/>
                <c:pt idx="0">
                  <c:v>0.4807</c:v>
                </c:pt>
                <c:pt idx="1">
                  <c:v>0.2524</c:v>
                </c:pt>
                <c:pt idx="2">
                  <c:v>0.2131</c:v>
                </c:pt>
                <c:pt idx="3">
                  <c:v>0.509</c:v>
                </c:pt>
                <c:pt idx="4">
                  <c:v>0.2025</c:v>
                </c:pt>
                <c:pt idx="5">
                  <c:v>0.263</c:v>
                </c:pt>
                <c:pt idx="6">
                  <c:v>0.0371</c:v>
                </c:pt>
              </c:numCache>
            </c:numRef>
          </c:val>
        </c:ser>
        <c:dLbls>
          <c:showLegendKey val="0"/>
          <c:showVal val="0"/>
          <c:showCatName val="0"/>
          <c:showSerName val="0"/>
          <c:showPercent val="0"/>
          <c:showBubbleSize val="0"/>
        </c:dLbls>
        <c:gapWidth val="150"/>
        <c:axId val="1135208768"/>
        <c:axId val="1135209312"/>
      </c:barChart>
      <c:catAx>
        <c:axId val="1135208768"/>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200" b="1"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35209312"/>
        <c:crosses val="autoZero"/>
        <c:auto val="1"/>
        <c:lblAlgn val="ctr"/>
        <c:lblOffset val="100"/>
        <c:noMultiLvlLbl val="0"/>
      </c:catAx>
      <c:valAx>
        <c:axId val="1135209312"/>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cs"/>
              </a:defRPr>
            </a:pPr>
          </a:p>
        </c:txPr>
        <c:crossAx val="1135208768"/>
        <c:crosses val="autoZero"/>
        <c:crossBetween val="between"/>
      </c:valAx>
    </c:plotArea>
    <c:plotVisOnly val="1"/>
    <c:dispBlanksAs val="gap"/>
    <c:showDLblsOverMax val="0"/>
  </c:chart>
  <c:txPr>
    <a:bodyPr/>
    <a:lstStyle/>
    <a:p>
      <a:pPr>
        <a:defRPr lang="zh-CN" sz="12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系列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学术氛围</c:v>
                </c:pt>
                <c:pt idx="1">
                  <c:v>导师指导</c:v>
                </c:pt>
                <c:pt idx="2">
                  <c:v>学科水平</c:v>
                </c:pt>
                <c:pt idx="3">
                  <c:v>教育管理</c:v>
                </c:pt>
                <c:pt idx="4">
                  <c:v>科研设施</c:v>
                </c:pt>
              </c:strCache>
            </c:strRef>
          </c:cat>
          <c:val>
            <c:numRef>
              <c:f>Sheet1!$B$2:$B$6</c:f>
              <c:numCache>
                <c:formatCode>0.00%</c:formatCode>
                <c:ptCount val="5"/>
                <c:pt idx="0">
                  <c:v>0.527</c:v>
                </c:pt>
                <c:pt idx="1">
                  <c:v>0.2227</c:v>
                </c:pt>
                <c:pt idx="2">
                  <c:v>0.1474</c:v>
                </c:pt>
                <c:pt idx="3">
                  <c:v>0.0509</c:v>
                </c:pt>
                <c:pt idx="4">
                  <c:v>0.052</c:v>
                </c:pt>
              </c:numCache>
            </c:numRef>
          </c:val>
        </c:ser>
        <c:dLbls>
          <c:showLegendKey val="0"/>
          <c:showVal val="0"/>
          <c:showCatName val="0"/>
          <c:showSerName val="0"/>
          <c:showPercent val="0"/>
          <c:showBubbleSize val="0"/>
        </c:dLbls>
        <c:gapWidth val="150"/>
        <c:axId val="1135212576"/>
        <c:axId val="1135213120"/>
      </c:barChart>
      <c:catAx>
        <c:axId val="113521257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35213120"/>
        <c:crosses val="autoZero"/>
        <c:auto val="1"/>
        <c:lblAlgn val="ctr"/>
        <c:lblOffset val="100"/>
        <c:noMultiLvlLbl val="0"/>
      </c:catAx>
      <c:valAx>
        <c:axId val="1135213120"/>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35212576"/>
        <c:crosses val="autoZero"/>
        <c:crossBetween val="between"/>
      </c:valAx>
    </c:plotArea>
    <c:plotVisOnly val="1"/>
    <c:dispBlanksAs val="gap"/>
    <c:showDLblsOverMax val="0"/>
  </c:chart>
  <c:txPr>
    <a:bodyPr/>
    <a:lstStyle/>
    <a:p>
      <a:pPr>
        <a:defRPr lang="zh-CN" sz="1800">
          <a:latin typeface="微软雅黑" panose="020B0503020204020204" pitchFamily="34" charset="-122"/>
          <a:ea typeface="微软雅黑" panose="020B0503020204020204" pitchFamily="34" charset="-122"/>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系列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1" i="0" u="none" strike="noStrike" kern="1200" baseline="0">
                    <a:solidFill>
                      <a:srgbClr val="C00000"/>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德高望重</c:v>
                </c:pt>
                <c:pt idx="1">
                  <c:v>学术水平高</c:v>
                </c:pt>
                <c:pt idx="2">
                  <c:v>科研项目多</c:v>
                </c:pt>
                <c:pt idx="3">
                  <c:v>社会关系广</c:v>
                </c:pt>
                <c:pt idx="4">
                  <c:v>其他</c:v>
                </c:pt>
              </c:strCache>
            </c:strRef>
          </c:cat>
          <c:val>
            <c:numRef>
              <c:f>Sheet1!$B$2:$B$6</c:f>
              <c:numCache>
                <c:formatCode>0.00%</c:formatCode>
                <c:ptCount val="5"/>
                <c:pt idx="0">
                  <c:v>0.4507</c:v>
                </c:pt>
                <c:pt idx="1">
                  <c:v>0.1548</c:v>
                </c:pt>
                <c:pt idx="2">
                  <c:v>0.3181</c:v>
                </c:pt>
                <c:pt idx="3">
                  <c:v>0.0689</c:v>
                </c:pt>
                <c:pt idx="4">
                  <c:v>0.00740000000000001</c:v>
                </c:pt>
              </c:numCache>
            </c:numRef>
          </c:val>
        </c:ser>
        <c:dLbls>
          <c:showLegendKey val="0"/>
          <c:showVal val="0"/>
          <c:showCatName val="0"/>
          <c:showSerName val="0"/>
          <c:showPercent val="0"/>
          <c:showBubbleSize val="0"/>
        </c:dLbls>
        <c:gapWidth val="150"/>
        <c:axId val="1140631888"/>
        <c:axId val="1140633520"/>
      </c:barChart>
      <c:catAx>
        <c:axId val="1140631888"/>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40633520"/>
        <c:crosses val="autoZero"/>
        <c:auto val="1"/>
        <c:lblAlgn val="ctr"/>
        <c:lblOffset val="100"/>
        <c:noMultiLvlLbl val="0"/>
      </c:catAx>
      <c:valAx>
        <c:axId val="1140633520"/>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1140631888"/>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系列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学院领导</c:v>
                </c:pt>
                <c:pt idx="1">
                  <c:v>导师</c:v>
                </c:pt>
                <c:pt idx="2">
                  <c:v>辅导员</c:v>
                </c:pt>
                <c:pt idx="3">
                  <c:v>自己</c:v>
                </c:pt>
                <c:pt idx="4">
                  <c:v>其他</c:v>
                </c:pt>
              </c:strCache>
            </c:strRef>
          </c:cat>
          <c:val>
            <c:numRef>
              <c:f>Sheet1!$B$2:$B$6</c:f>
              <c:numCache>
                <c:formatCode>0.00%</c:formatCode>
                <c:ptCount val="5"/>
                <c:pt idx="0">
                  <c:v>0.0223</c:v>
                </c:pt>
                <c:pt idx="1">
                  <c:v>0.4433</c:v>
                </c:pt>
                <c:pt idx="2">
                  <c:v>0.0912</c:v>
                </c:pt>
                <c:pt idx="3">
                  <c:v>0.4305</c:v>
                </c:pt>
                <c:pt idx="4">
                  <c:v>0.0117</c:v>
                </c:pt>
              </c:numCache>
            </c:numRef>
          </c:val>
        </c:ser>
        <c:dLbls>
          <c:showLegendKey val="0"/>
          <c:showVal val="0"/>
          <c:showCatName val="0"/>
          <c:showSerName val="0"/>
          <c:showPercent val="0"/>
          <c:showBubbleSize val="0"/>
        </c:dLbls>
        <c:gapWidth val="150"/>
        <c:axId val="1140620464"/>
        <c:axId val="1140621008"/>
      </c:barChart>
      <c:catAx>
        <c:axId val="114062046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40621008"/>
        <c:crosses val="autoZero"/>
        <c:auto val="1"/>
        <c:lblAlgn val="ctr"/>
        <c:lblOffset val="100"/>
        <c:noMultiLvlLbl val="0"/>
      </c:catAx>
      <c:valAx>
        <c:axId val="1140621008"/>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1140620464"/>
        <c:crosses val="autoZero"/>
        <c:crossBetween val="between"/>
      </c:valAx>
    </c:plotArea>
    <c:plotVisOnly val="1"/>
    <c:dispBlanksAs val="gap"/>
    <c:showDLblsOverMax val="0"/>
  </c:chart>
  <c:txPr>
    <a:bodyPr/>
    <a:lstStyle/>
    <a:p>
      <a:pPr>
        <a:defRPr lang="zh-CN" sz="1800">
          <a:latin typeface="微软雅黑" panose="020B0503020204020204" pitchFamily="34" charset="-122"/>
          <a:ea typeface="微软雅黑" panose="020B0503020204020204" pitchFamily="34"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idx="4294967295"/>
          </p:nvPr>
        </p:nvSpPr>
        <p:spPr bwMode="auto">
          <a:xfrm>
            <a:off x="0" y="0"/>
            <a:ext cx="2971800" cy="458788"/>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a:latin typeface="Arial" panose="020B0604020202020204" pitchFamily="34" charset="0"/>
                <a:ea typeface="宋体" panose="02010600030101010101" pitchFamily="2" charset="-122"/>
              </a:defRPr>
            </a:lvl1pPr>
          </a:lstStyle>
          <a:p>
            <a:pPr>
              <a:defRPr/>
            </a:pPr>
            <a:fld id="{D74FB87E-506B-40CF-8E57-6565C8BB9B58}" type="datetime1">
              <a:rPr lang="zh-CN" altLang="en-US"/>
            </a:fld>
            <a:endParaRPr lang="zh-CN" altLang="en-US" sz="1200"/>
          </a:p>
        </p:txBody>
      </p:sp>
      <p:sp>
        <p:nvSpPr>
          <p:cNvPr id="167940" name="幻灯片图像占位符 3"/>
          <p:cNvSpPr>
            <a:spLocks noGrp="1" noRot="1" noChangeAspect="1" noChangeArrowheads="1"/>
          </p:cNvSpPr>
          <p:nvPr>
            <p:ph type="sldImg" idx="2"/>
          </p:nvPr>
        </p:nvSpPr>
        <p:spPr bwMode="auto">
          <a:xfrm>
            <a:off x="685800" y="1143000"/>
            <a:ext cx="5486400" cy="3086100"/>
          </a:xfrm>
          <a:prstGeom prst="rect">
            <a:avLst/>
          </a:prstGeom>
          <a:noFill/>
          <a:ln w="9525">
            <a:noFill/>
            <a:miter lim="800000"/>
          </a:ln>
        </p:spPr>
      </p:sp>
      <p:sp>
        <p:nvSpPr>
          <p:cNvPr id="15365" name="备注占位符 4"/>
          <p:cNvSpPr>
            <a:spLocks noGrp="1" noRot="1" noChangeAspect="1" noChangeArrowheads="1"/>
          </p:cNvSpPr>
          <p:nvPr/>
        </p:nvSpPr>
        <p:spPr bwMode="auto">
          <a:xfrm>
            <a:off x="685800" y="4400550"/>
            <a:ext cx="5486400" cy="3600450"/>
          </a:xfrm>
          <a:prstGeom prst="rect">
            <a:avLst/>
          </a:prstGeom>
          <a:noFill/>
          <a:ln w="9525">
            <a:noFill/>
            <a:miter lim="800000"/>
          </a:ln>
        </p:spPr>
        <p:txBody>
          <a:bodyPr anchor="ctr"/>
          <a:lstStyle/>
          <a:p>
            <a:pPr eaLnBrk="0" hangingPunct="0">
              <a:spcBef>
                <a:spcPct val="30000"/>
              </a:spcBef>
              <a:buFont typeface="Arial" panose="020B0604020202020204" pitchFamily="34" charset="0"/>
              <a:buNone/>
              <a:defRPr/>
            </a:pPr>
            <a:r>
              <a:rPr lang="zh-CN" altLang="en-US" sz="1200">
                <a:latin typeface="Arial" panose="020B0604020202020204" pitchFamily="34" charset="0"/>
              </a:rPr>
              <a:t>单击此处编辑母版文本样式</a:t>
            </a:r>
            <a:endParaRPr lang="zh-CN" altLang="en-US" sz="1200">
              <a:latin typeface="Arial" panose="020B0604020202020204" pitchFamily="34" charset="0"/>
            </a:endParaRPr>
          </a:p>
          <a:p>
            <a:pPr eaLnBrk="0" hangingPunct="0">
              <a:spcBef>
                <a:spcPct val="30000"/>
              </a:spcBef>
              <a:buFont typeface="Arial" panose="020B0604020202020204" pitchFamily="34" charset="0"/>
              <a:buNone/>
              <a:defRPr/>
            </a:pPr>
            <a:r>
              <a:rPr lang="zh-CN" altLang="en-US" sz="1200">
                <a:latin typeface="Arial" panose="020B0604020202020204" pitchFamily="34" charset="0"/>
              </a:rPr>
              <a:t>第二级</a:t>
            </a:r>
            <a:endParaRPr lang="zh-CN" altLang="en-US" sz="1200">
              <a:latin typeface="Arial" panose="020B0604020202020204" pitchFamily="34" charset="0"/>
            </a:endParaRPr>
          </a:p>
          <a:p>
            <a:pPr eaLnBrk="0" hangingPunct="0">
              <a:spcBef>
                <a:spcPct val="30000"/>
              </a:spcBef>
              <a:buFont typeface="Arial" panose="020B0604020202020204" pitchFamily="34" charset="0"/>
              <a:buNone/>
              <a:defRPr/>
            </a:pPr>
            <a:r>
              <a:rPr lang="zh-CN" altLang="en-US" sz="1200">
                <a:latin typeface="Arial" panose="020B0604020202020204" pitchFamily="34" charset="0"/>
              </a:rPr>
              <a:t>第三级</a:t>
            </a:r>
            <a:endParaRPr lang="zh-CN" altLang="en-US" sz="1200">
              <a:latin typeface="Arial" panose="020B0604020202020204" pitchFamily="34" charset="0"/>
            </a:endParaRPr>
          </a:p>
          <a:p>
            <a:pPr eaLnBrk="0" hangingPunct="0">
              <a:spcBef>
                <a:spcPct val="30000"/>
              </a:spcBef>
              <a:buFont typeface="Arial" panose="020B0604020202020204" pitchFamily="34" charset="0"/>
              <a:buNone/>
              <a:defRPr/>
            </a:pPr>
            <a:r>
              <a:rPr lang="zh-CN" altLang="en-US" sz="1200">
                <a:latin typeface="Arial" panose="020B0604020202020204" pitchFamily="34" charset="0"/>
              </a:rPr>
              <a:t>第四级</a:t>
            </a:r>
            <a:endParaRPr lang="zh-CN" altLang="en-US" sz="1200">
              <a:latin typeface="Arial" panose="020B0604020202020204" pitchFamily="34" charset="0"/>
            </a:endParaRPr>
          </a:p>
          <a:p>
            <a:pPr eaLnBrk="0" hangingPunct="0">
              <a:spcBef>
                <a:spcPct val="30000"/>
              </a:spcBef>
              <a:buFont typeface="Arial" panose="020B0604020202020204" pitchFamily="34" charset="0"/>
              <a:buNone/>
              <a:defRPr/>
            </a:pPr>
            <a:r>
              <a:rPr lang="zh-CN" altLang="en-US" sz="1200">
                <a:latin typeface="Arial" panose="020B0604020202020204" pitchFamily="34" charset="0"/>
              </a:rPr>
              <a:t>第五级</a:t>
            </a:r>
            <a:endParaRPr lang="zh-CN" altLang="en-US" sz="1200">
              <a:latin typeface="Arial" panose="020B0604020202020204" pitchFamily="34" charset="0"/>
            </a:endParaRPr>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a:latin typeface="Arial" panose="020B0604020202020204" pitchFamily="34" charset="0"/>
                <a:ea typeface="宋体" panose="02010600030101010101" pitchFamily="2" charset="-122"/>
              </a:defRPr>
            </a:lvl1pPr>
          </a:lstStyle>
          <a:p>
            <a:pPr>
              <a:defRPr/>
            </a:pPr>
            <a:fld id="{CADA2413-36CB-4325-A4D5-DDBB6B00446E}" type="slidenum">
              <a:rPr lang="zh-CN" altLang="en-US"/>
            </a:fld>
            <a:endParaRPr lang="zh-CN" altLang="en-US" sz="1200"/>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A37AAFA-26FE-4FFD-959A-17F2447D6A9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A37AAFA-26FE-4FFD-959A-17F2447D6A9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B206A280-A645-4CC8-AD80-445658CAAD19}" type="datetime1">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5BCF90B-51A5-4FCC-9717-613539A5E5C7}"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62F8950-509E-4476-AB44-68D7046765BC}" type="datetime1">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897748E-265E-4001-9567-2D522177A80D}" type="slidenum">
              <a:rPr lang="zh-CN" altLang="en-US"/>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7C14764-72E7-4D61-B1EE-96DDAE91093A}"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81B6AE6-6A5B-4578-91F5-48395A926005}" type="slidenum">
              <a:rPr lang="zh-CN" altLang="en-US"/>
            </a:fld>
            <a:endParaRPr lang="zh-CN" altLang="en-US" sz="1800">
              <a:solidFill>
                <a:schemeClr val="tx1"/>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8DF14AC-4EBA-4790-AC32-50ACAB79371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95F145-DAD1-4EBD-8B9D-C0D083CA79A0}" type="slidenum">
              <a:rPr lang="zh-CN" altLang="en-US"/>
            </a:fld>
            <a:endParaRPr lang="zh-CN" altLang="en-US" sz="1800">
              <a:solidFill>
                <a:schemeClr val="tx1"/>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B66A597-754B-4F41-BE82-FB6C970B7E64}"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07FD10-5399-49CF-9054-6806864D74CF}" type="slidenum">
              <a:rPr lang="zh-CN" altLang="en-US"/>
            </a:fld>
            <a:endParaRPr lang="zh-CN" altLang="en-US" sz="1800">
              <a:solidFill>
                <a:schemeClr val="tx1"/>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960322C2-CB47-499F-97AF-44C8A8FCE3FF}"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008A6EA6-8493-43A6-B352-1934C8889F40}" type="slidenum">
              <a:rPr lang="zh-CN" altLang="en-US"/>
            </a:fld>
            <a:endParaRPr lang="zh-CN" altLang="en-US" sz="1800">
              <a:solidFill>
                <a:schemeClr val="tx1"/>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C16D1AD6-8A0A-4EBD-B9A3-679CD3D80E1D}"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C3D21106-FE06-492A-BF72-57F0BD1EE68C}" type="slidenum">
              <a:rPr lang="zh-CN" altLang="en-US"/>
            </a:fld>
            <a:endParaRPr lang="zh-CN" altLang="en-US" sz="1800">
              <a:solidFill>
                <a:schemeClr val="tx1"/>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F37203E5-1DEF-465C-8643-FDBF6095269D}"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2498B249-7600-4B6E-A35A-C0325C005B30}" type="slidenum">
              <a:rPr lang="zh-CN" altLang="en-US"/>
            </a:fld>
            <a:endParaRPr lang="zh-CN" altLang="en-US" sz="1800">
              <a:solidFill>
                <a:schemeClr val="tx1"/>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3CD6D757-E95A-446E-A633-426FEB10D5D7}"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1C0FB147-D0DF-4955-BBB0-6962E4763CD9}" type="slidenum">
              <a:rPr lang="zh-CN" altLang="en-US"/>
            </a:fld>
            <a:endParaRPr lang="zh-CN" altLang="en-US" sz="1800">
              <a:solidFill>
                <a:schemeClr val="tx1"/>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14A2C904-74E4-4476-9BAE-CE1323943AE3}"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4D6F13EE-100E-4498-931A-C82DCEA883E5}" type="slidenum">
              <a:rPr lang="zh-CN" altLang="en-US"/>
            </a:fld>
            <a:endParaRPr lang="zh-CN" altLang="en-US" sz="1800">
              <a:solidFill>
                <a:schemeClr val="tx1"/>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069BB027-8094-4210-AA44-C1FA4409F661}"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36EF4086-A2EE-4F9C-8481-4983E079D01C}" type="slidenum">
              <a:rPr lang="zh-CN" altLang="en-US"/>
            </a:fld>
            <a:endParaRPr lang="zh-CN" altLang="en-US" sz="1800">
              <a:solidFill>
                <a:schemeClr val="tx1"/>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D27C501-547E-484B-9C55-483272CB7A3A}"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F0453D-F471-4708-9E19-D266B6A0F27F}"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050849D-94DB-4DE6-9176-2BB0BDFA22FF}" type="datetime1">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61F1BD4-5BBF-4AB5-A162-B455ADA7C7EB}" type="slidenum">
              <a:rPr lang="zh-CN" altLang="en-US"/>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FE1E15-B372-4C6E-80AB-50BD7CF4CB9B}"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40F3D09-D637-481D-9A78-EC99D729E5D9}" type="slidenum">
              <a:rPr lang="zh-CN" altLang="en-US"/>
            </a:fld>
            <a:endParaRPr lang="zh-CN" altLang="en-US" sz="1800">
              <a:solidFill>
                <a:schemeClr val="tx1"/>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A59C712-F98B-4BF4-BFF9-7073CF8AD3A4}"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D1CEAC1-4439-4618-98F0-224F303C6A46}" type="slidenum">
              <a:rPr lang="zh-CN" altLang="en-US"/>
            </a:fld>
            <a:endParaRPr lang="zh-CN" altLang="en-US" sz="1800">
              <a:solidFill>
                <a:schemeClr val="tx1"/>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249B52D-3AAE-485E-B1E7-EC7DB5EA2B62}"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398587B-5B26-40F2-BD0C-FEFBCFEC604B}" type="slidenum">
              <a:rPr lang="zh-CN" altLang="en-US"/>
            </a:fld>
            <a:endParaRPr lang="zh-CN" altLang="en-US" sz="1800">
              <a:solidFill>
                <a:schemeClr val="tx1"/>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B964CD1D-0A10-4323-878B-61B45140E68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F898093-2BC3-4539-81A1-08D9973FA72B}" type="slidenum">
              <a:rPr lang="zh-CN" altLang="en-US"/>
            </a:fld>
            <a:endParaRPr lang="zh-CN" altLang="en-US" sz="1800">
              <a:solidFill>
                <a:schemeClr val="tx1"/>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0F4022D3-83FA-424A-838F-E5FFCB493CFE}"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91459602-DEFC-457D-83C4-C12B85379C80}" type="slidenum">
              <a:rPr lang="zh-CN" altLang="en-US"/>
            </a:fld>
            <a:endParaRPr lang="zh-CN" altLang="en-US" sz="1800">
              <a:solidFill>
                <a:schemeClr val="tx1"/>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E0663D29-E724-4DEE-9698-F6ABFB3DF160}"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61CAEE3D-F99D-44B3-A1FE-259730504E3A}" type="slidenum">
              <a:rPr lang="zh-CN" altLang="en-US"/>
            </a:fld>
            <a:endParaRPr lang="zh-CN" altLang="en-US" sz="1800">
              <a:solidFill>
                <a:schemeClr val="tx1"/>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0F49D7DC-67D4-4B4A-915D-458E25499DCF}"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97738EBF-F458-4255-B26C-EC259815C173}" type="slidenum">
              <a:rPr lang="zh-CN" altLang="en-US"/>
            </a:fld>
            <a:endParaRPr lang="zh-CN" altLang="en-US" sz="1800">
              <a:solidFill>
                <a:schemeClr val="tx1"/>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46A3C9AC-0FE1-4002-B1A1-243A9B6B1330}"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D58F9208-842D-4B0A-82B9-43E84D2A8BE9}" type="slidenum">
              <a:rPr lang="zh-CN" altLang="en-US"/>
            </a:fld>
            <a:endParaRPr lang="zh-CN" altLang="en-US" sz="1800">
              <a:solidFill>
                <a:schemeClr val="tx1"/>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072232CB-277A-4E13-B241-202B6E59B4DE}"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B4561048-2B01-4F63-9895-153DBE0AC4CF}" type="slidenum">
              <a:rPr lang="zh-CN" altLang="en-US"/>
            </a:fld>
            <a:endParaRPr lang="zh-CN" altLang="en-US" sz="1800">
              <a:solidFill>
                <a:schemeClr val="tx1"/>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10A26D49-DFC8-484A-8A25-3884007A6921}"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4C6A06A1-DD50-442C-8D4E-9C224D6D6E4E}" type="slidenum">
              <a:rPr lang="zh-CN" altLang="en-US"/>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F0F20E1-6006-4985-9FDA-17013936B3FE}"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09AB568-011F-44BB-8FC6-C77A9A8B367E}" type="slidenum">
              <a:rPr lang="zh-CN" altLang="en-US"/>
            </a:fld>
            <a:endParaRPr lang="zh-CN" altLang="en-US" sz="1800">
              <a:solidFill>
                <a:schemeClr val="tx1"/>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D70FAA1-A3E8-4CA4-9AC6-BF69E0D926A8}"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450F0E-0CA4-4AF9-A92D-26C736EFFBD0}" type="slidenum">
              <a:rPr lang="zh-CN" altLang="en-US"/>
            </a:fld>
            <a:endParaRPr lang="zh-CN" altLang="en-US" sz="1800">
              <a:solidFill>
                <a:schemeClr val="tx1"/>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99206C1-71C9-4BFA-9393-4E9922BFDDA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F71B5EC-56C7-4168-A660-B6EBDCD15A4E}" type="slidenum">
              <a:rPr lang="zh-CN" altLang="en-US"/>
            </a:fld>
            <a:endParaRPr lang="zh-CN" altLang="en-US" sz="1800">
              <a:solidFill>
                <a:schemeClr val="tx1"/>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38DB4F7-BA4E-4623-9505-E02DF3CFF63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AEF29D-0B96-4F3E-A402-355E4610A8BF}" type="slidenum">
              <a:rPr lang="zh-CN" altLang="en-US"/>
            </a:fld>
            <a:endParaRPr lang="zh-CN" altLang="en-US" sz="1800">
              <a:solidFill>
                <a:schemeClr val="tx1"/>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ACCACE-682D-41F7-942E-3F82430D27E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8B9491-D9AC-4246-9BA3-6C5B3811189A}" type="slidenum">
              <a:rPr lang="zh-CN" altLang="en-US"/>
            </a:fld>
            <a:endParaRPr lang="zh-CN" altLang="en-US" sz="1800">
              <a:solidFill>
                <a:schemeClr val="tx1"/>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E4FAB62C-2D5B-405B-8EC3-307C7FA3686D}"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9F6828-2653-4D5A-8D71-170FC14202CC}" type="slidenum">
              <a:rPr lang="zh-CN" altLang="en-US"/>
            </a:fld>
            <a:endParaRPr lang="zh-CN" altLang="en-US" sz="1800">
              <a:solidFill>
                <a:schemeClr val="tx1"/>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2E077E5C-392E-4384-AA70-D72A55F6B837}"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172C85AB-3D21-4607-A51B-8A404B5463F3}" type="slidenum">
              <a:rPr lang="zh-CN" altLang="en-US"/>
            </a:fld>
            <a:endParaRPr lang="zh-CN" altLang="en-US" sz="1800">
              <a:solidFill>
                <a:schemeClr val="tx1"/>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AEB3A127-12A7-49F2-99EF-CAF86812D310}"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0ACE22B5-0D8F-491D-BAFC-FFCD607845A9}" type="slidenum">
              <a:rPr lang="zh-CN" altLang="en-US"/>
            </a:fld>
            <a:endParaRPr lang="zh-CN" altLang="en-US" sz="1800">
              <a:solidFill>
                <a:schemeClr val="tx1"/>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EEC645EB-149E-4249-9AF4-176BD02B6294}"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174A663B-7731-4CCA-9242-E08C6AC1DC51}" type="slidenum">
              <a:rPr lang="zh-CN" altLang="en-US"/>
            </a:fld>
            <a:endParaRPr lang="zh-CN" altLang="en-US" sz="1800">
              <a:solidFill>
                <a:schemeClr val="tx1"/>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C7E84435-1F45-4061-98A1-65A0132D11BF}"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426E9434-3C85-4F93-8429-6ACC7D166A4B}" type="slidenum">
              <a:rPr lang="zh-CN" altLang="en-US"/>
            </a:fld>
            <a:endParaRPr lang="zh-CN" altLang="en-US" sz="1800">
              <a:solidFill>
                <a:schemeClr val="tx1"/>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7020643B-E403-4501-9F2A-5C0BD6F3E2F8}"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5926A8A0-45ED-4AC5-B3E3-835A0B922F21}" type="slidenum">
              <a:rPr lang="zh-CN" altLang="en-US"/>
            </a:fld>
            <a:endParaRPr lang="zh-CN" altLang="en-US" sz="1800">
              <a:solidFill>
                <a:schemeClr val="tx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4727226-83FD-47A1-8A45-B4E5EC5AE1E8}"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5E58C12-CB0B-41B1-B376-261B2FDC68B3}" type="slidenum">
              <a:rPr lang="zh-CN" altLang="en-US"/>
            </a:fld>
            <a:endParaRPr lang="zh-CN" altLang="en-US" sz="1800">
              <a:solidFill>
                <a:schemeClr val="tx1"/>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5538A8ED-4431-449C-AC28-AC3A79C3815A}"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34935051-1A59-450A-8711-39F1E5B0B68C}" type="slidenum">
              <a:rPr lang="zh-CN" altLang="en-US"/>
            </a:fld>
            <a:endParaRPr lang="zh-CN" altLang="en-US" sz="1800">
              <a:solidFill>
                <a:schemeClr val="tx1"/>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95A07DA-F980-4ACC-ACD2-080699EF0B9A}"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DBF7F86-F224-42F2-85FB-4AC217E86631}" type="slidenum">
              <a:rPr lang="zh-CN" altLang="en-US"/>
            </a:fld>
            <a:endParaRPr lang="zh-CN" altLang="en-US" sz="1800">
              <a:solidFill>
                <a:schemeClr val="tx1"/>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C179E30-ED99-424C-A5F5-32E7C548AC16}"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B33BDD-D6C4-4CFD-B79F-7C610283FF8D}" type="slidenum">
              <a:rPr lang="zh-CN" altLang="en-US"/>
            </a:fld>
            <a:endParaRPr lang="zh-CN" altLang="en-US" sz="1800">
              <a:solidFill>
                <a:schemeClr val="tx1"/>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C02C5A0-C406-43CC-8DC8-ADC827A5603D}"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C73001-6B14-43AC-A4D3-8046A83D014A}" type="slidenum">
              <a:rPr lang="zh-CN" altLang="en-US"/>
            </a:fld>
            <a:endParaRPr lang="zh-CN" altLang="en-US" sz="1800">
              <a:solidFill>
                <a:schemeClr val="tx1"/>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12CBF09-8C6B-4529-BC65-414E90B0B49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D332072-E43E-4F92-B841-3766B117B169}" type="slidenum">
              <a:rPr lang="zh-CN" altLang="en-US"/>
            </a:fld>
            <a:endParaRPr lang="zh-CN" altLang="en-US" sz="1800">
              <a:solidFill>
                <a:schemeClr val="tx1"/>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F74F3B69-8888-44D5-B16A-A1E63E3231CB}"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0B18C2B-F03C-45D4-A1C0-9CFCD7472CE6}" type="slidenum">
              <a:rPr lang="zh-CN" altLang="en-US"/>
            </a:fld>
            <a:endParaRPr lang="zh-CN" altLang="en-US" sz="1800">
              <a:solidFill>
                <a:schemeClr val="tx1"/>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BF66726D-0D5C-46B2-9539-1C02F4065F1E}"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7F78864C-62B7-4757-83C4-27A5B9976379}" type="slidenum">
              <a:rPr lang="zh-CN" altLang="en-US"/>
            </a:fld>
            <a:endParaRPr lang="zh-CN" altLang="en-US" sz="1800">
              <a:solidFill>
                <a:schemeClr val="tx1"/>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DEC4FC77-DA90-4F1A-B7B3-7B373A373908}"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4E76EB1C-A806-40FF-BBA9-5BE72AB7681F}" type="slidenum">
              <a:rPr lang="zh-CN" altLang="en-US"/>
            </a:fld>
            <a:endParaRPr lang="zh-CN" altLang="en-US" sz="1800">
              <a:solidFill>
                <a:schemeClr val="tx1"/>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10A14ABE-1363-4EAD-9140-8A04E1A0653A}"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33AE40F2-1F08-473E-8E4D-A98074684BD6}" type="slidenum">
              <a:rPr lang="zh-CN" altLang="en-US"/>
            </a:fld>
            <a:endParaRPr lang="zh-CN" altLang="en-US" sz="1800">
              <a:solidFill>
                <a:schemeClr val="tx1"/>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A4D4DF07-0E03-4EBD-A02E-EFC38633C6F2}"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D7D7CAC6-A99B-4312-A24C-923CAB307073}" type="slidenum">
              <a:rPr lang="zh-CN" altLang="en-US"/>
            </a:fld>
            <a:endParaRPr lang="zh-CN" altLang="en-US" sz="1800">
              <a:solidFill>
                <a:schemeClr val="tx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4F4E197A-BF4F-4C98-9487-B54775F7AE83}"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E3C1700-489F-4000-B5B7-D32F22219C19}" type="slidenum">
              <a:rPr lang="zh-CN" altLang="en-US"/>
            </a:fld>
            <a:endParaRPr lang="zh-CN" altLang="en-US" sz="1800">
              <a:solidFill>
                <a:schemeClr val="tx1"/>
              </a:solidFill>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0BE57F18-DE46-4A75-92DA-A7DC84959002}"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D814BB15-142A-44F1-B1E7-0292E1FE486B}" type="slidenum">
              <a:rPr lang="zh-CN" altLang="en-US"/>
            </a:fld>
            <a:endParaRPr lang="zh-CN" altLang="en-US" sz="1800">
              <a:solidFill>
                <a:schemeClr val="tx1"/>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517DC20C-9EA7-4360-A9E2-94AEA94079EF}"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2EE0BF0B-183A-48AC-81F7-D8B325C8E0E1}" type="slidenum">
              <a:rPr lang="zh-CN" altLang="en-US"/>
            </a:fld>
            <a:endParaRPr lang="zh-CN" altLang="en-US" sz="1800">
              <a:solidFill>
                <a:schemeClr val="tx1"/>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0978172-82AF-4FB9-AF0E-5B675E8F2945}"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6F80FCA-269E-450E-8D9F-42459F4F7655}" type="slidenum">
              <a:rPr lang="zh-CN" altLang="en-US"/>
            </a:fld>
            <a:endParaRPr lang="zh-CN" altLang="en-US" sz="1800">
              <a:solidFill>
                <a:schemeClr val="tx1"/>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F6B5651-D378-4EA0-B721-316DEDA451E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BC3AC2A-0695-4C4C-B47B-C542F1443E26}" type="slidenum">
              <a:rPr lang="zh-CN" altLang="en-US"/>
            </a:fld>
            <a:endParaRPr lang="zh-CN" altLang="en-US" sz="1800">
              <a:solidFill>
                <a:schemeClr val="tx1"/>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4" y="1535113"/>
            <a:ext cx="5389033" cy="63976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4"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28E84ABC-3109-426D-B16D-448955CE9B1A}"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96F0012B-F923-4B0C-A0EA-6A4EF01E2A65}" type="slidenum">
              <a:rPr lang="zh-CN" altLang="en-US"/>
            </a:fld>
            <a:endParaRPr lang="zh-CN" altLang="en-US" sz="1800">
              <a:solidFill>
                <a:schemeClr val="tx1"/>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7" y="273049"/>
            <a:ext cx="4011084" cy="1162051"/>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4"/>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7" y="1435104"/>
            <a:ext cx="4011084" cy="4691063"/>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zh-CN" altLang="en-US"/>
          </a:p>
        </p:txBody>
      </p:sp>
      <p:sp>
        <p:nvSpPr>
          <p:cNvPr id="4" name="文本占位符 3"/>
          <p:cNvSpPr>
            <a:spLocks noGrp="1"/>
          </p:cNvSpPr>
          <p:nvPr>
            <p:ph type="body" sz="half" idx="2"/>
          </p:nvPr>
        </p:nvSpPr>
        <p:spPr>
          <a:xfrm>
            <a:off x="2389717" y="5367341"/>
            <a:ext cx="7315200" cy="804863"/>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EDC95162-827B-4490-BB23-78F145C6D8A1}"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7B082E5C-8CB7-43FB-9E55-E655E39A3976}" type="slidenum">
              <a:rPr lang="zh-CN" altLang="en-US"/>
            </a:fld>
            <a:endParaRPr lang="zh-CN" altLang="en-US" sz="1800">
              <a:solidFill>
                <a:schemeClr val="tx1"/>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2D8B31CD-D28F-4190-9A8D-9BB6E6C2780E}"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25CF8AFE-5ECD-417E-A1DC-E37AA9970FF5}" type="slidenum">
              <a:rPr lang="zh-CN" altLang="en-US"/>
            </a:fld>
            <a:endParaRPr lang="zh-CN" altLang="en-US" sz="1800">
              <a:solidFill>
                <a:schemeClr val="tx1"/>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D8209BD0-CE9B-49BC-B526-4E45787A9849}"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E85B5F55-64AC-45F1-827B-C0CF2B9B8C0B}" type="slidenum">
              <a:rPr lang="zh-CN" altLang="en-US"/>
            </a:fld>
            <a:endParaRPr lang="zh-CN" altLang="en-US" sz="1800">
              <a:solidFill>
                <a:schemeClr val="tx1"/>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211C8EBD-CF8D-4B9E-AD32-09E109D0D3F4}"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662C40BD-8EC6-49AF-A0C1-26AF5C2DF427}" type="slidenum">
              <a:rPr lang="zh-CN" altLang="en-US"/>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BA15E40-EA32-4473-AA80-B667359B558D}" type="datetime1">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41079D0-FDFE-4D4A-9A7E-B94AA1F67EC2}"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27D179E4-C213-4B72-A245-40B293B31A89}"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B606576A-D30A-4636-8C1B-4DE657C37C8E}" type="slidenum">
              <a:rPr lang="zh-CN" altLang="en-US"/>
            </a:fld>
            <a:endParaRPr lang="zh-CN" altLang="en-US" sz="1800">
              <a:solidFill>
                <a:schemeClr val="tx1"/>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8E6AAEC-131D-4615-A25C-FE37A052CEDE}"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67FCEFD-BC68-41E7-87F6-C94AFF491D56}" type="slidenum">
              <a:rPr lang="zh-CN" altLang="en-US"/>
            </a:fld>
            <a:endParaRPr lang="zh-CN" altLang="en-US" sz="1800">
              <a:solidFill>
                <a:schemeClr val="tx1"/>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2ED9A92-AD33-4C78-875E-7DE72A085B1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E20645-EE3C-400D-BC1B-DED3DCFB84DA}" type="slidenum">
              <a:rPr lang="zh-CN" altLang="en-US"/>
            </a:fld>
            <a:endParaRPr lang="zh-CN" altLang="en-US" sz="1800">
              <a:solidFill>
                <a:schemeClr val="tx1"/>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A9E9E09-B871-4B11-B201-78D4401E044E}"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CDD864-BD7C-46F5-8233-0BA4112FD12D}" type="slidenum">
              <a:rPr lang="zh-CN" altLang="en-US"/>
            </a:fld>
            <a:endParaRPr lang="zh-CN" altLang="en-US" sz="1800">
              <a:solidFill>
                <a:schemeClr val="tx1"/>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819B7FB-6C76-43D8-B698-DF4466E590B5}"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73E8FC-290D-4BC3-85D2-9F2173F7D551}" type="slidenum">
              <a:rPr lang="zh-CN" altLang="en-US"/>
            </a:fld>
            <a:endParaRPr lang="zh-CN" altLang="en-US" sz="1800">
              <a:solidFill>
                <a:schemeClr val="tx1"/>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0CF0430E-1FFC-49CD-88D7-5B180D288F2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674AB16-1E58-4209-8AF8-C24090BA3F3A}" type="slidenum">
              <a:rPr lang="zh-CN" altLang="en-US"/>
            </a:fld>
            <a:endParaRPr lang="zh-CN" altLang="en-US" sz="1800">
              <a:solidFill>
                <a:schemeClr val="tx1"/>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75B9348A-AD0B-4C33-BB92-70FC3670D9F9}"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6D424231-5D16-409D-9BDA-4680B1984A52}" type="slidenum">
              <a:rPr lang="zh-CN" altLang="en-US"/>
            </a:fld>
            <a:endParaRPr lang="zh-CN" altLang="en-US" sz="1800">
              <a:solidFill>
                <a:schemeClr val="tx1"/>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3159D487-C7EE-4408-A18E-37FF81A29B25}"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63DFAEE5-D70E-4D5B-947B-73FD6C24A2A6}" type="slidenum">
              <a:rPr lang="zh-CN" altLang="en-US"/>
            </a:fld>
            <a:endParaRPr lang="zh-CN" altLang="en-US" sz="1800">
              <a:solidFill>
                <a:schemeClr val="tx1"/>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AC7B8B86-44BD-4E10-A9E6-5A4123927D06}"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670AF7EC-2DBA-4DAA-A350-F4A7C912BE39}" type="slidenum">
              <a:rPr lang="zh-CN" altLang="en-US"/>
            </a:fld>
            <a:endParaRPr lang="zh-CN" altLang="en-US" sz="1800">
              <a:solidFill>
                <a:schemeClr val="tx1"/>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F6C3766D-5CB0-4C6A-9DC7-83530FAD330C}"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9D75C16-1A6F-4031-A670-9A95B2205D65}"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2AD28CB9-F90E-438A-A86F-923D336FF291}" type="datetime1">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3789808-E483-450A-914A-B9A04ACC92A5}"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458345AF-B6B3-47B3-830B-2F2FA19BC726}"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E3A10B9C-FA75-4CFB-A3C5-6AC7630F648A}" type="slidenum">
              <a:rPr lang="zh-CN" altLang="en-US"/>
            </a:fld>
            <a:endParaRPr lang="zh-CN" altLang="en-US" sz="1800">
              <a:solidFill>
                <a:schemeClr val="tx1"/>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0522FD4A-696E-41FC-83B5-A25203ECD632}"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3CE1EF6F-0707-4961-BD38-E688B442BF48}" type="slidenum">
              <a:rPr lang="zh-CN" altLang="en-US"/>
            </a:fld>
            <a:endParaRPr lang="zh-CN" altLang="en-US" sz="1800">
              <a:solidFill>
                <a:schemeClr val="tx1"/>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3CC3262-B75E-4AD3-AE7B-E95F16EDB97B}"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49457C-283C-4DE1-A927-AA08CF312A24}" type="slidenum">
              <a:rPr lang="zh-CN" altLang="en-US"/>
            </a:fld>
            <a:endParaRPr lang="zh-CN" altLang="en-US" sz="1800">
              <a:solidFill>
                <a:schemeClr val="tx1"/>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4EB6AE8-5488-4206-9486-453856D36A43}"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7D329F-B75E-4171-AF4E-32082019691B}" type="slidenum">
              <a:rPr lang="zh-CN" altLang="en-US"/>
            </a:fld>
            <a:endParaRPr lang="zh-CN" altLang="en-US" sz="1800">
              <a:solidFill>
                <a:schemeClr val="tx1"/>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4D68AEE-774B-449E-996E-E64A90F2411B}"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1D47A83-34D4-42FF-B527-C06E379E21AD}" type="slidenum">
              <a:rPr lang="zh-CN" altLang="en-US"/>
            </a:fld>
            <a:endParaRPr lang="zh-CN" altLang="en-US" sz="1800">
              <a:solidFill>
                <a:schemeClr val="tx1"/>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248665D-9962-4B6A-BFAE-FDECC2AC90DF}"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D9ED859-ECC8-48EA-B6A5-04D971DBF287}" type="slidenum">
              <a:rPr lang="zh-CN" altLang="en-US"/>
            </a:fld>
            <a:endParaRPr lang="zh-CN" altLang="en-US" sz="1800">
              <a:solidFill>
                <a:schemeClr val="tx1"/>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2F3A26E3-5E1E-4ADC-89AB-197185B864B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5223191-B7AE-4FA1-913A-D13C00CE78BB}" type="slidenum">
              <a:rPr lang="zh-CN" altLang="en-US"/>
            </a:fld>
            <a:endParaRPr lang="zh-CN" altLang="en-US" sz="1800">
              <a:solidFill>
                <a:schemeClr val="tx1"/>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A8BF142F-6990-4B3A-B6B3-241620632D6D}"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3F055B50-8623-400B-A923-DBED11411AB0}" type="slidenum">
              <a:rPr lang="zh-CN" altLang="en-US"/>
            </a:fld>
            <a:endParaRPr lang="zh-CN" altLang="en-US" sz="1800">
              <a:solidFill>
                <a:schemeClr val="tx1"/>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3FE50BC5-C4BF-4EFE-BCF3-A212123D26A2}"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72E4E666-6F0C-420B-8F8D-CFF20C5CE75D}" type="slidenum">
              <a:rPr lang="zh-CN" altLang="en-US"/>
            </a:fld>
            <a:endParaRPr lang="zh-CN" altLang="en-US" sz="1800">
              <a:solidFill>
                <a:schemeClr val="tx1"/>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5B940C8D-5F99-42D5-A912-8CD444855A81}"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EF7BFFB1-AC4B-46F3-AB17-D1FBB7D225F5}"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215AC52B-B08A-48C7-80C9-E44D6105A37F}" type="datetime1">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C7FDB21B-AA3F-4B9F-B182-DC1A3A7345F7}"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D37933AA-CCFF-4A48-B140-B75FF5EF39AB}"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4FB1A0DE-85C1-4C52-B312-962B4AAC2C40}" type="slidenum">
              <a:rPr lang="zh-CN" altLang="en-US"/>
            </a:fld>
            <a:endParaRPr lang="zh-CN" altLang="en-US" sz="1800">
              <a:solidFill>
                <a:schemeClr val="tx1"/>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3A941130-D9F4-4D39-BBF6-E5DAEB48000B}"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2D064B63-0C78-4FB1-B451-524B4667ABA5}" type="slidenum">
              <a:rPr lang="zh-CN" altLang="en-US"/>
            </a:fld>
            <a:endParaRPr lang="zh-CN" altLang="en-US" sz="1800">
              <a:solidFill>
                <a:schemeClr val="tx1"/>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B33BB584-0442-4939-A66B-384942F4F057}"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D8B507D3-2A59-488F-80B9-2EFE248A60C4}" type="slidenum">
              <a:rPr lang="zh-CN" altLang="en-US"/>
            </a:fld>
            <a:endParaRPr lang="zh-CN" altLang="en-US" sz="1800">
              <a:solidFill>
                <a:schemeClr val="tx1"/>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1C3CC7-9C2C-446E-84B5-C827A4338536}"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6B2A6FE-CC9B-4262-AA7D-977B0BF19AED}" type="slidenum">
              <a:rPr lang="zh-CN" altLang="en-US"/>
            </a:fld>
            <a:endParaRPr lang="zh-CN" altLang="en-US" sz="1800">
              <a:solidFill>
                <a:schemeClr val="tx1"/>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D62ED33-A24C-44A7-A1EE-7F10681553CB}"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91406A5-0469-4123-B745-1901FA805E3D}" type="slidenum">
              <a:rPr lang="zh-CN" altLang="en-US"/>
            </a:fld>
            <a:endParaRPr lang="zh-CN" altLang="en-US" sz="1800">
              <a:solidFill>
                <a:schemeClr val="tx1"/>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285CEB1-4186-439D-A76A-0E2B4B369E27}"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4E2EAA-56F0-435C-B655-7015723C71F3}" type="slidenum">
              <a:rPr lang="zh-CN" altLang="en-US"/>
            </a:fld>
            <a:endParaRPr lang="zh-CN" altLang="en-US" sz="1800">
              <a:solidFill>
                <a:schemeClr val="tx1"/>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1663DF2-A046-40E5-9594-EE70D5509724}"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7D4A2CC-4904-4D00-92DC-215F87167C19}" type="slidenum">
              <a:rPr lang="zh-CN" altLang="en-US"/>
            </a:fld>
            <a:endParaRPr lang="zh-CN" altLang="en-US" sz="1800">
              <a:solidFill>
                <a:schemeClr val="tx1"/>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88DA8071-C4E2-49A0-BC7B-7B056547BE36}"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8DC649F-4D8A-44C1-AB60-DD04E4009835}" type="slidenum">
              <a:rPr lang="zh-CN" altLang="en-US"/>
            </a:fld>
            <a:endParaRPr lang="zh-CN" altLang="en-US" sz="1800">
              <a:solidFill>
                <a:schemeClr val="tx1"/>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FB601596-CB53-41BE-9349-B4B945D5FB58}"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DEFC0091-B180-494F-87E2-C0C30A7D346A}" type="slidenum">
              <a:rPr lang="zh-CN" altLang="en-US"/>
            </a:fld>
            <a:endParaRPr lang="zh-CN" altLang="en-US" sz="1800">
              <a:solidFill>
                <a:schemeClr val="tx1"/>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90A5FB91-61E2-479C-A9E7-B6364053BF91}"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F49CD0B4-8F4E-4C08-A9CF-FE2CA3EC6CDC}"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EDE418E5-8495-4F62-A2CD-2523D2E0E733}" type="datetime1">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71FA9BE-4078-45AF-ABDA-7F7702EEAEE5}"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CFA89153-7362-4FCA-872F-D9EE8DC60888}"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8FD318BD-AC57-44DA-A690-E992F4AA0413}" type="slidenum">
              <a:rPr lang="zh-CN" altLang="en-US"/>
            </a:fld>
            <a:endParaRPr lang="zh-CN" altLang="en-US" sz="1800">
              <a:solidFill>
                <a:schemeClr val="tx1"/>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57CC66EF-A118-44BD-A9CE-4E845D0C740E}"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A1706C6C-21A8-49D0-A979-EF91B2F662E8}" type="slidenum">
              <a:rPr lang="zh-CN" altLang="en-US"/>
            </a:fld>
            <a:endParaRPr lang="zh-CN" altLang="en-US" sz="1800">
              <a:solidFill>
                <a:schemeClr val="tx1"/>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0AA03346-1749-4107-B784-EFAAC03957A5}"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117FC7BA-4F98-4D3D-ADAD-5E980F062A4E}" type="slidenum">
              <a:rPr lang="zh-CN" altLang="en-US"/>
            </a:fld>
            <a:endParaRPr lang="zh-CN" altLang="en-US" sz="1800">
              <a:solidFill>
                <a:schemeClr val="tx1"/>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E67B0391-A66E-4207-9350-4754066441EB}"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EE51E470-5398-49D5-81B3-120E9633FD6D}" type="slidenum">
              <a:rPr lang="zh-CN" altLang="en-US"/>
            </a:fld>
            <a:endParaRPr lang="zh-CN" altLang="en-US" sz="1800">
              <a:solidFill>
                <a:schemeClr val="tx1"/>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621FF3C-CC4A-4B56-B4BB-F2796026ED0D}"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0A85819-F53C-4F40-850B-C836AE0C264E}" type="slidenum">
              <a:rPr lang="zh-CN" altLang="en-US"/>
            </a:fld>
            <a:endParaRPr lang="zh-CN" altLang="en-US" sz="1800">
              <a:solidFill>
                <a:schemeClr val="tx1"/>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9631B01-2833-497E-909B-A315E6656C4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353A08-1657-46B9-9316-50233FC36AF4}" type="slidenum">
              <a:rPr lang="zh-CN" altLang="en-US"/>
            </a:fld>
            <a:endParaRPr lang="zh-CN" altLang="en-US" sz="1800">
              <a:solidFill>
                <a:schemeClr val="tx1"/>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49D8B7A-8FFA-4D1B-904E-821580522463}"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D5DE410-E95C-4F23-9A41-E182F878A5AD}" type="slidenum">
              <a:rPr lang="zh-CN" altLang="en-US"/>
            </a:fld>
            <a:endParaRPr lang="zh-CN" altLang="en-US" sz="1800">
              <a:solidFill>
                <a:schemeClr val="tx1"/>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84F14D2-944D-4792-A39D-3A62614FF944}"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6184411-6896-4F3A-8093-8AD15A58ED4C}" type="slidenum">
              <a:rPr lang="zh-CN" altLang="en-US"/>
            </a:fld>
            <a:endParaRPr lang="zh-CN" altLang="en-US" sz="1800">
              <a:solidFill>
                <a:schemeClr val="tx1"/>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5C3E37F8-A93C-4D8C-AE3F-A44E5B7574F8}"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441506-C5F5-404D-9274-2D6578968CB9}" type="slidenum">
              <a:rPr lang="zh-CN" altLang="en-US"/>
            </a:fld>
            <a:endParaRPr lang="zh-CN" altLang="en-US" sz="1800">
              <a:solidFill>
                <a:schemeClr val="tx1"/>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ACD9315A-D9CD-465F-8D3A-AA38EE672405}"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9D18E18-17FC-4C3A-985E-4CEE43AEBE6D}"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B2BCFCF7-1350-4146-B0E5-F31342D6602A}" type="datetime1">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CAFEA762-FB1E-4C27-90F6-B41BFEDE9A2C}" type="slidenum">
              <a:rPr lang="zh-CN" altLang="en-US"/>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9F3C0E17-67E8-4D69-A592-FA15C8230948}"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4D6F3BBA-499D-43AF-860E-2E800DB0F265}" type="slidenum">
              <a:rPr lang="zh-CN" altLang="en-US"/>
            </a:fld>
            <a:endParaRPr lang="zh-CN" altLang="en-US" sz="1800">
              <a:solidFill>
                <a:schemeClr val="tx1"/>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A95965AB-F99E-4AEE-BEC4-5DEAD1F651E1}"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18A8AA78-1235-4E4F-AC51-77894A1825FB}" type="slidenum">
              <a:rPr lang="zh-CN" altLang="en-US"/>
            </a:fld>
            <a:endParaRPr lang="zh-CN" altLang="en-US" sz="1800">
              <a:solidFill>
                <a:schemeClr val="tx1"/>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653DF631-A01B-400D-9B62-BE77E90BFDBE}"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415959A6-0590-48A5-96F4-57826393B612}" type="slidenum">
              <a:rPr lang="zh-CN" altLang="en-US"/>
            </a:fld>
            <a:endParaRPr lang="zh-CN" altLang="en-US" sz="1800">
              <a:solidFill>
                <a:schemeClr val="tx1"/>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33A889EC-02B4-4AB2-8E37-8209BCA2A002}"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3340460-6143-4D89-82FF-7183FF58DF99}" type="slidenum">
              <a:rPr lang="zh-CN" altLang="en-US"/>
            </a:fld>
            <a:endParaRPr lang="zh-CN" altLang="en-US" sz="1800">
              <a:solidFill>
                <a:schemeClr val="tx1"/>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FBA14B12-45B4-4476-9276-D8A6828B4E1E}"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52A61EC4-6B7B-4C1F-834E-77B0E23B568D}" type="slidenum">
              <a:rPr lang="zh-CN" altLang="en-US"/>
            </a:fld>
            <a:endParaRPr lang="zh-CN" altLang="en-US" sz="1800">
              <a:solidFill>
                <a:schemeClr val="tx1"/>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ED67E38-1A46-4FA1-B2FC-C677BA3777F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4AF1AE8-0AF5-4E90-9FE6-92FED7B50C9F}" type="slidenum">
              <a:rPr lang="zh-CN" altLang="en-US"/>
            </a:fld>
            <a:endParaRPr lang="zh-CN" altLang="en-US" sz="1800">
              <a:solidFill>
                <a:schemeClr val="tx1"/>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127EC5C-67CD-4D56-9973-51DCD8D521F2}"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A9D77C3-79DC-4628-87E2-08FEEE1B259F}" type="slidenum">
              <a:rPr lang="zh-CN" altLang="en-US"/>
            </a:fld>
            <a:endParaRPr lang="zh-CN" altLang="en-US" sz="1800">
              <a:solidFill>
                <a:schemeClr val="tx1"/>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FEF6AFF-F132-4D5C-805E-E4271989377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447BA6B-9A1D-46CF-8D26-84E99E1491A7}" type="slidenum">
              <a:rPr lang="zh-CN" altLang="en-US"/>
            </a:fld>
            <a:endParaRPr lang="zh-CN" altLang="en-US" sz="1800">
              <a:solidFill>
                <a:schemeClr val="tx1"/>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EC61249-49AC-47C0-8A66-3CB92CF85F37}"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4BF790-FA67-44FB-947D-DBEC0DDD791A}" type="slidenum">
              <a:rPr lang="zh-CN" altLang="en-US"/>
            </a:fld>
            <a:endParaRPr lang="zh-CN" altLang="en-US" sz="1800">
              <a:solidFill>
                <a:schemeClr val="tx1"/>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5570E2CC-6BFB-446B-B032-E769C36642DD}"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B35D29A-748D-4D02-849D-C718CC62E9E5}"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51EAF76A-FCF9-4CF4-B3C3-0BC29424AC06}" type="datetime1">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14050C3A-A393-4344-9E25-4A3188125FCA}" type="slidenum">
              <a:rPr lang="zh-CN" altLang="en-US"/>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21DBE5F8-6AED-44DD-98ED-386CFBCBC7D2}"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64328845-87DC-4E52-8B0B-3B49E84197CF}" type="slidenum">
              <a:rPr lang="zh-CN" altLang="en-US"/>
            </a:fld>
            <a:endParaRPr lang="zh-CN" altLang="en-US" sz="1800">
              <a:solidFill>
                <a:schemeClr val="tx1"/>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46E5ADD8-D6DA-4FC9-A1DB-EBD74AF6F21B}"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11DBFC56-7A24-4A4A-8996-C4491AAC0D2E}" type="slidenum">
              <a:rPr lang="zh-CN" altLang="en-US"/>
            </a:fld>
            <a:endParaRPr lang="zh-CN" altLang="en-US" sz="1800">
              <a:solidFill>
                <a:schemeClr val="tx1"/>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2D117B9D-6979-48C8-9D65-83A2FA0E11B9}"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21F3E1DF-B08C-440D-8F53-6193C27F9817}" type="slidenum">
              <a:rPr lang="zh-CN" altLang="en-US"/>
            </a:fld>
            <a:endParaRPr lang="zh-CN" altLang="en-US" sz="1800">
              <a:solidFill>
                <a:schemeClr val="tx1"/>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BAB0657D-271D-425B-A299-48A820F9FD56}"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AEF1CACB-8E02-4800-9E71-EEDCF8392297}" type="slidenum">
              <a:rPr lang="zh-CN" altLang="en-US"/>
            </a:fld>
            <a:endParaRPr lang="zh-CN" altLang="en-US" sz="1800">
              <a:solidFill>
                <a:schemeClr val="tx1"/>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506774F2-B82B-4FC3-9C62-88C89A8481B2}"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03B1B0B0-7D77-406A-B6A9-818DBC077F13}" type="slidenum">
              <a:rPr lang="zh-CN" altLang="en-US"/>
            </a:fld>
            <a:endParaRPr lang="zh-CN" altLang="en-US" sz="1800">
              <a:solidFill>
                <a:schemeClr val="tx1"/>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B2461B2F-4B34-42B1-8A14-C6B2171BB5A1}"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A3E7B402-B245-4CDD-A085-D54D702CE3AE}" type="slidenum">
              <a:rPr lang="zh-CN" altLang="en-US"/>
            </a:fld>
            <a:endParaRPr lang="zh-CN" altLang="en-US" sz="1800">
              <a:solidFill>
                <a:schemeClr val="tx1"/>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B478218-7C60-4CB8-9D4F-5DED3630E58C}"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070F614-F10C-48C5-A797-F53EC21DA48D}" type="slidenum">
              <a:rPr lang="zh-CN" altLang="en-US"/>
            </a:fld>
            <a:endParaRPr lang="zh-CN" altLang="en-US" sz="1800">
              <a:solidFill>
                <a:schemeClr val="tx1"/>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2D00AE0-B160-4C41-8F6A-6106A413A3C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DC1D77-105C-4986-BF70-9F2B4624FEBE}" type="slidenum">
              <a:rPr lang="zh-CN" altLang="en-US"/>
            </a:fld>
            <a:endParaRPr lang="zh-CN" altLang="en-US" sz="1800">
              <a:solidFill>
                <a:schemeClr val="tx1"/>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86D415C-68C7-4DD8-87FC-0B75D51BAA18}"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C5E27BE-335E-49B3-9C53-D244B546D94E}" type="slidenum">
              <a:rPr lang="zh-CN" altLang="en-US"/>
            </a:fld>
            <a:endParaRPr lang="zh-CN" altLang="en-US" sz="1800">
              <a:solidFill>
                <a:schemeClr val="tx1"/>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921BCF1-5936-45D0-A821-D95355A3934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1D262E-0E3F-4D4F-BF85-3225E60C8BDE}"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13992FC6-2A27-4C85-84FF-7556A537733E}" type="datetime1">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A445CF83-5966-41CF-8A45-32B101BF8A06}" type="slidenum">
              <a:rPr lang="zh-CN" altLang="en-US"/>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1CB88521-A7A5-4B46-BEC1-B3ED048AB8AA}"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EF02E1B-5007-4276-9E9C-5165EF794ECE}" type="slidenum">
              <a:rPr lang="zh-CN" altLang="en-US"/>
            </a:fld>
            <a:endParaRPr lang="zh-CN" altLang="en-US" sz="1800">
              <a:solidFill>
                <a:schemeClr val="tx1"/>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6ACC3505-46F7-40AC-8F33-BCCE3B9A7ED6}"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A43F47DC-D371-43DC-A3FD-FC9870ECA46E}" type="slidenum">
              <a:rPr lang="zh-CN" altLang="en-US"/>
            </a:fld>
            <a:endParaRPr lang="zh-CN" altLang="en-US" sz="1800">
              <a:solidFill>
                <a:schemeClr val="tx1"/>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614E6BED-AE8A-4870-B0EE-9B2408307E0E}"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BC4C7279-8368-4089-9C19-9C04CC6ADC93}" type="slidenum">
              <a:rPr lang="zh-CN" altLang="en-US"/>
            </a:fld>
            <a:endParaRPr lang="zh-CN" altLang="en-US" sz="1800">
              <a:solidFill>
                <a:schemeClr val="tx1"/>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9D54C5EF-6872-460A-80CE-893E3EF1BF80}"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AD8ADEA8-99EF-4322-82B1-E5A4B5B7537A}" type="slidenum">
              <a:rPr lang="zh-CN" altLang="en-US"/>
            </a:fld>
            <a:endParaRPr lang="zh-CN" altLang="en-US" sz="1800">
              <a:solidFill>
                <a:schemeClr val="tx1"/>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EBEEAF5E-13F3-45D6-9A65-D54C34DAC7DE}"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E72C532B-F795-4FA0-B78C-589C4075E8F9}" type="slidenum">
              <a:rPr lang="zh-CN" altLang="en-US"/>
            </a:fld>
            <a:endParaRPr lang="zh-CN" altLang="en-US" sz="1800">
              <a:solidFill>
                <a:schemeClr val="tx1"/>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323E7536-8A26-42CD-9851-84EC6E49B418}"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B92B2C7D-6854-45E6-9C65-2060EE7FC5F5}" type="slidenum">
              <a:rPr lang="zh-CN" altLang="en-US"/>
            </a:fld>
            <a:endParaRPr lang="zh-CN" altLang="en-US" sz="1800">
              <a:solidFill>
                <a:schemeClr val="tx1"/>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64F28EE5-D06E-4FF3-8EE6-6DC84D27F628}"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D82A1FB8-95DE-4C80-ABDC-CF281A07D792}" type="slidenum">
              <a:rPr lang="zh-CN" altLang="en-US"/>
            </a:fld>
            <a:endParaRPr lang="zh-CN" altLang="en-US" sz="1800">
              <a:solidFill>
                <a:schemeClr val="tx1"/>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8B8C399-999B-471C-A798-E25EBED9DCFD}"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A6D3C6D-0BD6-4626-9562-90A8D5B32A39}" type="slidenum">
              <a:rPr lang="zh-CN" altLang="en-US"/>
            </a:fld>
            <a:endParaRPr lang="zh-CN" altLang="en-US" sz="1800">
              <a:solidFill>
                <a:schemeClr val="tx1"/>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C6238A3-4934-4C39-8A1D-6F0F4460FD01}"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807A05-77FC-40B1-A353-DFF9A56461C3}" type="slidenum">
              <a:rPr lang="zh-CN" altLang="en-US"/>
            </a:fld>
            <a:endParaRPr lang="zh-CN" altLang="en-US" sz="1800">
              <a:solidFill>
                <a:schemeClr val="tx1"/>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DA857F4-92BC-4057-A6E2-CF454B61F396}"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C03A2B0-50C3-44F9-806C-727ADFAD92F9}"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FAE0DB6-3A7D-4ABE-9745-91DE9C2A86A7}" type="datetime1">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0733D342-6C25-41E1-9294-F09DCEBFDF83}" type="slidenum">
              <a:rPr lang="zh-CN" altLang="en-US"/>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BDC686B-1648-4900-8C26-6DC049C08272}"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BDA938F-7C53-41BC-9FC8-18ADAA05DEDF}" type="slidenum">
              <a:rPr lang="zh-CN" altLang="en-US"/>
            </a:fld>
            <a:endParaRPr lang="zh-CN" altLang="en-US" sz="1800">
              <a:solidFill>
                <a:schemeClr val="tx1"/>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9C68E330-AD56-45B8-BD9E-F732D64CA5B9}"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9F3563A-5858-4000-B278-F8D731639DE0}" type="slidenum">
              <a:rPr lang="zh-CN" altLang="en-US"/>
            </a:fld>
            <a:endParaRPr lang="zh-CN" altLang="en-US" sz="1800">
              <a:solidFill>
                <a:schemeClr val="tx1"/>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83409147-C8EE-47BA-9F75-8FC81ECB6759}"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D6F4B6BF-FF70-4C4A-A526-BA1C60484239}" type="slidenum">
              <a:rPr lang="zh-CN" altLang="en-US"/>
            </a:fld>
            <a:endParaRPr lang="zh-CN" altLang="en-US" sz="1800">
              <a:solidFill>
                <a:schemeClr val="tx1"/>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8AFE2104-4443-42E9-9182-771A18DCB62B}"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1F65ED42-4366-49E9-99CC-86CD4BB22E4F}" type="slidenum">
              <a:rPr lang="zh-CN" altLang="en-US"/>
            </a:fld>
            <a:endParaRPr lang="zh-CN" altLang="en-US" sz="1800">
              <a:solidFill>
                <a:schemeClr val="tx1"/>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CDB56FE6-BF33-4648-8CEC-2F9868D04172}"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EA02733-A258-47E0-9019-1F956DD69D90}" type="slidenum">
              <a:rPr lang="zh-CN" altLang="en-US"/>
            </a:fld>
            <a:endParaRPr lang="zh-CN" altLang="en-US" sz="1800">
              <a:solidFill>
                <a:schemeClr val="tx1"/>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F8FE44DA-829D-4DDB-924F-F1C197D4D029}"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B32A1D4A-BAB0-4A96-B3F1-CBA79D5C938F}" type="slidenum">
              <a:rPr lang="zh-CN" altLang="en-US"/>
            </a:fld>
            <a:endParaRPr lang="zh-CN" altLang="en-US" sz="1800">
              <a:solidFill>
                <a:schemeClr val="tx1"/>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995EF9FB-4E00-4538-B69B-2899C41AA920}"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A3B7581C-3AAD-48D7-85B3-AF3E2D04FC1E}" type="slidenum">
              <a:rPr lang="zh-CN" altLang="en-US"/>
            </a:fld>
            <a:endParaRPr lang="zh-CN" altLang="en-US" sz="1800">
              <a:solidFill>
                <a:schemeClr val="tx1"/>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pPr>
              <a:defRPr/>
            </a:pPr>
            <a:fld id="{B71CB66E-B177-40A7-BA97-4E6CCA408520}"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AF5C8603-6528-44CB-A2FD-B6C9765948BA}" type="slidenum">
              <a:rPr lang="zh-CN" altLang="en-US"/>
            </a:fld>
            <a:endParaRPr lang="zh-CN" altLang="en-US" sz="1800">
              <a:solidFill>
                <a:schemeClr val="tx1"/>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6729407-A668-4B06-92D8-FC7A49531018}"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6427C8-4CC3-48C4-A523-5A7346BBE74A}" type="slidenum">
              <a:rPr lang="zh-CN" altLang="en-US"/>
            </a:fld>
            <a:endParaRPr lang="zh-CN" altLang="en-US" sz="1800">
              <a:solidFill>
                <a:schemeClr val="tx1"/>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DCA6E46-D674-412B-85AB-12578700B60F}"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BAAE60-547E-4CCA-BDEB-511A0A50EB3A}"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7"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07D7A659-AED1-416D-A0F5-D9D8E25914CF}" type="datetime1">
              <a:rPr lang="zh-CN" altLang="en-US"/>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B876BD81-B1F6-45FB-AB6E-0190DAD52D9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1268" name="日期占位符 4"/>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3EB07FDF-4659-4CF1-BCFB-A6C2DAC3414D}" type="datetime1">
              <a:rPr lang="zh-CN" altLang="en-US"/>
            </a:fld>
            <a:endParaRPr lang="zh-CN" altLang="en-US"/>
          </a:p>
        </p:txBody>
      </p:sp>
      <p:sp>
        <p:nvSpPr>
          <p:cNvPr id="11269"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1270"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0D085D77-3B97-4F4D-A571-AD581118936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9A90FA25-BEAB-40AE-BBBB-D4DE3DB0D741}" type="datetime1">
              <a:rPr lang="zh-CN" altLang="en-US"/>
            </a:fld>
            <a:endParaRPr lang="zh-CN" altLang="en-US"/>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85F93649-7256-45B9-93A2-AB6B2C1EC24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3316"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DA2984AF-5898-452C-8A0B-9F4B1B2BE9BB}" type="datetime1">
              <a:rPr lang="zh-CN" altLang="en-US"/>
            </a:fld>
            <a:endParaRPr lang="zh-CN" altLang="en-US"/>
          </a:p>
        </p:txBody>
      </p:sp>
      <p:sp>
        <p:nvSpPr>
          <p:cNvPr id="13317"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3318"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3B6BFA94-189B-40E3-9A34-136A3A20903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4340" name="日期占位符 2"/>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CC35F423-0356-4435-BDA4-3765CBCA8826}" type="datetime1">
              <a:rPr lang="zh-CN" altLang="en-US"/>
            </a:fld>
            <a:endParaRPr lang="zh-CN" altLang="en-US"/>
          </a:p>
        </p:txBody>
      </p:sp>
      <p:sp>
        <p:nvSpPr>
          <p:cNvPr id="14341" name="页脚占位符 3"/>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4342" name="灯片编号占位符 4"/>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118EAD6A-C125-4BE3-97B0-F8E69F95222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121917" tIns="60958" rIns="121917" bIns="60958"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8565" fontAlgn="auto">
              <a:spcBef>
                <a:spcPts val="0"/>
              </a:spcBef>
              <a:spcAft>
                <a:spcPts val="0"/>
              </a:spcAft>
              <a:buFontTx/>
              <a:buNone/>
            </a:pPr>
            <a:fld id="{530820CF-B880-4189-942D-D702A7CBA730}" type="datetimeFigureOut">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4165600" y="6356352"/>
            <a:ext cx="3860800" cy="365125"/>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8565" fontAlgn="auto">
              <a:spcBef>
                <a:spcPts val="0"/>
              </a:spcBef>
              <a:spcAft>
                <a:spcPts val="0"/>
              </a:spcAft>
              <a:buFontTx/>
              <a:buNone/>
            </a:pPr>
            <a:endParaRPr lang="zh-CN" altLang="en-US">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8565" fontAlgn="auto">
              <a:spcBef>
                <a:spcPts val="0"/>
              </a:spcBef>
              <a:spcAft>
                <a:spcPts val="0"/>
              </a:spcAft>
              <a:buFontTx/>
              <a:buNone/>
            </a:pPr>
            <a:fld id="{0C913308-F349-4B6D-A68A-DD1791B4A57B}" type="slidenum">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mc:AlternateContent xmlns:mc="http://schemas.openxmlformats.org/markup-compatibility/2006">
    <mc:Choice xmlns:p14="http://schemas.microsoft.com/office/powerpoint/2010/main" Requires="p14">
      <p:transition p14:dur="0" advTm="5000"/>
    </mc:Choice>
    <mc:Fallback>
      <p:transition advTm="5000"/>
    </mc:Fallback>
  </mc:AlternateContent>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46240630-6285-457E-AC26-CF6849AAC626}" type="datetime1">
              <a:rPr lang="zh-CN" altLang="en-US"/>
            </a:fld>
            <a:endParaRPr lang="zh-CN" altLang="en-US"/>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6E3D7A31-EBB9-459B-ACAE-0E1B8FBC405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B17986A6-8A79-4FB8-B377-FFBC344D8E3C}" type="datetime1">
              <a:rPr lang="zh-CN" altLang="en-US"/>
            </a:fld>
            <a:endParaRPr lang="zh-CN" altLang="en-US"/>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5C887EBB-285E-4111-AD8D-2A2E54FC027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E23B1735-D533-4828-BE88-214BA34A778E}" type="datetime1">
              <a:rPr lang="zh-CN" altLang="en-US"/>
            </a:fld>
            <a:endParaRPr lang="zh-CN" altLang="en-US"/>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B3DD54FC-A0CA-4ECC-AAAA-3D1026B3281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6148" name="日期占位符 4"/>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9D86F275-0038-44FA-92A5-A404B4EB9E44}" type="datetime1">
              <a:rPr lang="zh-CN" altLang="en-US"/>
            </a:fld>
            <a:endParaRPr lang="zh-CN" altLang="en-US"/>
          </a:p>
        </p:txBody>
      </p:sp>
      <p:sp>
        <p:nvSpPr>
          <p:cNvPr id="6149"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6150"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F66B590F-5564-48AE-8568-D7423F1764E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7172" name="日期占位符 6"/>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D965C8B6-1199-4BAD-99F3-53ACA72ABB72}" type="datetime1">
              <a:rPr lang="zh-CN" altLang="en-US"/>
            </a:fld>
            <a:endParaRPr lang="zh-CN" altLang="en-US"/>
          </a:p>
        </p:txBody>
      </p:sp>
      <p:sp>
        <p:nvSpPr>
          <p:cNvPr id="7173" name="页脚占位符 7"/>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7174" name="灯片编号占位符 8"/>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90FBA958-96C1-4402-BC41-B58F6B302E8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8196" name="日期占位符 2"/>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A14AF92D-9891-4445-A702-0CB824593448}" type="datetime1">
              <a:rPr lang="zh-CN" altLang="en-US"/>
            </a:fld>
            <a:endParaRPr lang="zh-CN" altLang="en-US"/>
          </a:p>
        </p:txBody>
      </p:sp>
      <p:sp>
        <p:nvSpPr>
          <p:cNvPr id="8197" name="页脚占位符 3"/>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8198" name="灯片编号占位符 4"/>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1548C9F4-372F-4C26-ACA9-31F057062ED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9220" name="日期占位符 1"/>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BB829169-B1D4-4C8B-B4F2-E59B93373361}" type="datetime1">
              <a:rPr lang="zh-CN" altLang="en-US"/>
            </a:fld>
            <a:endParaRPr lang="zh-CN" altLang="en-US"/>
          </a:p>
        </p:txBody>
      </p:sp>
      <p:sp>
        <p:nvSpPr>
          <p:cNvPr id="9221" name="页脚占位符 2"/>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9222" name="灯片编号占位符 3"/>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EFC5DB32-1A21-4662-B2AD-AC33AF8A17F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66144E19-CA11-4C77-A2D3-F7A97F2F7520}" type="datetime1">
              <a:rPr lang="zh-CN" altLang="en-US"/>
            </a:fld>
            <a:endParaRPr lang="zh-CN" altLang="en-US"/>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0B75FB0F-00F2-4875-BD79-0FD90A90FC7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chart" Target="../charts/chart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chart" Target="../charts/char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50.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50.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6.xml"/><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6.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50.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4.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4.xml"/><Relationship Id="rId2" Type="http://schemas.openxmlformats.org/officeDocument/2006/relationships/image" Target="../media/image10.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50.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4.xml"/><Relationship Id="rId2" Type="http://schemas.openxmlformats.org/officeDocument/2006/relationships/image" Target="../media/image12.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4.xml"/><Relationship Id="rId2" Type="http://schemas.openxmlformats.org/officeDocument/2006/relationships/image" Target="../media/image13.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50.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4.xml"/><Relationship Id="rId2" Type="http://schemas.openxmlformats.org/officeDocument/2006/relationships/image" Target="../media/image14.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image" Target="../media/image21.jpe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0" Type="http://schemas.openxmlformats.org/officeDocument/2006/relationships/slideLayout" Target="../slideLayouts/slideLayout144.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50.xml"/><Relationship Id="rId2" Type="http://schemas.openxmlformats.org/officeDocument/2006/relationships/image" Target="../media/image2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44.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image" Target="../media/image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chart" Target="../charts/char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solidFill>
                <a:schemeClr val="tx1"/>
              </a:solidFill>
            </a:endParaRPr>
          </a:p>
        </p:txBody>
      </p:sp>
      <p:sp>
        <p:nvSpPr>
          <p:cNvPr id="4" name="矩形 3"/>
          <p:cNvSpPr/>
          <p:nvPr/>
        </p:nvSpPr>
        <p:spPr>
          <a:xfrm>
            <a:off x="1699749" y="2300599"/>
            <a:ext cx="8832161" cy="861770"/>
          </a:xfrm>
          <a:prstGeom prst="rect">
            <a:avLst/>
          </a:prstGeom>
        </p:spPr>
        <p:txBody>
          <a:bodyPr wrap="square" lIns="121917" tIns="60958" rIns="121917" bIns="60958">
            <a:spAutoFit/>
          </a:bodyPr>
          <a:lstStyle/>
          <a:p>
            <a:pPr algn="dist"/>
            <a:r>
              <a:rPr lang="zh-CN" altLang="en-US" sz="4800" b="1" dirty="0" smtClean="0">
                <a:solidFill>
                  <a:schemeClr val="bg1"/>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rPr>
              <a:t>研究生教育管理工作介绍</a:t>
            </a:r>
            <a:endParaRPr lang="zh-CN" altLang="en-US" sz="4800" b="1" dirty="0">
              <a:solidFill>
                <a:schemeClr val="bg1"/>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endParaRPr>
          </a:p>
        </p:txBody>
      </p:sp>
      <p:sp>
        <p:nvSpPr>
          <p:cNvPr id="6" name="矩形 5"/>
          <p:cNvSpPr/>
          <p:nvPr/>
        </p:nvSpPr>
        <p:spPr>
          <a:xfrm>
            <a:off x="5965371" y="3580811"/>
            <a:ext cx="4566541" cy="430883"/>
          </a:xfrm>
          <a:prstGeom prst="rect">
            <a:avLst/>
          </a:prstGeom>
          <a:noFill/>
        </p:spPr>
        <p:txBody>
          <a:bodyPr wrap="square" lIns="121917" tIns="60958" rIns="121917" bIns="60958">
            <a:spAutoFit/>
          </a:bodyPr>
          <a:lstStyle/>
          <a:p>
            <a:pPr algn="r"/>
            <a:r>
              <a:rPr lang="zh-CN" altLang="en-US" sz="2000" b="1" dirty="0" smtClean="0">
                <a:solidFill>
                  <a:srgbClr val="FFFF00"/>
                </a:solidFill>
                <a:latin typeface="微软雅黑" panose="020B0503020204020204" pitchFamily="34" charset="-122"/>
                <a:ea typeface="微软雅黑" panose="020B0503020204020204" pitchFamily="34" charset="-122"/>
              </a:rPr>
              <a:t>研究生院教育管理处王亚彤</a:t>
            </a:r>
            <a:endParaRPr lang="zh-CN" altLang="en-US" sz="2000" b="1" dirty="0">
              <a:solidFill>
                <a:srgbClr val="FFFF0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cxnSp>
        <p:nvCxnSpPr>
          <p:cNvPr id="9" name="直接连接符 8"/>
          <p:cNvCxnSpPr/>
          <p:nvPr/>
        </p:nvCxnSpPr>
        <p:spPr bwMode="auto">
          <a:xfrm>
            <a:off x="1699749" y="3293000"/>
            <a:ext cx="8832163" cy="0"/>
          </a:xfrm>
          <a:prstGeom prst="line">
            <a:avLst/>
          </a:prstGeom>
          <a:solidFill>
            <a:schemeClr val="accent1"/>
          </a:solidFill>
          <a:ln w="57150" cap="flat" cmpd="sng" algn="ctr">
            <a:solidFill>
              <a:schemeClr val="bg1"/>
            </a:solidFill>
            <a:prstDash val="solid"/>
            <a:round/>
            <a:headEnd type="none" w="med" len="med"/>
            <a:tailEnd type="none" w="med" len="med"/>
          </a:ln>
          <a:effectLst/>
        </p:spPr>
      </p:cxnSp>
      <p:cxnSp>
        <p:nvCxnSpPr>
          <p:cNvPr id="12" name="直接连接符 11"/>
          <p:cNvCxnSpPr/>
          <p:nvPr/>
        </p:nvCxnSpPr>
        <p:spPr bwMode="auto">
          <a:xfrm>
            <a:off x="1699748" y="3358316"/>
            <a:ext cx="8832163"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sp>
        <p:nvSpPr>
          <p:cNvPr id="13" name="矩形 12"/>
          <p:cNvSpPr/>
          <p:nvPr/>
        </p:nvSpPr>
        <p:spPr>
          <a:xfrm>
            <a:off x="4754220" y="6461894"/>
            <a:ext cx="2752246" cy="366395"/>
          </a:xfrm>
          <a:prstGeom prst="rect">
            <a:avLst/>
          </a:prstGeom>
          <a:noFill/>
        </p:spPr>
        <p:txBody>
          <a:bodyPr wrap="square" lIns="121917" tIns="60958" rIns="121917" bIns="60958">
            <a:spAutoFit/>
          </a:bodyPr>
          <a:lstStyle/>
          <a:p>
            <a:pPr algn="ctr"/>
            <a:r>
              <a:rPr lang="en-US" altLang="zh-CN" sz="16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2017.12</a:t>
            </a:r>
            <a:endPar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sp>
        <p:nvSpPr>
          <p:cNvPr id="3" name="矩形 2"/>
          <p:cNvSpPr/>
          <p:nvPr/>
        </p:nvSpPr>
        <p:spPr>
          <a:xfrm>
            <a:off x="4116957" y="1393327"/>
            <a:ext cx="4475500" cy="584775"/>
          </a:xfrm>
          <a:prstGeom prst="rect">
            <a:avLst/>
          </a:prstGeom>
        </p:spPr>
        <p:txBody>
          <a:bodyPr wrap="square">
            <a:spAutoFit/>
          </a:bodyPr>
          <a:lstStyle/>
          <a:p>
            <a:pPr algn="dist"/>
            <a:r>
              <a:rPr lang="zh-CN" altLang="en-US" sz="3200" b="1" dirty="0">
                <a:latin typeface="微软雅黑" panose="020B0503020204020204" pitchFamily="34" charset="-122"/>
                <a:ea typeface="微软雅黑" panose="020B0503020204020204" pitchFamily="34" charset="-122"/>
              </a:rPr>
              <a:t>你对导师有什么期待？</a:t>
            </a:r>
            <a:endParaRPr lang="zh-CN" altLang="en-US" sz="3200"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8"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表 6"/>
          <p:cNvGraphicFramePr/>
          <p:nvPr/>
        </p:nvGraphicFramePr>
        <p:xfrm>
          <a:off x="3788229" y="2220686"/>
          <a:ext cx="8128000" cy="4500061"/>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sp>
        <p:nvSpPr>
          <p:cNvPr id="3" name="矩形 2"/>
          <p:cNvSpPr/>
          <p:nvPr/>
        </p:nvSpPr>
        <p:spPr>
          <a:xfrm>
            <a:off x="4116957" y="1393327"/>
            <a:ext cx="5433444" cy="584775"/>
          </a:xfrm>
          <a:prstGeom prst="rect">
            <a:avLst/>
          </a:prstGeom>
        </p:spPr>
        <p:txBody>
          <a:bodyPr wrap="square">
            <a:spAutoFit/>
          </a:bodyPr>
          <a:lstStyle/>
          <a:p>
            <a:pPr algn="dist"/>
            <a:r>
              <a:rPr lang="zh-CN" altLang="en-US" sz="3200" b="1" dirty="0">
                <a:latin typeface="微软雅黑" panose="020B0503020204020204" pitchFamily="34" charset="-122"/>
                <a:ea typeface="微软雅黑" panose="020B0503020204020204" pitchFamily="34" charset="-122"/>
              </a:rPr>
              <a:t>谁对研究生的管理最有效？</a:t>
            </a:r>
            <a:endParaRPr lang="zh-CN" altLang="en-US" sz="3200"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8"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表 6"/>
          <p:cNvGraphicFramePr/>
          <p:nvPr/>
        </p:nvGraphicFramePr>
        <p:xfrm>
          <a:off x="3495543" y="2036158"/>
          <a:ext cx="8420685" cy="4225633"/>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solidFill>
            </a:endParaRPr>
          </a:p>
        </p:txBody>
      </p:sp>
      <p:sp>
        <p:nvSpPr>
          <p:cNvPr id="4" name="矩形 3"/>
          <p:cNvSpPr/>
          <p:nvPr/>
        </p:nvSpPr>
        <p:spPr>
          <a:xfrm>
            <a:off x="3782095" y="787272"/>
            <a:ext cx="2412758" cy="861770"/>
          </a:xfrm>
          <a:prstGeom prst="rect">
            <a:avLst/>
          </a:prstGeom>
        </p:spPr>
        <p:txBody>
          <a:bodyPr wrap="square" lIns="121917" tIns="60958" rIns="121917" bIns="60958">
            <a:spAutoFit/>
          </a:bodyPr>
          <a:lstStyle/>
          <a:p>
            <a:pPr algn="dist"/>
            <a:r>
              <a:rPr lang="zh-CN" altLang="en-US" sz="4800" dirty="0" smtClean="0">
                <a:solidFill>
                  <a:schemeClr val="bg1"/>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rPr>
              <a:t>提纲</a:t>
            </a:r>
            <a:endParaRPr lang="zh-CN" altLang="en-US" sz="4800" dirty="0">
              <a:solidFill>
                <a:schemeClr val="bg1"/>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endParaRPr>
          </a:p>
        </p:txBody>
      </p:sp>
      <p:sp>
        <p:nvSpPr>
          <p:cNvPr id="6" name="矩形 5"/>
          <p:cNvSpPr/>
          <p:nvPr/>
        </p:nvSpPr>
        <p:spPr>
          <a:xfrm>
            <a:off x="2982694" y="2233451"/>
            <a:ext cx="6598502" cy="553994"/>
          </a:xfrm>
          <a:prstGeom prst="rect">
            <a:avLst/>
          </a:prstGeom>
          <a:noFill/>
        </p:spPr>
        <p:txBody>
          <a:bodyPr wrap="square" lIns="121917" tIns="60958" rIns="121917" bIns="60958">
            <a:spAutoFit/>
          </a:bodyPr>
          <a:lstStyle/>
          <a:p>
            <a:r>
              <a:rPr lang="zh-CN" altLang="en-US" sz="2800" b="1" dirty="0" smtClean="0">
                <a:solidFill>
                  <a:srgbClr val="FFFF00"/>
                </a:solidFill>
                <a:latin typeface="微软雅黑" panose="020B0503020204020204" pitchFamily="34" charset="-122"/>
                <a:ea typeface="微软雅黑" panose="020B0503020204020204" pitchFamily="34" charset="-122"/>
              </a:rPr>
              <a:t>一、研究生日常管理规定</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2982693" y="3008660"/>
            <a:ext cx="6598503" cy="553994"/>
          </a:xfrm>
          <a:prstGeom prst="rect">
            <a:avLst/>
          </a:prstGeom>
          <a:noFill/>
        </p:spPr>
        <p:txBody>
          <a:bodyPr wrap="square" lIns="121917" tIns="60958" rIns="121917" bIns="60958">
            <a:spAutoFit/>
          </a:bodyPr>
          <a:lstStyle/>
          <a:p>
            <a:r>
              <a:rPr lang="zh-CN" altLang="en-US" sz="2800" b="1" dirty="0" smtClean="0">
                <a:solidFill>
                  <a:srgbClr val="FFFF00"/>
                </a:solidFill>
                <a:latin typeface="微软雅黑" panose="020B0503020204020204" pitchFamily="34" charset="-122"/>
                <a:ea typeface="微软雅黑" panose="020B0503020204020204" pitchFamily="34" charset="-122"/>
              </a:rPr>
              <a:t>二、我校研究生奖助体系</a:t>
            </a:r>
            <a:endParaRPr lang="zh-CN" altLang="en-US" sz="2800" dirty="0">
              <a:solidFill>
                <a:srgbClr val="FFFF0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9" name="矩形 8"/>
          <p:cNvSpPr/>
          <p:nvPr/>
        </p:nvSpPr>
        <p:spPr>
          <a:xfrm>
            <a:off x="3004460" y="4469672"/>
            <a:ext cx="6598503" cy="553994"/>
          </a:xfrm>
          <a:prstGeom prst="rect">
            <a:avLst/>
          </a:prstGeom>
          <a:noFill/>
        </p:spPr>
        <p:txBody>
          <a:bodyPr wrap="square" lIns="121917" tIns="60958" rIns="121917" bIns="60958">
            <a:spAutoFit/>
          </a:bodyPr>
          <a:lstStyle/>
          <a:p>
            <a:r>
              <a:rPr lang="zh-CN" altLang="en-US" sz="2800" b="1" dirty="0" smtClean="0">
                <a:solidFill>
                  <a:srgbClr val="FFFF00"/>
                </a:solidFill>
                <a:latin typeface="微软雅黑" panose="020B0503020204020204" pitchFamily="34" charset="-122"/>
                <a:ea typeface="微软雅黑" panose="020B0503020204020204" pitchFamily="34" charset="-122"/>
              </a:rPr>
              <a:t>四、研究生师生关系负面典型案例</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004460" y="5179398"/>
            <a:ext cx="6598503" cy="553994"/>
          </a:xfrm>
          <a:prstGeom prst="rect">
            <a:avLst/>
          </a:prstGeom>
          <a:noFill/>
        </p:spPr>
        <p:txBody>
          <a:bodyPr wrap="square" lIns="121917" tIns="60958" rIns="121917" bIns="60958">
            <a:spAutoFit/>
          </a:bodyPr>
          <a:lstStyle/>
          <a:p>
            <a:r>
              <a:rPr lang="zh-CN" altLang="en-US" sz="2800" b="1" dirty="0" smtClean="0">
                <a:solidFill>
                  <a:srgbClr val="FFFF00"/>
                </a:solidFill>
                <a:latin typeface="微软雅黑" panose="020B0503020204020204" pitchFamily="34" charset="-122"/>
                <a:ea typeface="微软雅黑" panose="020B0503020204020204" pitchFamily="34" charset="-122"/>
              </a:rPr>
              <a:t>五、研究生文化素质教育计划简介</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
        <p:nvSpPr>
          <p:cNvPr id="12" name="矩形 11"/>
          <p:cNvSpPr/>
          <p:nvPr/>
        </p:nvSpPr>
        <p:spPr>
          <a:xfrm>
            <a:off x="2982691" y="3752392"/>
            <a:ext cx="6598503" cy="553994"/>
          </a:xfrm>
          <a:prstGeom prst="rect">
            <a:avLst/>
          </a:prstGeom>
          <a:noFill/>
        </p:spPr>
        <p:txBody>
          <a:bodyPr wrap="square" lIns="121917" tIns="60958" rIns="121917" bIns="60958">
            <a:spAutoFit/>
          </a:bodyPr>
          <a:lstStyle/>
          <a:p>
            <a:r>
              <a:rPr lang="zh-CN" altLang="en-US" sz="2800" b="1" dirty="0" smtClean="0">
                <a:solidFill>
                  <a:srgbClr val="FFFF00"/>
                </a:solidFill>
                <a:latin typeface="微软雅黑" panose="020B0503020204020204" pitchFamily="34" charset="-122"/>
                <a:ea typeface="微软雅黑" panose="020B0503020204020204" pitchFamily="34" charset="-122"/>
              </a:rPr>
              <a:t>三、特殊问题学生分类</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black"/>
              </a:solidFill>
            </a:endParaRPr>
          </a:p>
        </p:txBody>
      </p:sp>
      <p:sp>
        <p:nvSpPr>
          <p:cNvPr id="16387" name="Text Box 5"/>
          <p:cNvSpPr txBox="1">
            <a:spLocks noChangeArrowheads="1"/>
          </p:cNvSpPr>
          <p:nvPr/>
        </p:nvSpPr>
        <p:spPr bwMode="auto">
          <a:xfrm>
            <a:off x="314327" y="2524125"/>
            <a:ext cx="4095751"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fontAlgn="auto">
              <a:spcBef>
                <a:spcPct val="50000"/>
              </a:spcBef>
              <a:spcAft>
                <a:spcPts val="0"/>
              </a:spcAft>
            </a:pPr>
            <a:r>
              <a:rPr lang="en-US" altLang="en-US" sz="11500" b="1" dirty="0">
                <a:solidFill>
                  <a:prstClr val="white"/>
                </a:solidFill>
                <a:latin typeface="Arial" panose="020B0604020202020204" pitchFamily="34" charset="0"/>
                <a:ea typeface="微软雅黑" panose="020B0503020204020204" pitchFamily="34" charset="-122"/>
              </a:rPr>
              <a:t>NO.1</a:t>
            </a:r>
            <a:endParaRPr lang="zh-CN" altLang="en-US" sz="11500" b="1" dirty="0">
              <a:solidFill>
                <a:prstClr val="white"/>
              </a:solidFill>
              <a:latin typeface="Arial" panose="020B0604020202020204" pitchFamily="34" charset="0"/>
              <a:ea typeface="微软雅黑" panose="020B0503020204020204" pitchFamily="34" charset="-122"/>
            </a:endParaRPr>
          </a:p>
        </p:txBody>
      </p:sp>
      <p:sp>
        <p:nvSpPr>
          <p:cNvPr id="16388" name="Text Box 6"/>
          <p:cNvSpPr txBox="1">
            <a:spLocks noChangeArrowheads="1"/>
          </p:cNvSpPr>
          <p:nvPr/>
        </p:nvSpPr>
        <p:spPr bwMode="auto">
          <a:xfrm>
            <a:off x="5399314" y="2767389"/>
            <a:ext cx="5881262"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3200" b="1" dirty="0" smtClean="0">
                <a:solidFill>
                  <a:prstClr val="white"/>
                </a:solidFill>
                <a:ea typeface="微软雅黑" panose="020B0503020204020204" pitchFamily="34" charset="-122"/>
              </a:rPr>
              <a:t>研究生</a:t>
            </a:r>
            <a:r>
              <a:rPr lang="zh-CN" altLang="en-US" sz="3200" b="1" dirty="0">
                <a:solidFill>
                  <a:prstClr val="white"/>
                </a:solidFill>
                <a:ea typeface="微软雅黑" panose="020B0503020204020204" pitchFamily="34" charset="-122"/>
              </a:rPr>
              <a:t>日常</a:t>
            </a:r>
            <a:r>
              <a:rPr lang="zh-CN" altLang="en-US" sz="3200" b="1" dirty="0" smtClean="0">
                <a:solidFill>
                  <a:prstClr val="white"/>
                </a:solidFill>
                <a:ea typeface="微软雅黑" panose="020B0503020204020204" pitchFamily="34" charset="-122"/>
              </a:rPr>
              <a:t>管理</a:t>
            </a:r>
            <a:endParaRPr lang="zh-CN" altLang="en-US" sz="3200" b="1" dirty="0">
              <a:solidFill>
                <a:srgbClr val="FFFF00"/>
              </a:solidFill>
              <a:ea typeface="微软雅黑" panose="020B0503020204020204" pitchFamily="34" charset="-122"/>
            </a:endParaRPr>
          </a:p>
        </p:txBody>
      </p:sp>
      <p:sp>
        <p:nvSpPr>
          <p:cNvPr id="3" name="椭圆 2"/>
          <p:cNvSpPr/>
          <p:nvPr/>
        </p:nvSpPr>
        <p:spPr>
          <a:xfrm>
            <a:off x="-1025937" y="514780"/>
            <a:ext cx="5828440" cy="5828440"/>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sp>
        <p:nvSpPr>
          <p:cNvPr id="10" name="椭圆 9"/>
          <p:cNvSpPr/>
          <p:nvPr/>
        </p:nvSpPr>
        <p:spPr>
          <a:xfrm>
            <a:off x="-475338" y="988546"/>
            <a:ext cx="4727244" cy="4727244"/>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5" name="矩形 4"/>
          <p:cNvSpPr/>
          <p:nvPr/>
        </p:nvSpPr>
        <p:spPr>
          <a:xfrm>
            <a:off x="5399314" y="3323140"/>
            <a:ext cx="5881262" cy="369332"/>
          </a:xfrm>
          <a:prstGeom prst="rect">
            <a:avLst/>
          </a:prstGeom>
        </p:spPr>
        <p:txBody>
          <a:bodyPr wrap="square">
            <a:spAutoFit/>
          </a:bodyPr>
          <a:lstStyle/>
          <a:p>
            <a:pPr algn="dist"/>
            <a:r>
              <a:rPr lang="en-US" altLang="zh-CN" b="1" dirty="0" err="1" smtClean="0">
                <a:solidFill>
                  <a:srgbClr val="FFFF00"/>
                </a:solidFill>
                <a:latin typeface="Times New Roman" panose="02020603050405020304" pitchFamily="18" charset="0"/>
                <a:cs typeface="Times New Roman" panose="02020603050405020304" pitchFamily="18" charset="0"/>
              </a:rPr>
              <a:t>DailyAdministrationofPhDGraduates</a:t>
            </a:r>
            <a:endParaRPr lang="zh-CN" altLang="en-US"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sp>
        <p:nvSpPr>
          <p:cNvPr id="17" name="矩形 16"/>
          <p:cNvSpPr/>
          <p:nvPr/>
        </p:nvSpPr>
        <p:spPr>
          <a:xfrm>
            <a:off x="1871531" y="279215"/>
            <a:ext cx="5478417"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a:t>
            </a:r>
            <a:r>
              <a:rPr lang="zh-CN" altLang="en-US" sz="3200" spc="200" dirty="0" smtClean="0">
                <a:solidFill>
                  <a:srgbClr val="C00000"/>
                </a:solidFill>
                <a:latin typeface="方正粗倩简体" panose="03000509000000000000" pitchFamily="65" charset="-122"/>
                <a:ea typeface="方正粗倩简体" panose="03000509000000000000" pitchFamily="65" charset="-122"/>
              </a:rPr>
              <a:t>的日常管理文件规定</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21" name="TextBox 20"/>
          <p:cNvSpPr txBox="1"/>
          <p:nvPr/>
        </p:nvSpPr>
        <p:spPr>
          <a:xfrm>
            <a:off x="1562200" y="1279892"/>
            <a:ext cx="8918160" cy="4247317"/>
          </a:xfrm>
          <a:prstGeom prst="rect">
            <a:avLst/>
          </a:prstGeom>
          <a:ln>
            <a:solidFill>
              <a:srgbClr val="C00000"/>
            </a:solidFill>
            <a:prstDash val="lgDash"/>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1</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smtClean="0">
                <a:solidFill>
                  <a:schemeClr val="tx1"/>
                </a:solidFill>
                <a:latin typeface="微软雅黑" panose="020B0503020204020204" pitchFamily="34" charset="-122"/>
                <a:ea typeface="微软雅黑" panose="020B0503020204020204" pitchFamily="34" charset="-122"/>
              </a:rPr>
              <a:t>普通</a:t>
            </a:r>
            <a:r>
              <a:rPr lang="zh-CN" altLang="en-US" b="1" dirty="0">
                <a:solidFill>
                  <a:schemeClr val="tx1"/>
                </a:solidFill>
                <a:latin typeface="微软雅黑" panose="020B0503020204020204" pitchFamily="34" charset="-122"/>
                <a:ea typeface="微软雅黑" panose="020B0503020204020204" pitchFamily="34" charset="-122"/>
              </a:rPr>
              <a:t>高等学校学生管理</a:t>
            </a:r>
            <a:r>
              <a:rPr lang="zh-CN" altLang="en-US" b="1" dirty="0" smtClean="0">
                <a:solidFill>
                  <a:schemeClr val="tx1"/>
                </a:solidFill>
                <a:latin typeface="微软雅黑" panose="020B0503020204020204" pitchFamily="34" charset="-122"/>
                <a:ea typeface="微软雅黑" panose="020B0503020204020204" pitchFamily="34" charset="-122"/>
              </a:rPr>
              <a:t>规定</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smtClean="0">
                <a:solidFill>
                  <a:schemeClr val="tx1"/>
                </a:solidFill>
                <a:latin typeface="微软雅黑" panose="020B0503020204020204" pitchFamily="34" charset="-122"/>
                <a:ea typeface="微软雅黑" panose="020B0503020204020204" pitchFamily="34" charset="-122"/>
              </a:rPr>
              <a:t>（教育部</a:t>
            </a:r>
            <a:r>
              <a:rPr lang="en-US" altLang="zh-CN" b="1" dirty="0" smtClean="0">
                <a:solidFill>
                  <a:schemeClr val="tx1"/>
                </a:solidFill>
                <a:latin typeface="微软雅黑" panose="020B0503020204020204" pitchFamily="34" charset="-122"/>
                <a:ea typeface="微软雅黑" panose="020B0503020204020204" pitchFamily="34" charset="-122"/>
              </a:rPr>
              <a:t>41</a:t>
            </a:r>
            <a:r>
              <a:rPr lang="zh-CN" altLang="en-US" b="1" dirty="0" smtClean="0">
                <a:solidFill>
                  <a:schemeClr val="tx1"/>
                </a:solidFill>
                <a:latin typeface="微软雅黑" panose="020B0503020204020204" pitchFamily="34" charset="-122"/>
                <a:ea typeface="微软雅黑" panose="020B0503020204020204" pitchFamily="34" charset="-122"/>
              </a:rPr>
              <a:t>号令）</a:t>
            </a:r>
            <a:endParaRPr lang="en-US" altLang="zh-CN" b="1"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2</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smtClean="0">
                <a:solidFill>
                  <a:schemeClr val="tx1"/>
                </a:solidFill>
                <a:latin typeface="微软雅黑" panose="020B0503020204020204" pitchFamily="34" charset="-122"/>
                <a:ea typeface="微软雅黑" panose="020B0503020204020204" pitchFamily="34" charset="-122"/>
              </a:rPr>
              <a:t>南京航空航天大学学生</a:t>
            </a:r>
            <a:r>
              <a:rPr lang="zh-CN" altLang="en-US" b="1" dirty="0">
                <a:solidFill>
                  <a:schemeClr val="tx1"/>
                </a:solidFill>
                <a:latin typeface="微软雅黑" panose="020B0503020204020204" pitchFamily="34" charset="-122"/>
                <a:ea typeface="微软雅黑" panose="020B0503020204020204" pitchFamily="34" charset="-122"/>
              </a:rPr>
              <a:t>管理</a:t>
            </a:r>
            <a:r>
              <a:rPr lang="zh-CN" altLang="en-US" b="1" dirty="0" smtClean="0">
                <a:solidFill>
                  <a:schemeClr val="tx1"/>
                </a:solidFill>
                <a:latin typeface="微软雅黑" panose="020B0503020204020204" pitchFamily="34" charset="-122"/>
                <a:ea typeface="微软雅黑" panose="020B0503020204020204" pitchFamily="34" charset="-122"/>
              </a:rPr>
              <a:t>规定</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smtClean="0">
                <a:solidFill>
                  <a:schemeClr val="tx1"/>
                </a:solidFill>
                <a:latin typeface="微软雅黑" panose="020B0503020204020204" pitchFamily="34" charset="-122"/>
                <a:ea typeface="微软雅黑" panose="020B0503020204020204" pitchFamily="34" charset="-122"/>
              </a:rPr>
              <a:t>试行</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（校学字</a:t>
            </a:r>
            <a:r>
              <a:rPr lang="en-US" altLang="zh-CN" b="1" dirty="0">
                <a:solidFill>
                  <a:schemeClr val="tx1"/>
                </a:solidFill>
                <a:latin typeface="微软雅黑" panose="020B0503020204020204" pitchFamily="34" charset="-122"/>
                <a:ea typeface="微软雅黑" panose="020B0503020204020204" pitchFamily="34" charset="-122"/>
              </a:rPr>
              <a:t>〔2017〕8 </a:t>
            </a:r>
            <a:r>
              <a:rPr lang="zh-CN" altLang="en-US" b="1" dirty="0">
                <a:solidFill>
                  <a:schemeClr val="tx1"/>
                </a:solidFill>
                <a:latin typeface="微软雅黑" panose="020B0503020204020204" pitchFamily="34" charset="-122"/>
                <a:ea typeface="微软雅黑" panose="020B0503020204020204" pitchFamily="34" charset="-122"/>
              </a:rPr>
              <a:t>号）</a:t>
            </a:r>
            <a:endParaRPr lang="en-US" altLang="zh-CN" b="1"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3</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smtClean="0">
                <a:solidFill>
                  <a:schemeClr val="tx1"/>
                </a:solidFill>
                <a:latin typeface="微软雅黑" panose="020B0503020204020204" pitchFamily="34" charset="-122"/>
                <a:ea typeface="微软雅黑" panose="020B0503020204020204" pitchFamily="34" charset="-122"/>
              </a:rPr>
              <a:t>南京航空航天大学研究生</a:t>
            </a:r>
            <a:r>
              <a:rPr lang="zh-CN" altLang="en-US" b="1" dirty="0">
                <a:solidFill>
                  <a:schemeClr val="tx1"/>
                </a:solidFill>
                <a:latin typeface="微软雅黑" panose="020B0503020204020204" pitchFamily="34" charset="-122"/>
                <a:ea typeface="微软雅黑" panose="020B0503020204020204" pitchFamily="34" charset="-122"/>
              </a:rPr>
              <a:t>学籍管理</a:t>
            </a:r>
            <a:r>
              <a:rPr lang="zh-CN" altLang="en-US" b="1" dirty="0" smtClean="0">
                <a:solidFill>
                  <a:schemeClr val="tx1"/>
                </a:solidFill>
                <a:latin typeface="微软雅黑" panose="020B0503020204020204" pitchFamily="34" charset="-122"/>
                <a:ea typeface="微软雅黑" panose="020B0503020204020204" pitchFamily="34" charset="-122"/>
              </a:rPr>
              <a:t>办法</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（校研字</a:t>
            </a:r>
            <a:r>
              <a:rPr lang="en-US" altLang="zh-CN" b="1" dirty="0">
                <a:solidFill>
                  <a:schemeClr val="tx1"/>
                </a:solidFill>
                <a:latin typeface="微软雅黑" panose="020B0503020204020204" pitchFamily="34" charset="-122"/>
                <a:ea typeface="微软雅黑" panose="020B0503020204020204" pitchFamily="34" charset="-122"/>
              </a:rPr>
              <a:t>〔2017〕45 </a:t>
            </a:r>
            <a:r>
              <a:rPr lang="zh-CN" altLang="en-US" b="1" dirty="0">
                <a:solidFill>
                  <a:schemeClr val="tx1"/>
                </a:solidFill>
                <a:latin typeface="微软雅黑" panose="020B0503020204020204" pitchFamily="34" charset="-122"/>
                <a:ea typeface="微软雅黑" panose="020B0503020204020204" pitchFamily="34" charset="-122"/>
              </a:rPr>
              <a:t>号）</a:t>
            </a:r>
            <a:endParaRPr lang="en-US" altLang="zh-CN" b="1"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tx1"/>
                </a:solidFill>
                <a:latin typeface="微软雅黑" panose="020B0503020204020204" pitchFamily="34" charset="-122"/>
                <a:ea typeface="微软雅黑" panose="020B0503020204020204" pitchFamily="34" charset="-122"/>
              </a:rPr>
              <a:t>4</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研究生年度评优工作实施办法</a:t>
            </a:r>
            <a:r>
              <a:rPr lang="en-US" altLang="zh-CN" b="1" dirty="0" smtClean="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（校研字</a:t>
            </a:r>
            <a:r>
              <a:rPr lang="en-US" altLang="zh-CN" b="1" dirty="0">
                <a:solidFill>
                  <a:schemeClr val="tx1"/>
                </a:solidFill>
                <a:latin typeface="微软雅黑" panose="020B0503020204020204" pitchFamily="34" charset="-122"/>
                <a:ea typeface="微软雅黑" panose="020B0503020204020204" pitchFamily="34" charset="-122"/>
              </a:rPr>
              <a:t>〔</a:t>
            </a:r>
            <a:r>
              <a:rPr lang="en-US" altLang="zh-CN" b="1" dirty="0" smtClean="0">
                <a:solidFill>
                  <a:schemeClr val="tx1"/>
                </a:solidFill>
                <a:latin typeface="微软雅黑" panose="020B0503020204020204" pitchFamily="34" charset="-122"/>
                <a:ea typeface="微软雅黑" panose="020B0503020204020204" pitchFamily="34" charset="-122"/>
              </a:rPr>
              <a:t>2010〕43</a:t>
            </a:r>
            <a:r>
              <a:rPr lang="zh-CN" altLang="en-US" b="1" dirty="0" smtClean="0">
                <a:solidFill>
                  <a:schemeClr val="tx1"/>
                </a:solidFill>
                <a:latin typeface="微软雅黑" panose="020B0503020204020204" pitchFamily="34" charset="-122"/>
                <a:ea typeface="微软雅黑" panose="020B0503020204020204" pitchFamily="34" charset="-122"/>
              </a:rPr>
              <a:t>号，</a:t>
            </a:r>
            <a:r>
              <a:rPr lang="en-US" altLang="zh-CN" b="1" dirty="0" smtClean="0">
                <a:solidFill>
                  <a:schemeClr val="tx1"/>
                </a:solidFill>
                <a:latin typeface="微软雅黑" panose="020B0503020204020204" pitchFamily="34" charset="-122"/>
                <a:ea typeface="微软雅黑" panose="020B0503020204020204" pitchFamily="34" charset="-122"/>
              </a:rPr>
              <a:t>2017</a:t>
            </a:r>
            <a:r>
              <a:rPr lang="zh-CN" altLang="en-US" b="1" dirty="0" smtClean="0">
                <a:solidFill>
                  <a:schemeClr val="tx1"/>
                </a:solidFill>
                <a:latin typeface="微软雅黑" panose="020B0503020204020204" pitchFamily="34" charset="-122"/>
                <a:ea typeface="微软雅黑" panose="020B0503020204020204" pitchFamily="34" charset="-122"/>
              </a:rPr>
              <a:t>年</a:t>
            </a:r>
            <a:r>
              <a:rPr lang="en-US" altLang="zh-CN" b="1" dirty="0" smtClean="0">
                <a:solidFill>
                  <a:schemeClr val="tx1"/>
                </a:solidFill>
                <a:latin typeface="微软雅黑" panose="020B0503020204020204" pitchFamily="34" charset="-122"/>
                <a:ea typeface="微软雅黑" panose="020B0503020204020204" pitchFamily="34" charset="-122"/>
              </a:rPr>
              <a:t>7</a:t>
            </a:r>
            <a:r>
              <a:rPr lang="zh-CN" altLang="en-US" b="1" dirty="0" smtClean="0">
                <a:solidFill>
                  <a:schemeClr val="tx1"/>
                </a:solidFill>
                <a:latin typeface="微软雅黑" panose="020B0503020204020204" pitchFamily="34" charset="-122"/>
                <a:ea typeface="微软雅黑" panose="020B0503020204020204" pitchFamily="34" charset="-122"/>
              </a:rPr>
              <a:t>月修订）</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5</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学生违纪处分办法</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（校学字</a:t>
            </a:r>
            <a:r>
              <a:rPr lang="en-US" altLang="zh-CN" b="1" dirty="0">
                <a:solidFill>
                  <a:schemeClr val="tx1"/>
                </a:solidFill>
                <a:latin typeface="微软雅黑" panose="020B0503020204020204" pitchFamily="34" charset="-122"/>
                <a:ea typeface="微软雅黑" panose="020B0503020204020204" pitchFamily="34" charset="-122"/>
              </a:rPr>
              <a:t>〔2017〕8 </a:t>
            </a:r>
            <a:r>
              <a:rPr lang="zh-CN" altLang="en-US" b="1" dirty="0">
                <a:solidFill>
                  <a:schemeClr val="tx1"/>
                </a:solidFill>
                <a:latin typeface="微软雅黑" panose="020B0503020204020204" pitchFamily="34" charset="-122"/>
                <a:ea typeface="微软雅黑" panose="020B0503020204020204" pitchFamily="34" charset="-122"/>
              </a:rPr>
              <a:t>号）</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6</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学生申诉管理办法（试行）</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（校学字</a:t>
            </a:r>
            <a:r>
              <a:rPr lang="en-US" altLang="zh-CN" b="1" dirty="0">
                <a:solidFill>
                  <a:schemeClr val="tx1"/>
                </a:solidFill>
                <a:latin typeface="微软雅黑" panose="020B0503020204020204" pitchFamily="34" charset="-122"/>
                <a:ea typeface="微软雅黑" panose="020B0503020204020204" pitchFamily="34" charset="-122"/>
              </a:rPr>
              <a:t>〔2017〕8 </a:t>
            </a:r>
            <a:r>
              <a:rPr lang="zh-CN" altLang="en-US" b="1" dirty="0">
                <a:solidFill>
                  <a:schemeClr val="tx1"/>
                </a:solidFill>
                <a:latin typeface="微软雅黑" panose="020B0503020204020204" pitchFamily="34" charset="-122"/>
                <a:ea typeface="微软雅黑" panose="020B0503020204020204" pitchFamily="34" charset="-122"/>
              </a:rPr>
              <a:t>号）</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7</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学生考试管理规定</a:t>
            </a:r>
            <a:r>
              <a:rPr lang="en-US" altLang="zh-CN" b="1"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8</a:t>
            </a:r>
            <a:r>
              <a:rPr lang="zh-CN" altLang="en-US" b="1" dirty="0" smtClean="0">
                <a:solidFill>
                  <a:schemeClr val="tx1"/>
                </a:solidFill>
                <a:latin typeface="微软雅黑" panose="020B0503020204020204" pitchFamily="34" charset="-122"/>
                <a:ea typeface="微软雅黑" panose="020B0503020204020204" pitchFamily="34" charset="-122"/>
              </a:rPr>
              <a:t>、</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研究生中期评定实施办法</a:t>
            </a:r>
            <a:r>
              <a:rPr lang="en-US" altLang="zh-CN" b="1"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9</a:t>
            </a:r>
            <a:r>
              <a:rPr lang="zh-CN" altLang="en-US" b="1" dirty="0">
                <a:solidFill>
                  <a:schemeClr val="tx1"/>
                </a:solidFill>
                <a:latin typeface="微软雅黑" panose="020B0503020204020204" pitchFamily="34" charset="-122"/>
                <a:ea typeface="微软雅黑" panose="020B0503020204020204" pitchFamily="34" charset="-122"/>
              </a:rPr>
              <a:t>、</a:t>
            </a: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关于研究生出国（境）管理的暂行规定</a:t>
            </a:r>
            <a:r>
              <a:rPr lang="en-US" altLang="zh-CN" b="1" dirty="0">
                <a:solidFill>
                  <a:schemeClr val="tx1"/>
                </a:solidFill>
                <a:latin typeface="微软雅黑" panose="020B0503020204020204" pitchFamily="34" charset="-122"/>
                <a:ea typeface="微软雅黑" panose="020B0503020204020204" pitchFamily="34" charset="-122"/>
              </a:rPr>
              <a:t>》</a:t>
            </a:r>
            <a:endParaRPr lang="en-US" altLang="zh-CN"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chemeClr val="tx1"/>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sp>
        <p:nvSpPr>
          <p:cNvPr id="17" name="矩形 16"/>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a:t>
            </a:r>
            <a:r>
              <a:rPr lang="zh-CN" altLang="en-US" sz="3200" spc="200" dirty="0" smtClean="0">
                <a:solidFill>
                  <a:srgbClr val="C00000"/>
                </a:solidFill>
                <a:latin typeface="方正粗倩简体" panose="03000509000000000000" pitchFamily="65" charset="-122"/>
                <a:ea typeface="方正粗倩简体" panose="03000509000000000000" pitchFamily="65" charset="-122"/>
              </a:rPr>
              <a:t>的学习纪律与考勤</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21" name="TextBox 20"/>
          <p:cNvSpPr txBox="1"/>
          <p:nvPr/>
        </p:nvSpPr>
        <p:spPr>
          <a:xfrm>
            <a:off x="1078172" y="1028508"/>
            <a:ext cx="9744503" cy="4708981"/>
          </a:xfrm>
          <a:prstGeom prst="rect">
            <a:avLst/>
          </a:prstGeom>
          <a:ln>
            <a:solidFill>
              <a:srgbClr val="C00000"/>
            </a:solidFill>
            <a:prstDash val="lgDash"/>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000" dirty="0" smtClean="0">
                <a:solidFill>
                  <a:schemeClr val="tx1"/>
                </a:solidFill>
                <a:latin typeface="微软雅黑" panose="020B0503020204020204" pitchFamily="34" charset="-122"/>
                <a:ea typeface="微软雅黑" panose="020B0503020204020204" pitchFamily="34" charset="-122"/>
              </a:rPr>
              <a:t>1.</a:t>
            </a:r>
            <a:r>
              <a:rPr lang="zh-CN" altLang="en-US" sz="2000" dirty="0">
                <a:solidFill>
                  <a:srgbClr val="FF0000"/>
                </a:solidFill>
                <a:latin typeface="微软雅黑" panose="020B0503020204020204" pitchFamily="34" charset="-122"/>
                <a:ea typeface="微软雅黑" panose="020B0503020204020204" pitchFamily="34" charset="-122"/>
              </a:rPr>
              <a:t>全日制</a:t>
            </a:r>
            <a:r>
              <a:rPr lang="zh-CN" altLang="en-US" sz="2000" dirty="0" smtClean="0">
                <a:solidFill>
                  <a:srgbClr val="FF0000"/>
                </a:solidFill>
                <a:latin typeface="微软雅黑" panose="020B0503020204020204" pitchFamily="34" charset="-122"/>
                <a:ea typeface="微软雅黑" panose="020B0503020204020204" pitchFamily="34" charset="-122"/>
              </a:rPr>
              <a:t>研究生和在职脱产学习</a:t>
            </a:r>
            <a:r>
              <a:rPr lang="zh-CN" altLang="en-US" sz="2000" dirty="0" smtClean="0">
                <a:solidFill>
                  <a:schemeClr val="tx1"/>
                </a:solidFill>
                <a:latin typeface="微软雅黑" panose="020B0503020204020204" pitchFamily="34" charset="-122"/>
                <a:ea typeface="微软雅黑" panose="020B0503020204020204" pitchFamily="34" charset="-122"/>
              </a:rPr>
              <a:t>研究生未经批准，擅自离校或不按培养方案和培养计划要求参加课程学习以及各项教育教学环节者</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包括学位论文研究</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视情节轻重，给予警告以上处分。</a:t>
            </a:r>
            <a:endParaRPr lang="en-US" altLang="zh-CN" sz="20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1"/>
                </a:solidFill>
                <a:latin typeface="微软雅黑" panose="020B0503020204020204" pitchFamily="34" charset="-122"/>
                <a:ea typeface="微软雅黑" panose="020B0503020204020204" pitchFamily="34" charset="-122"/>
              </a:rPr>
              <a:t>2.</a:t>
            </a:r>
            <a:r>
              <a:rPr lang="zh-CN" altLang="en-US" sz="2000" dirty="0">
                <a:solidFill>
                  <a:schemeClr val="tx1"/>
                </a:solidFill>
                <a:latin typeface="微软雅黑" panose="020B0503020204020204" pitchFamily="34" charset="-122"/>
                <a:ea typeface="微软雅黑" panose="020B0503020204020204" pitchFamily="34" charset="-122"/>
              </a:rPr>
              <a:t>研究生</a:t>
            </a:r>
            <a:r>
              <a:rPr lang="zh-CN" altLang="en-US" sz="2000" dirty="0">
                <a:solidFill>
                  <a:srgbClr val="FF0000"/>
                </a:solidFill>
                <a:latin typeface="微软雅黑" panose="020B0503020204020204" pitchFamily="34" charset="-122"/>
                <a:ea typeface="微软雅黑" panose="020B0503020204020204" pitchFamily="34" charset="-122"/>
              </a:rPr>
              <a:t>一学期内累计</a:t>
            </a:r>
            <a:r>
              <a:rPr lang="zh-CN" altLang="en-US" sz="2000" dirty="0" smtClean="0">
                <a:solidFill>
                  <a:srgbClr val="FF0000"/>
                </a:solidFill>
                <a:latin typeface="微软雅黑" panose="020B0503020204020204" pitchFamily="34" charset="-122"/>
                <a:ea typeface="微软雅黑" panose="020B0503020204020204" pitchFamily="34" charset="-122"/>
              </a:rPr>
              <a:t>事假超过一个月者应予休学</a:t>
            </a:r>
            <a:r>
              <a:rPr lang="zh-CN" altLang="en-US" sz="2000" dirty="0">
                <a:solidFill>
                  <a:schemeClr val="tx1"/>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请事假应先由指导教师签署意见</a:t>
            </a:r>
            <a:r>
              <a:rPr lang="zh-CN" altLang="en-US"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三天内</a:t>
            </a:r>
            <a:r>
              <a:rPr lang="zh-CN" altLang="en-US" sz="2000" dirty="0">
                <a:solidFill>
                  <a:schemeClr val="tx1"/>
                </a:solidFill>
                <a:latin typeface="微软雅黑" panose="020B0503020204020204" pitchFamily="34" charset="-122"/>
                <a:ea typeface="微软雅黑" panose="020B0503020204020204" pitchFamily="34" charset="-122"/>
              </a:rPr>
              <a:t>由辅导员批准</a:t>
            </a:r>
            <a:r>
              <a:rPr lang="zh-CN" altLang="en-US" sz="2000" dirty="0" smtClean="0">
                <a:solidFill>
                  <a:schemeClr val="tx1"/>
                </a:solidFill>
                <a:latin typeface="微软雅黑" panose="020B0503020204020204" pitchFamily="34" charset="-122"/>
                <a:ea typeface="微软雅黑" panose="020B0503020204020204" pitchFamily="34" charset="-122"/>
              </a:rPr>
              <a:t>、学院备案；</a:t>
            </a:r>
            <a:r>
              <a:rPr lang="zh-CN" altLang="en-US" sz="2000" dirty="0" smtClean="0">
                <a:solidFill>
                  <a:srgbClr val="FF0000"/>
                </a:solidFill>
                <a:latin typeface="微软雅黑" panose="020B0503020204020204" pitchFamily="34" charset="-122"/>
                <a:ea typeface="微软雅黑" panose="020B0503020204020204" pitchFamily="34" charset="-122"/>
              </a:rPr>
              <a:t>两周</a:t>
            </a:r>
            <a:r>
              <a:rPr lang="zh-CN" altLang="en-US" sz="2000" dirty="0">
                <a:solidFill>
                  <a:srgbClr val="FF0000"/>
                </a:solidFill>
                <a:latin typeface="微软雅黑" panose="020B0503020204020204" pitchFamily="34" charset="-122"/>
                <a:ea typeface="微软雅黑" panose="020B0503020204020204" pitchFamily="34" charset="-122"/>
              </a:rPr>
              <a:t>内</a:t>
            </a:r>
            <a:r>
              <a:rPr lang="zh-CN" altLang="en-US" sz="2000" dirty="0">
                <a:solidFill>
                  <a:schemeClr val="tx1"/>
                </a:solidFill>
                <a:latin typeface="微软雅黑" panose="020B0503020204020204" pitchFamily="34" charset="-122"/>
                <a:ea typeface="微软雅黑" panose="020B0503020204020204" pitchFamily="34" charset="-122"/>
              </a:rPr>
              <a:t>应经学院</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含</a:t>
            </a:r>
            <a:r>
              <a:rPr lang="zh-CN" altLang="en-US" sz="2000" dirty="0">
                <a:solidFill>
                  <a:schemeClr val="tx1"/>
                </a:solidFill>
                <a:latin typeface="微软雅黑" panose="020B0503020204020204" pitchFamily="34" charset="-122"/>
                <a:ea typeface="微软雅黑" panose="020B0503020204020204" pitchFamily="34" charset="-122"/>
              </a:rPr>
              <a:t>研究生培养单位</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下同</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分管院长和</a:t>
            </a:r>
            <a:r>
              <a:rPr lang="zh-CN" altLang="en-US" sz="2000" dirty="0">
                <a:solidFill>
                  <a:schemeClr val="tx1"/>
                </a:solidFill>
                <a:latin typeface="微软雅黑" panose="020B0503020204020204" pitchFamily="34" charset="-122"/>
                <a:ea typeface="微软雅黑" panose="020B0503020204020204" pitchFamily="34" charset="-122"/>
              </a:rPr>
              <a:t>分管书记同时审批</a:t>
            </a:r>
            <a:r>
              <a:rPr lang="zh-CN" altLang="en-US" sz="2000" dirty="0" smtClean="0">
                <a:solidFill>
                  <a:schemeClr val="tx1"/>
                </a:solidFill>
                <a:latin typeface="微软雅黑" panose="020B0503020204020204" pitchFamily="34" charset="-122"/>
                <a:ea typeface="微软雅黑" panose="020B0503020204020204" pitchFamily="34" charset="-122"/>
              </a:rPr>
              <a:t>、报</a:t>
            </a:r>
            <a:r>
              <a:rPr lang="zh-CN" altLang="en-US" sz="2000" dirty="0">
                <a:solidFill>
                  <a:schemeClr val="tx1"/>
                </a:solidFill>
                <a:latin typeface="微软雅黑" panose="020B0503020204020204" pitchFamily="34" charset="-122"/>
                <a:ea typeface="微软雅黑" panose="020B0503020204020204" pitchFamily="34" charset="-122"/>
              </a:rPr>
              <a:t>研究生院</a:t>
            </a:r>
            <a:r>
              <a:rPr lang="zh-CN" altLang="en-US" sz="2000" dirty="0" smtClean="0">
                <a:solidFill>
                  <a:schemeClr val="tx1"/>
                </a:solidFill>
                <a:latin typeface="微软雅黑" panose="020B0503020204020204" pitchFamily="34" charset="-122"/>
                <a:ea typeface="微软雅黑" panose="020B0503020204020204" pitchFamily="34" charset="-122"/>
              </a:rPr>
              <a:t>备案；事假</a:t>
            </a:r>
            <a:r>
              <a:rPr lang="zh-CN" altLang="en-US" sz="2000" dirty="0">
                <a:solidFill>
                  <a:schemeClr val="tx1"/>
                </a:solidFill>
                <a:latin typeface="微软雅黑" panose="020B0503020204020204" pitchFamily="34" charset="-122"/>
                <a:ea typeface="微软雅黑" panose="020B0503020204020204" pitchFamily="34" charset="-122"/>
              </a:rPr>
              <a:t>超过两周应经研究生院批准</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并将批准情况返回</a:t>
            </a:r>
            <a:r>
              <a:rPr lang="zh-CN" altLang="en-US" sz="2000" dirty="0">
                <a:solidFill>
                  <a:schemeClr val="tx1"/>
                </a:solidFill>
                <a:latin typeface="微软雅黑" panose="020B0503020204020204" pitchFamily="34" charset="-122"/>
                <a:ea typeface="微软雅黑" panose="020B0503020204020204" pitchFamily="34" charset="-122"/>
              </a:rPr>
              <a:t>学院。</a:t>
            </a:r>
            <a:endParaRPr lang="zh-CN" altLang="en-US" sz="2000"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1"/>
                </a:solidFill>
                <a:latin typeface="微软雅黑" panose="020B0503020204020204" pitchFamily="34" charset="-122"/>
                <a:ea typeface="微软雅黑" panose="020B0503020204020204" pitchFamily="34" charset="-122"/>
              </a:rPr>
              <a:t>3.</a:t>
            </a:r>
            <a:r>
              <a:rPr lang="zh-CN" altLang="en-US" sz="2000" dirty="0">
                <a:solidFill>
                  <a:schemeClr val="tx1"/>
                </a:solidFill>
                <a:latin typeface="微软雅黑" panose="020B0503020204020204" pitchFamily="34" charset="-122"/>
                <a:ea typeface="微软雅黑" panose="020B0503020204020204" pitchFamily="34" charset="-122"/>
              </a:rPr>
              <a:t>研究生</a:t>
            </a:r>
            <a:r>
              <a:rPr lang="zh-CN" altLang="en-US" sz="2000" dirty="0">
                <a:solidFill>
                  <a:srgbClr val="FF0000"/>
                </a:solidFill>
                <a:latin typeface="微软雅黑" panose="020B0503020204020204" pitchFamily="34" charset="-122"/>
                <a:ea typeface="微软雅黑" panose="020B0503020204020204" pitchFamily="34" charset="-122"/>
              </a:rPr>
              <a:t>因病请假</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应有</a:t>
            </a:r>
            <a:r>
              <a:rPr lang="zh-CN" altLang="en-US" sz="2000" dirty="0" smtClean="0">
                <a:solidFill>
                  <a:srgbClr val="FF0000"/>
                </a:solidFill>
                <a:latin typeface="微软雅黑" panose="020B0503020204020204" pitchFamily="34" charset="-122"/>
                <a:ea typeface="微软雅黑" panose="020B0503020204020204" pitchFamily="34" charset="-122"/>
              </a:rPr>
              <a:t>校医院证明</a:t>
            </a:r>
            <a:r>
              <a:rPr lang="zh-CN" altLang="en-US"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请事假应先由指导教师签署意见</a:t>
            </a:r>
            <a:r>
              <a:rPr lang="zh-CN" altLang="en-US"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病假在一周以内</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由辅导员审批、学院备案</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病假</a:t>
            </a:r>
            <a:r>
              <a:rPr lang="zh-CN" altLang="en-US" sz="2000" dirty="0">
                <a:solidFill>
                  <a:srgbClr val="FF0000"/>
                </a:solidFill>
                <a:latin typeface="微软雅黑" panose="020B0503020204020204" pitchFamily="34" charset="-122"/>
                <a:ea typeface="微软雅黑" panose="020B0503020204020204" pitchFamily="34" charset="-122"/>
              </a:rPr>
              <a:t>在一周以上</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一个月</a:t>
            </a:r>
            <a:r>
              <a:rPr lang="zh-CN" altLang="en-US" sz="2000" dirty="0">
                <a:solidFill>
                  <a:srgbClr val="FF0000"/>
                </a:solidFill>
                <a:latin typeface="微软雅黑" panose="020B0503020204020204" pitchFamily="34" charset="-122"/>
                <a:ea typeface="微软雅黑" panose="020B0503020204020204" pitchFamily="34" charset="-122"/>
              </a:rPr>
              <a:t>之内</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应</a:t>
            </a:r>
            <a:r>
              <a:rPr lang="zh-CN" altLang="en-US" sz="2000" dirty="0">
                <a:solidFill>
                  <a:schemeClr val="tx1"/>
                </a:solidFill>
                <a:latin typeface="微软雅黑" panose="020B0503020204020204" pitchFamily="34" charset="-122"/>
                <a:ea typeface="微软雅黑" panose="020B0503020204020204" pitchFamily="34" charset="-122"/>
              </a:rPr>
              <a:t>经学院分管院长和分管书记同时审批</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报</a:t>
            </a:r>
            <a:r>
              <a:rPr lang="zh-CN" altLang="en-US" sz="2000" dirty="0">
                <a:solidFill>
                  <a:schemeClr val="tx1"/>
                </a:solidFill>
                <a:latin typeface="微软雅黑" panose="020B0503020204020204" pitchFamily="34" charset="-122"/>
                <a:ea typeface="微软雅黑" panose="020B0503020204020204" pitchFamily="34" charset="-122"/>
              </a:rPr>
              <a:t>研究生院备案</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病假超过</a:t>
            </a:r>
            <a:r>
              <a:rPr lang="zh-CN" altLang="en-US" sz="2000" dirty="0">
                <a:solidFill>
                  <a:srgbClr val="FF0000"/>
                </a:solidFill>
                <a:latin typeface="微软雅黑" panose="020B0503020204020204" pitchFamily="34" charset="-122"/>
                <a:ea typeface="微软雅黑" panose="020B0503020204020204" pitchFamily="34" charset="-122"/>
              </a:rPr>
              <a:t>一个月</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应予</a:t>
            </a:r>
            <a:r>
              <a:rPr lang="zh-CN" altLang="en-US" sz="2000" dirty="0">
                <a:solidFill>
                  <a:schemeClr val="tx1"/>
                </a:solidFill>
                <a:latin typeface="微软雅黑" panose="020B0503020204020204" pitchFamily="34" charset="-122"/>
                <a:ea typeface="微软雅黑" panose="020B0503020204020204" pitchFamily="34" charset="-122"/>
              </a:rPr>
              <a:t>休学</a:t>
            </a:r>
            <a:r>
              <a:rPr lang="zh-CN" altLang="en-US" sz="2000" dirty="0" smtClean="0">
                <a:solidFill>
                  <a:schemeClr val="tx1"/>
                </a:solidFill>
                <a:latin typeface="微软雅黑" panose="020B0503020204020204" pitchFamily="34" charset="-122"/>
                <a:ea typeface="微软雅黑" panose="020B0503020204020204" pitchFamily="34" charset="-122"/>
              </a:rPr>
              <a:t>。</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txBox="1">
            <a:spLocks noGrp="1"/>
          </p:cNvSpPr>
          <p:nvPr>
            <p:ph idx="1"/>
          </p:nvPr>
        </p:nvSpPr>
        <p:spPr>
          <a:xfrm>
            <a:off x="1078173" y="1600201"/>
            <a:ext cx="10099344" cy="4924421"/>
          </a:xfrm>
          <a:prstGeom prst="rect">
            <a:avLst/>
          </a:prstGeom>
          <a:ln>
            <a:solidFill>
              <a:srgbClr val="C00000"/>
            </a:solidFill>
            <a:prstDash val="lgDash"/>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solidFill>
                  <a:srgbClr val="FF0000"/>
                </a:solidFill>
                <a:latin typeface="微软雅黑" panose="020B0503020204020204" pitchFamily="34" charset="-122"/>
                <a:ea typeface="微软雅黑" panose="020B0503020204020204" pitchFamily="34" charset="-122"/>
              </a:rPr>
              <a:t>因教学、科研或论文工作需要</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研究生外出进行课题调研或出差</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应向辅导员报告并填写调研或出差请假条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由指导教师签署意见</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报学院分管院长和分管书记同时审批。</a:t>
            </a:r>
            <a:endParaRPr lang="zh-CN" altLang="en-US" sz="20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chemeClr val="tx1"/>
                </a:solidFill>
                <a:latin typeface="微软雅黑" panose="020B0503020204020204" pitchFamily="34" charset="-122"/>
                <a:ea typeface="微软雅黑" panose="020B0503020204020204" pitchFamily="34" charset="-122"/>
              </a:rPr>
              <a:t>5.</a:t>
            </a:r>
            <a:r>
              <a:rPr lang="zh-CN" altLang="en-US" sz="2000" dirty="0" smtClean="0">
                <a:solidFill>
                  <a:srgbClr val="FF0000"/>
                </a:solidFill>
                <a:latin typeface="微软雅黑" panose="020B0503020204020204" pitchFamily="34" charset="-122"/>
                <a:ea typeface="微软雅黑" panose="020B0503020204020204" pitchFamily="34" charset="-122"/>
              </a:rPr>
              <a:t>在职人员定向、委托培养研究生</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回原单位进行论文研究工作</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应持原单位人事部门公函</a:t>
            </a:r>
            <a:r>
              <a:rPr lang="en-US" altLang="zh-CN" sz="2000" dirty="0" smtClean="0">
                <a:solidFill>
                  <a:schemeClr val="tx1"/>
                </a:solidFill>
                <a:latin typeface="微软雅黑" panose="020B0503020204020204" pitchFamily="34" charset="-122"/>
                <a:ea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rPr>
              <a:t>向</a:t>
            </a:r>
            <a:r>
              <a:rPr lang="zh-CN" altLang="en-US" sz="2000" dirty="0" smtClean="0">
                <a:latin typeface="微软雅黑" panose="020B0503020204020204" pitchFamily="34" charset="-122"/>
                <a:ea typeface="微软雅黑" panose="020B0503020204020204" pitchFamily="34" charset="-122"/>
              </a:rPr>
              <a:t>辅导员报告并填写回原单位进行论文研究工作申请表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由指导教师签署意见</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报学院分管院长和分管书记同时审批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报研究生院备案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研究生院应将情况书面通知研究生的定向、委托培养单位。</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6.</a:t>
            </a:r>
            <a:r>
              <a:rPr lang="zh-CN" altLang="en-US" sz="2000" dirty="0" smtClean="0">
                <a:solidFill>
                  <a:srgbClr val="FF0000"/>
                </a:solidFill>
                <a:latin typeface="微软雅黑" panose="020B0503020204020204" pitchFamily="34" charset="-122"/>
                <a:ea typeface="微软雅黑" panose="020B0503020204020204" pitchFamily="34" charset="-122"/>
              </a:rPr>
              <a:t>在学习期间</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不受理研究生出国</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境</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探亲及旅游的申请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特殊情况应经指导教师、学院和学校逐级批准。研究生出国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完成国际合作项目、参加国际学术会议、进修、留学等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按学校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关于研究生出国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管理的暂行规定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和国家有关规定办理。</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a:t>
            </a:r>
            <a:r>
              <a:rPr lang="zh-CN" altLang="en-US" sz="3200" spc="200" dirty="0" smtClean="0">
                <a:solidFill>
                  <a:srgbClr val="C00000"/>
                </a:solidFill>
                <a:latin typeface="方正粗倩简体" panose="03000509000000000000" pitchFamily="65" charset="-122"/>
                <a:ea typeface="方正粗倩简体" panose="03000509000000000000" pitchFamily="65" charset="-122"/>
              </a:rPr>
              <a:t>的学习纪律与考勤</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grpSp>
        <p:nvGrpSpPr>
          <p:cNvPr id="7" name="组合 15"/>
          <p:cNvGrpSpPr/>
          <p:nvPr/>
        </p:nvGrpSpPr>
        <p:grpSpPr>
          <a:xfrm>
            <a:off x="0" y="2"/>
            <a:ext cx="1679509" cy="836711"/>
            <a:chOff x="0" y="1"/>
            <a:chExt cx="1125043" cy="677433"/>
          </a:xfrm>
        </p:grpSpPr>
        <p:sp>
          <p:nvSpPr>
            <p:cNvPr id="8" name="矩形 7"/>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9" name="矩形 8"/>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0" name="矩形 9"/>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1" name="矩形 10"/>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black"/>
              </a:solidFill>
            </a:endParaRPr>
          </a:p>
        </p:txBody>
      </p:sp>
      <p:sp>
        <p:nvSpPr>
          <p:cNvPr id="16387" name="Text Box 5"/>
          <p:cNvSpPr txBox="1">
            <a:spLocks noChangeArrowheads="1"/>
          </p:cNvSpPr>
          <p:nvPr/>
        </p:nvSpPr>
        <p:spPr bwMode="auto">
          <a:xfrm>
            <a:off x="314327" y="2524125"/>
            <a:ext cx="4095751"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fontAlgn="auto">
              <a:spcBef>
                <a:spcPct val="50000"/>
              </a:spcBef>
              <a:spcAft>
                <a:spcPts val="0"/>
              </a:spcAft>
            </a:pPr>
            <a:r>
              <a:rPr lang="en-US" altLang="en-US" sz="11500" b="1" dirty="0" smtClean="0">
                <a:solidFill>
                  <a:prstClr val="white"/>
                </a:solidFill>
                <a:latin typeface="Arial" panose="020B0604020202020204" pitchFamily="34" charset="0"/>
                <a:ea typeface="微软雅黑" panose="020B0503020204020204" pitchFamily="34" charset="-122"/>
              </a:rPr>
              <a:t>NO.2</a:t>
            </a:r>
            <a:endParaRPr lang="zh-CN" altLang="en-US" sz="11500" b="1" dirty="0">
              <a:solidFill>
                <a:prstClr val="white"/>
              </a:solidFill>
              <a:latin typeface="Arial" panose="020B0604020202020204" pitchFamily="34" charset="0"/>
              <a:ea typeface="微软雅黑" panose="020B0503020204020204" pitchFamily="34" charset="-122"/>
            </a:endParaRPr>
          </a:p>
        </p:txBody>
      </p:sp>
      <p:sp>
        <p:nvSpPr>
          <p:cNvPr id="16388" name="Text Box 6"/>
          <p:cNvSpPr txBox="1">
            <a:spLocks noChangeArrowheads="1"/>
          </p:cNvSpPr>
          <p:nvPr/>
        </p:nvSpPr>
        <p:spPr bwMode="auto">
          <a:xfrm>
            <a:off x="5240282" y="2767389"/>
            <a:ext cx="619932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3200" b="1" dirty="0" smtClean="0">
                <a:solidFill>
                  <a:srgbClr val="FFFF00"/>
                </a:solidFill>
                <a:ea typeface="微软雅黑" panose="020B0503020204020204" pitchFamily="34" charset="-122"/>
              </a:rPr>
              <a:t>我校研究生奖助体系</a:t>
            </a:r>
            <a:endParaRPr lang="zh-CN" altLang="en-US" sz="3200" b="1" dirty="0">
              <a:solidFill>
                <a:srgbClr val="FFFF00"/>
              </a:solidFill>
              <a:ea typeface="微软雅黑" panose="020B0503020204020204" pitchFamily="34" charset="-122"/>
            </a:endParaRPr>
          </a:p>
        </p:txBody>
      </p:sp>
      <p:sp>
        <p:nvSpPr>
          <p:cNvPr id="3" name="椭圆 2"/>
          <p:cNvSpPr/>
          <p:nvPr/>
        </p:nvSpPr>
        <p:spPr>
          <a:xfrm>
            <a:off x="-1025937" y="514780"/>
            <a:ext cx="5828440" cy="5828440"/>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sp>
        <p:nvSpPr>
          <p:cNvPr id="10" name="椭圆 9"/>
          <p:cNvSpPr/>
          <p:nvPr/>
        </p:nvSpPr>
        <p:spPr>
          <a:xfrm>
            <a:off x="-475338" y="988546"/>
            <a:ext cx="4727244" cy="4727244"/>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5" name="矩形 4"/>
          <p:cNvSpPr/>
          <p:nvPr/>
        </p:nvSpPr>
        <p:spPr>
          <a:xfrm>
            <a:off x="5240282" y="3352168"/>
            <a:ext cx="6199326" cy="338554"/>
          </a:xfrm>
          <a:prstGeom prst="rect">
            <a:avLst/>
          </a:prstGeom>
        </p:spPr>
        <p:txBody>
          <a:bodyPr wrap="square">
            <a:spAutoFit/>
          </a:bodyPr>
          <a:lstStyle/>
          <a:p>
            <a:pPr algn="dist"/>
            <a:r>
              <a:rPr lang="en-US" altLang="zh-CN" sz="1600" b="1" dirty="0" smtClean="0">
                <a:solidFill>
                  <a:srgbClr val="FFFF00"/>
                </a:solidFill>
                <a:latin typeface="Times New Roman" panose="02020603050405020304" pitchFamily="18" charset="0"/>
                <a:cs typeface="Times New Roman" panose="02020603050405020304" pitchFamily="18" charset="0"/>
              </a:rPr>
              <a:t>Introduction to the Award and Stipend of graduate</a:t>
            </a:r>
            <a:endParaRPr lang="zh-CN" altLang="en-US" sz="1600"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186961"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3"/>
          <p:cNvSpPr txBox="1"/>
          <p:nvPr/>
        </p:nvSpPr>
        <p:spPr>
          <a:xfrm>
            <a:off x="241073" y="243512"/>
            <a:ext cx="681340" cy="6370975"/>
          </a:xfrm>
          <a:prstGeom prst="rect">
            <a:avLst/>
          </a:prstGeom>
          <a:noFill/>
        </p:spPr>
        <p:txBody>
          <a:bodyPr wrap="square" rtlCol="0">
            <a:spAutoFit/>
          </a:bodyPr>
          <a:lstStyle/>
          <a:p>
            <a:pPr algn="ctr"/>
            <a:r>
              <a:rPr lang="zh-CN" altLang="en-US" sz="2400" b="1" dirty="0" smtClean="0">
                <a:solidFill>
                  <a:schemeClr val="bg1"/>
                </a:solidFill>
                <a:ea typeface="微软雅黑" panose="020B0503020204020204" pitchFamily="34" charset="-122"/>
              </a:rPr>
              <a:t>国家关于深化研究生教育改革相关政策</a:t>
            </a:r>
            <a:endParaRPr lang="zh-CN" altLang="en-US" sz="2400" b="1" dirty="0">
              <a:solidFill>
                <a:schemeClr val="bg1"/>
              </a:solidFill>
              <a:ea typeface="微软雅黑" panose="020B0503020204020204" pitchFamily="34" charset="-122"/>
            </a:endParaRPr>
          </a:p>
        </p:txBody>
      </p:sp>
      <p:sp>
        <p:nvSpPr>
          <p:cNvPr id="9" name="Rectangle 1"/>
          <p:cNvSpPr>
            <a:spLocks noChangeArrowheads="1"/>
          </p:cNvSpPr>
          <p:nvPr/>
        </p:nvSpPr>
        <p:spPr bwMode="auto">
          <a:xfrm>
            <a:off x="3314019" y="2538411"/>
            <a:ext cx="6188701" cy="400110"/>
          </a:xfrm>
          <a:prstGeom prst="rect">
            <a:avLst/>
          </a:prstGeom>
          <a:noFill/>
          <a:ln w="19050">
            <a:solidFill>
              <a:schemeClr val="accent1"/>
            </a:solid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effectLst/>
                <a:latin typeface="微软雅黑" panose="020B0503020204020204" pitchFamily="34" charset="-122"/>
                <a:ea typeface="微软雅黑" panose="020B0503020204020204" pitchFamily="34" charset="-122"/>
                <a:cs typeface="宋体" panose="02010600030101010101" pitchFamily="2" charset="-122"/>
              </a:rPr>
              <a:t>   </a:t>
            </a:r>
            <a:r>
              <a:rPr lang="en-US" altLang="zh-CN" sz="2000" b="1" kern="0" dirty="0" smtClean="0">
                <a:latin typeface="微软雅黑" panose="020B0503020204020204" pitchFamily="34" charset="-122"/>
                <a:ea typeface="微软雅黑" panose="020B0503020204020204" pitchFamily="34" charset="-122"/>
                <a:cs typeface="宋体" panose="02010600030101010101" pitchFamily="2" charset="-122"/>
              </a:rPr>
              <a:t>《</a:t>
            </a:r>
            <a:r>
              <a:rPr lang="zh-CN" sz="2000" b="1" kern="0" dirty="0">
                <a:latin typeface="微软雅黑" panose="020B0503020204020204" pitchFamily="34" charset="-122"/>
                <a:ea typeface="微软雅黑" panose="020B0503020204020204" pitchFamily="34" charset="-122"/>
                <a:cs typeface="宋体" panose="02010600030101010101" pitchFamily="2" charset="-122"/>
              </a:rPr>
              <a:t>关于完善研究生教育投入机制的意见</a:t>
            </a:r>
            <a:r>
              <a:rPr lang="en-US" altLang="zh-CN" sz="2000" b="1" kern="0" dirty="0">
                <a:latin typeface="微软雅黑" panose="020B0503020204020204" pitchFamily="34" charset="-122"/>
                <a:ea typeface="微软雅黑" panose="020B0503020204020204" pitchFamily="34" charset="-122"/>
                <a:cs typeface="宋体" panose="02010600030101010101" pitchFamily="2" charset="-122"/>
              </a:rPr>
              <a:t>》</a:t>
            </a:r>
            <a:endParaRPr lang="zh-CN" sz="2000" b="1" kern="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Rectangle 2"/>
          <p:cNvSpPr>
            <a:spLocks noChangeArrowheads="1"/>
          </p:cNvSpPr>
          <p:nvPr/>
        </p:nvSpPr>
        <p:spPr bwMode="auto">
          <a:xfrm>
            <a:off x="5256242" y="3575559"/>
            <a:ext cx="2304256" cy="707886"/>
          </a:xfrm>
          <a:prstGeom prst="rect">
            <a:avLst/>
          </a:prstGeom>
          <a:noFill/>
          <a:ln w="19050">
            <a:solidFill>
              <a:schemeClr val="accent1"/>
            </a:solid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00000"/>
              </a:lnSpc>
              <a:buClrTx/>
              <a:buSzTx/>
              <a:buFontTx/>
              <a:buNone/>
            </a:pPr>
            <a:r>
              <a:rPr lang="zh-CN" altLang="zh-CN" sz="2000" b="1" dirty="0">
                <a:latin typeface="微软雅黑" panose="020B0503020204020204" pitchFamily="34" charset="-122"/>
                <a:ea typeface="微软雅黑" panose="020B0503020204020204" pitchFamily="34" charset="-122"/>
                <a:cs typeface="宋体" panose="02010600030101010101" pitchFamily="2" charset="-122"/>
              </a:rPr>
              <a:t>《研究生国家助学金管理暂行办法》</a:t>
            </a: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 </a:t>
            </a:r>
            <a:endPar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11" name="矩形 10"/>
          <p:cNvSpPr/>
          <p:nvPr/>
        </p:nvSpPr>
        <p:spPr>
          <a:xfrm>
            <a:off x="2519938" y="3575559"/>
            <a:ext cx="2592288" cy="707886"/>
          </a:xfrm>
          <a:prstGeom prst="rect">
            <a:avLst/>
          </a:prstGeom>
          <a:noFill/>
          <a:ln w="19050">
            <a:solidFill>
              <a:schemeClr val="accent1"/>
            </a:solidFill>
            <a:miter lim="800000"/>
          </a:ln>
          <a:effectLst/>
        </p:spPr>
        <p:txBody>
          <a:bodyPr vert="horz" wrap="square" lIns="91440" tIns="45720" rIns="91440" bIns="45720" numCol="1" anchor="ctr" anchorCtr="0" compatLnSpc="1">
            <a:spAutoFit/>
          </a:bodyPr>
          <a:lstStyle/>
          <a:p>
            <a:r>
              <a:rPr lang="en-US" altLang="zh-CN" sz="2000" b="1"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dirty="0">
                <a:latin typeface="微软雅黑" panose="020B0503020204020204" pitchFamily="34" charset="-122"/>
                <a:ea typeface="微软雅黑" panose="020B0503020204020204" pitchFamily="34" charset="-122"/>
                <a:cs typeface="宋体" panose="02010600030101010101" pitchFamily="2" charset="-122"/>
              </a:rPr>
              <a:t>研究生学业奖学金管理暂行办法》</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矩形 11"/>
          <p:cNvSpPr/>
          <p:nvPr/>
        </p:nvSpPr>
        <p:spPr>
          <a:xfrm>
            <a:off x="7704514" y="3575559"/>
            <a:ext cx="2448273" cy="707886"/>
          </a:xfrm>
          <a:prstGeom prst="rect">
            <a:avLst/>
          </a:prstGeom>
          <a:noFill/>
          <a:ln w="19050">
            <a:solidFill>
              <a:schemeClr val="accent1"/>
            </a:solidFill>
            <a:miter lim="800000"/>
          </a:ln>
          <a:effectLst/>
        </p:spPr>
        <p:txBody>
          <a:bodyPr vert="horz" wrap="square" lIns="91440" tIns="45720" rIns="91440" bIns="45720" numCol="1" anchor="ctr" anchorCtr="0" compatLnSpc="1">
            <a:spAutoFit/>
          </a:bodyPr>
          <a:lstStyle/>
          <a:p>
            <a:r>
              <a:rPr lang="en-US" altLang="zh-CN" sz="2000" b="1" dirty="0">
                <a:latin typeface="微软雅黑" panose="020B0503020204020204" pitchFamily="34" charset="-122"/>
                <a:ea typeface="微软雅黑" panose="020B0503020204020204" pitchFamily="34" charset="-122"/>
                <a:cs typeface="宋体" panose="02010600030101010101" pitchFamily="2" charset="-122"/>
              </a:rPr>
              <a:t>《</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研究生国家奖学金管理暂行办法</a:t>
            </a:r>
            <a:r>
              <a:rPr lang="en-US" altLang="zh-CN" sz="2000" b="1" dirty="0">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Rectangle 3"/>
          <p:cNvSpPr>
            <a:spLocks noChangeArrowheads="1"/>
          </p:cNvSpPr>
          <p:nvPr/>
        </p:nvSpPr>
        <p:spPr bwMode="auto">
          <a:xfrm>
            <a:off x="2519938" y="4944291"/>
            <a:ext cx="7776864" cy="400110"/>
          </a:xfrm>
          <a:prstGeom prst="rect">
            <a:avLst/>
          </a:prstGeom>
          <a:noFill/>
          <a:ln w="19050" cmpd="sng">
            <a:solidFill>
              <a:schemeClr val="accent1"/>
            </a:solid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en-US" altLang="zh-CN" sz="2000" b="1" kern="0" dirty="0">
                <a:latin typeface="微软雅黑" panose="020B0503020204020204" pitchFamily="34" charset="-122"/>
                <a:ea typeface="微软雅黑" panose="020B0503020204020204" pitchFamily="34" charset="-122"/>
                <a:cs typeface="宋体" panose="02010600030101010101" pitchFamily="2" charset="-122"/>
              </a:rPr>
              <a:t>《</a:t>
            </a:r>
            <a:r>
              <a:rPr lang="zh-CN" sz="2000" b="1" kern="0" dirty="0">
                <a:latin typeface="微软雅黑" panose="020B0503020204020204" pitchFamily="34" charset="-122"/>
                <a:ea typeface="微软雅黑" panose="020B0503020204020204" pitchFamily="34" charset="-122"/>
                <a:cs typeface="宋体" panose="02010600030101010101" pitchFamily="2" charset="-122"/>
              </a:rPr>
              <a:t>南京航空航天大学</a:t>
            </a: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研究生奖助学金体系改革实施方案</a:t>
            </a:r>
            <a:r>
              <a:rPr lang="en-US" altLang="zh-CN" sz="2000" b="1" kern="0" dirty="0">
                <a:latin typeface="微软雅黑" panose="020B0503020204020204" pitchFamily="34" charset="-122"/>
                <a:ea typeface="微软雅黑" panose="020B0503020204020204" pitchFamily="34" charset="-122"/>
                <a:cs typeface="宋体" panose="02010600030101010101" pitchFamily="2" charset="-122"/>
              </a:rPr>
              <a:t>》</a:t>
            </a: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 </a:t>
            </a:r>
            <a:endParaRPr lang="zh-CN" altLang="en-US" sz="2000" b="1" kern="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下箭头 13"/>
          <p:cNvSpPr/>
          <p:nvPr/>
        </p:nvSpPr>
        <p:spPr>
          <a:xfrm>
            <a:off x="6235954" y="1976865"/>
            <a:ext cx="21602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5" name="下箭头 14"/>
          <p:cNvSpPr/>
          <p:nvPr/>
        </p:nvSpPr>
        <p:spPr>
          <a:xfrm>
            <a:off x="3672066" y="2969298"/>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3314018" y="1169679"/>
            <a:ext cx="6188701" cy="707886"/>
          </a:xfrm>
          <a:prstGeom prst="rect">
            <a:avLst/>
          </a:prstGeom>
          <a:ln w="19050" cmpd="sng">
            <a:solidFill>
              <a:schemeClr val="accent1"/>
            </a:solidFill>
          </a:ln>
        </p:spPr>
        <p:txBody>
          <a:bodyPr wrap="square">
            <a:spAutoFit/>
          </a:bodyPr>
          <a:lstStyle/>
          <a:p>
            <a:pPr algn="ctr">
              <a:spcAft>
                <a:spcPts val="0"/>
              </a:spcAft>
            </a:pPr>
            <a:r>
              <a:rPr lang="zh-CN" altLang="zh-CN" sz="2000" b="1" dirty="0" smtClean="0">
                <a:latin typeface="微软雅黑" panose="020B0503020204020204" pitchFamily="34" charset="-122"/>
                <a:ea typeface="微软雅黑" panose="020B0503020204020204" pitchFamily="34" charset="-122"/>
                <a:cs typeface="宋体" panose="02010600030101010101" pitchFamily="2" charset="-122"/>
              </a:rPr>
              <a:t>教育部 国家发展改革委 财政部</a:t>
            </a:r>
            <a:endPar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zh-CN" sz="2000" b="1" dirty="0" smtClean="0">
                <a:latin typeface="微软雅黑" panose="020B0503020204020204" pitchFamily="34" charset="-122"/>
                <a:ea typeface="微软雅黑" panose="020B0503020204020204" pitchFamily="34" charset="-122"/>
                <a:cs typeface="宋体" panose="02010600030101010101" pitchFamily="2" charset="-122"/>
              </a:rPr>
              <a:t>关于深化研究生教育改革的意见</a:t>
            </a: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 </a:t>
            </a:r>
            <a:endParaRPr lang="zh-CN" altLang="zh-CN" sz="2000" b="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下箭头 16"/>
          <p:cNvSpPr/>
          <p:nvPr/>
        </p:nvSpPr>
        <p:spPr>
          <a:xfrm>
            <a:off x="6264354" y="2969298"/>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8" name="下箭头 17"/>
          <p:cNvSpPr/>
          <p:nvPr/>
        </p:nvSpPr>
        <p:spPr>
          <a:xfrm>
            <a:off x="8640618" y="2969298"/>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9" name="下箭头 18"/>
          <p:cNvSpPr/>
          <p:nvPr/>
        </p:nvSpPr>
        <p:spPr>
          <a:xfrm>
            <a:off x="3600058" y="4553474"/>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20" name="下箭头 19"/>
          <p:cNvSpPr/>
          <p:nvPr/>
        </p:nvSpPr>
        <p:spPr>
          <a:xfrm>
            <a:off x="6192346" y="4553474"/>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21" name="下箭头 20"/>
          <p:cNvSpPr/>
          <p:nvPr/>
        </p:nvSpPr>
        <p:spPr>
          <a:xfrm>
            <a:off x="8640618" y="4553474"/>
            <a:ext cx="216024"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186961"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文本框 13"/>
          <p:cNvSpPr txBox="1"/>
          <p:nvPr/>
        </p:nvSpPr>
        <p:spPr>
          <a:xfrm>
            <a:off x="236960" y="943196"/>
            <a:ext cx="681340" cy="3970318"/>
          </a:xfrm>
          <a:prstGeom prst="rect">
            <a:avLst/>
          </a:prstGeom>
          <a:noFill/>
        </p:spPr>
        <p:txBody>
          <a:bodyPr wrap="square" rtlCol="0">
            <a:spAutoFit/>
          </a:bodyPr>
          <a:lstStyle/>
          <a:p>
            <a:pPr algn="ctr"/>
            <a:r>
              <a:rPr lang="zh-CN" altLang="en-US" sz="2800" b="1" dirty="0" smtClean="0">
                <a:solidFill>
                  <a:schemeClr val="bg1"/>
                </a:solidFill>
                <a:ea typeface="微软雅黑" panose="020B0503020204020204" pitchFamily="34" charset="-122"/>
              </a:rPr>
              <a:t>我校研究生奖助体系</a:t>
            </a:r>
            <a:endParaRPr lang="zh-CN" altLang="en-US" sz="2800" b="1" dirty="0">
              <a:solidFill>
                <a:schemeClr val="bg1"/>
              </a:solidFill>
              <a:ea typeface="微软雅黑" panose="020B0503020204020204" pitchFamily="34" charset="-122"/>
            </a:endParaRPr>
          </a:p>
        </p:txBody>
      </p:sp>
      <p:sp>
        <p:nvSpPr>
          <p:cNvPr id="22" name="Rectangle 4"/>
          <p:cNvSpPr>
            <a:spLocks noGrp="1" noChangeArrowheads="1"/>
          </p:cNvSpPr>
          <p:nvPr>
            <p:ph type="body" idx="4294967295"/>
          </p:nvPr>
        </p:nvSpPr>
        <p:spPr>
          <a:xfrm>
            <a:off x="2256994" y="1042662"/>
            <a:ext cx="8496300" cy="4464050"/>
          </a:xfrm>
        </p:spPr>
        <p:txBody>
          <a:bodyPr/>
          <a:lstStyle/>
          <a:p>
            <a:pPr>
              <a:buFontTx/>
              <a:buNone/>
            </a:pPr>
            <a:r>
              <a:rPr lang="zh-CN" altLang="en-US" sz="2800" b="1" dirty="0" smtClean="0">
                <a:solidFill>
                  <a:srgbClr val="C00000"/>
                </a:solidFill>
                <a:latin typeface="微软雅黑" panose="020B0503020204020204" pitchFamily="34" charset="-122"/>
                <a:ea typeface="微软雅黑" panose="020B0503020204020204" pitchFamily="34" charset="-122"/>
              </a:rPr>
              <a:t>目标：</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just">
              <a:lnSpc>
                <a:spcPts val="4000"/>
              </a:lnSpc>
              <a:buFontTx/>
              <a:buNone/>
            </a:pPr>
            <a:r>
              <a:rPr lang="en-US" altLang="zh-CN" sz="2000" b="1"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深化研究生教育改革，完善研究生奖助体系，提高研究生生活待遇，</a:t>
            </a:r>
            <a:endParaRPr lang="en-US" altLang="zh-CN" sz="2000" b="1" dirty="0" smtClean="0">
              <a:latin typeface="微软雅黑" panose="020B0503020204020204" pitchFamily="34" charset="-122"/>
              <a:ea typeface="微软雅黑" panose="020B0503020204020204" pitchFamily="34" charset="-122"/>
            </a:endParaRPr>
          </a:p>
          <a:p>
            <a:pPr algn="just">
              <a:lnSpc>
                <a:spcPts val="4000"/>
              </a:lnSpc>
              <a:buFontTx/>
              <a:buNone/>
            </a:pPr>
            <a:r>
              <a:rPr lang="en-US" altLang="zh-CN" sz="2000" b="1" dirty="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激发研究生创新活力，提高研究生培养质量</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nSpc>
                <a:spcPts val="3500"/>
              </a:lnSpc>
              <a:buFontTx/>
              <a:buNone/>
            </a:pPr>
            <a:r>
              <a:rPr lang="zh-CN" altLang="en-US" sz="2800" b="1" dirty="0" smtClean="0">
                <a:solidFill>
                  <a:srgbClr val="C00000"/>
                </a:solidFill>
                <a:latin typeface="微软雅黑" panose="020B0503020204020204" pitchFamily="34" charset="-122"/>
                <a:ea typeface="微软雅黑" panose="020B0503020204020204" pitchFamily="34" charset="-122"/>
              </a:rPr>
              <a:t>内容体系：</a:t>
            </a:r>
            <a:r>
              <a:rPr lang="zh-CN" altLang="en-US" sz="2000" b="1" dirty="0" smtClean="0">
                <a:latin typeface="微软雅黑" panose="020B0503020204020204" pitchFamily="34" charset="-122"/>
                <a:ea typeface="微软雅黑" panose="020B0503020204020204" pitchFamily="34" charset="-122"/>
              </a:rPr>
              <a:t>多层次、多途径、立体化的奖助服务体系</a:t>
            </a:r>
            <a:r>
              <a:rPr lang="zh-CN" altLang="en-US" sz="2800" b="1"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a:p>
            <a:pPr>
              <a:lnSpc>
                <a:spcPts val="3500"/>
              </a:lnSpc>
              <a:buFontTx/>
              <a:buNone/>
            </a:pPr>
            <a:r>
              <a:rPr lang="zh-CN" altLang="en-US" sz="2800" b="1" dirty="0" smtClean="0">
                <a:latin typeface="微软雅黑" panose="020B0503020204020204" pitchFamily="34" charset="-122"/>
                <a:ea typeface="微软雅黑" panose="020B0503020204020204" pitchFamily="34" charset="-122"/>
              </a:rPr>
              <a:t>         </a:t>
            </a:r>
            <a:r>
              <a:rPr lang="zh-CN" altLang="en-US" sz="2800" b="1" dirty="0" smtClean="0">
                <a:latin typeface="叶根友唐楷简08" panose="02010601030101010101" pitchFamily="2" charset="-122"/>
                <a:ea typeface="叶根友唐楷简08" panose="02010601030101010101" pitchFamily="2" charset="-122"/>
              </a:rPr>
              <a:t>奖</a:t>
            </a:r>
            <a:r>
              <a:rPr lang="zh-CN" altLang="en-US" sz="28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各类奖学金</a:t>
            </a:r>
            <a:endParaRPr lang="en-US" altLang="zh-CN" sz="2000" b="1" dirty="0" smtClean="0">
              <a:latin typeface="微软雅黑" panose="020B0503020204020204" pitchFamily="34" charset="-122"/>
              <a:ea typeface="微软雅黑" panose="020B0503020204020204" pitchFamily="34" charset="-122"/>
            </a:endParaRPr>
          </a:p>
          <a:p>
            <a:pPr>
              <a:lnSpc>
                <a:spcPts val="3500"/>
              </a:lnSpc>
              <a:buFontTx/>
              <a:buNone/>
            </a:pPr>
            <a:r>
              <a:rPr lang="zh-CN" altLang="en-US" sz="2800" b="1" dirty="0" smtClean="0">
                <a:latin typeface="微软雅黑" panose="020B0503020204020204" pitchFamily="34" charset="-122"/>
                <a:ea typeface="微软雅黑" panose="020B0503020204020204" pitchFamily="34" charset="-122"/>
              </a:rPr>
              <a:t>         </a:t>
            </a:r>
            <a:r>
              <a:rPr lang="zh-CN" altLang="en-US" sz="2800" b="1" dirty="0">
                <a:latin typeface="叶根友唐楷简08" panose="02010601030101010101" pitchFamily="2" charset="-122"/>
                <a:ea typeface="叶根友唐楷简08" panose="02010601030101010101" pitchFamily="2" charset="-122"/>
              </a:rPr>
              <a:t>助</a:t>
            </a:r>
            <a:r>
              <a:rPr lang="zh-CN" altLang="en-US" sz="28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普通助学金、各类社会助学金、三助、勤工助学</a:t>
            </a:r>
            <a:endParaRPr lang="en-US" altLang="zh-CN" sz="2000" b="1" dirty="0" smtClean="0">
              <a:latin typeface="微软雅黑" panose="020B0503020204020204" pitchFamily="34" charset="-122"/>
              <a:ea typeface="微软雅黑" panose="020B0503020204020204" pitchFamily="34" charset="-122"/>
            </a:endParaRPr>
          </a:p>
          <a:p>
            <a:pPr>
              <a:lnSpc>
                <a:spcPts val="3500"/>
              </a:lnSpc>
              <a:buFontTx/>
              <a:buNone/>
            </a:pPr>
            <a:r>
              <a:rPr lang="zh-CN" altLang="en-US" sz="2800" b="1" dirty="0" smtClean="0">
                <a:latin typeface="微软雅黑" panose="020B0503020204020204" pitchFamily="34" charset="-122"/>
                <a:ea typeface="微软雅黑" panose="020B0503020204020204" pitchFamily="34" charset="-122"/>
              </a:rPr>
              <a:t>         </a:t>
            </a:r>
            <a:r>
              <a:rPr lang="zh-CN" altLang="en-US" sz="2800" b="1" dirty="0">
                <a:latin typeface="叶根友唐楷简08" panose="02010601030101010101" pitchFamily="2" charset="-122"/>
                <a:ea typeface="叶根友唐楷简08" panose="02010601030101010101" pitchFamily="2" charset="-122"/>
              </a:rPr>
              <a:t>贷</a:t>
            </a:r>
            <a:r>
              <a:rPr lang="zh-CN" altLang="en-US" sz="28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国家助学贷款</a:t>
            </a:r>
            <a:endParaRPr lang="en-US" altLang="zh-CN" sz="2000" b="1" dirty="0" smtClean="0">
              <a:latin typeface="微软雅黑" panose="020B0503020204020204" pitchFamily="34" charset="-122"/>
              <a:ea typeface="微软雅黑" panose="020B0503020204020204" pitchFamily="34" charset="-122"/>
            </a:endParaRPr>
          </a:p>
          <a:p>
            <a:pPr>
              <a:lnSpc>
                <a:spcPts val="3500"/>
              </a:lnSpc>
              <a:buFontTx/>
              <a:buNone/>
            </a:pPr>
            <a:r>
              <a:rPr lang="zh-CN" altLang="en-US" sz="2800" b="1" dirty="0" smtClean="0">
                <a:latin typeface="微软雅黑" panose="020B0503020204020204" pitchFamily="34" charset="-122"/>
                <a:ea typeface="微软雅黑" panose="020B0503020204020204" pitchFamily="34" charset="-122"/>
              </a:rPr>
              <a:t>         </a:t>
            </a:r>
            <a:r>
              <a:rPr lang="zh-CN" altLang="en-US" sz="2800" b="1" dirty="0">
                <a:latin typeface="叶根友唐楷简08" panose="02010601030101010101" pitchFamily="2" charset="-122"/>
                <a:ea typeface="叶根友唐楷简08" panose="02010601030101010101" pitchFamily="2" charset="-122"/>
              </a:rPr>
              <a:t>补</a:t>
            </a:r>
            <a:r>
              <a:rPr lang="zh-CN" altLang="en-US" sz="28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校内困难补助</a:t>
            </a:r>
            <a:endParaRPr lang="zh-CN" altLang="en-US" sz="2000" b="1" dirty="0" smtClean="0">
              <a:latin typeface="微软雅黑" panose="020B0503020204020204" pitchFamily="34" charset="-122"/>
              <a:ea typeface="微软雅黑" panose="020B0503020204020204" pitchFamily="34"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10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2">
                                            <p:txEl>
                                              <p:pRg st="0" end="0"/>
                                            </p:txEl>
                                          </p:spTgt>
                                        </p:tgtEl>
                                      </p:cBhvr>
                                    </p:animEffect>
                                    <p:anim calcmode="lin" valueType="num">
                                      <p:cBhvr>
                                        <p:cTn id="10" dur="1000" fill="hold"/>
                                        <p:tgtEl>
                                          <p:spTgt spid="22">
                                            <p:txEl>
                                              <p:pRg st="0" end="0"/>
                                            </p:txEl>
                                          </p:spTgt>
                                        </p:tgtEl>
                                        <p:attrNameLst>
                                          <p:attrName>ppt_x</p:attrName>
                                        </p:attrNameLst>
                                      </p:cBhvr>
                                      <p:tavLst>
                                        <p:tav tm="0">
                                          <p:val>
                                            <p:fltVal val="0.5"/>
                                          </p:val>
                                        </p:tav>
                                        <p:tav tm="100000">
                                          <p:val>
                                            <p:strVal val="#ppt_x"/>
                                          </p:val>
                                        </p:tav>
                                      </p:tavLst>
                                    </p:anim>
                                    <p:anim calcmode="lin" valueType="num">
                                      <p:cBhvr>
                                        <p:cTn id="11" dur="1000" fill="hold"/>
                                        <p:tgtEl>
                                          <p:spTgt spid="22">
                                            <p:txEl>
                                              <p:pRg st="0" end="0"/>
                                            </p:txEl>
                                          </p:spTgt>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2">
                                            <p:txEl>
                                              <p:pRg st="1" end="1"/>
                                            </p:txEl>
                                          </p:spTgt>
                                        </p:tgtEl>
                                        <p:attrNameLst>
                                          <p:attrName>style.visibility</p:attrName>
                                        </p:attrNameLst>
                                      </p:cBhvr>
                                      <p:to>
                                        <p:strVal val="visible"/>
                                      </p:to>
                                    </p:set>
                                    <p:anim calcmode="lin" valueType="num">
                                      <p:cBhvr>
                                        <p:cTn id="14" dur="1000" fill="hold"/>
                                        <p:tgtEl>
                                          <p:spTgt spid="22">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22">
                                            <p:txEl>
                                              <p:pRg st="1" end="1"/>
                                            </p:txEl>
                                          </p:spTgt>
                                        </p:tgtEl>
                                        <p:attrNameLst>
                                          <p:attrName>ppt_h</p:attrName>
                                        </p:attrNameLst>
                                      </p:cBhvr>
                                      <p:tavLst>
                                        <p:tav tm="0">
                                          <p:val>
                                            <p:fltVal val="0"/>
                                          </p:val>
                                        </p:tav>
                                        <p:tav tm="100000">
                                          <p:val>
                                            <p:strVal val="#ppt_h"/>
                                          </p:val>
                                        </p:tav>
                                      </p:tavLst>
                                    </p:anim>
                                    <p:animEffect transition="in" filter="fade">
                                      <p:cBhvr>
                                        <p:cTn id="16" dur="1000"/>
                                        <p:tgtEl>
                                          <p:spTgt spid="22">
                                            <p:txEl>
                                              <p:pRg st="1" end="1"/>
                                            </p:txEl>
                                          </p:spTgt>
                                        </p:tgtEl>
                                      </p:cBhvr>
                                    </p:animEffect>
                                    <p:anim calcmode="lin" valueType="num">
                                      <p:cBhvr>
                                        <p:cTn id="17" dur="1000" fill="hold"/>
                                        <p:tgtEl>
                                          <p:spTgt spid="22">
                                            <p:txEl>
                                              <p:pRg st="1" end="1"/>
                                            </p:txEl>
                                          </p:spTgt>
                                        </p:tgtEl>
                                        <p:attrNameLst>
                                          <p:attrName>ppt_x</p:attrName>
                                        </p:attrNameLst>
                                      </p:cBhvr>
                                      <p:tavLst>
                                        <p:tav tm="0">
                                          <p:val>
                                            <p:fltVal val="0.5"/>
                                          </p:val>
                                        </p:tav>
                                        <p:tav tm="100000">
                                          <p:val>
                                            <p:strVal val="#ppt_x"/>
                                          </p:val>
                                        </p:tav>
                                      </p:tavLst>
                                    </p:anim>
                                    <p:anim calcmode="lin" valueType="num">
                                      <p:cBhvr>
                                        <p:cTn id="18" dur="1000" fill="hold"/>
                                        <p:tgtEl>
                                          <p:spTgt spid="22">
                                            <p:txEl>
                                              <p:pRg st="1" end="1"/>
                                            </p:txEl>
                                          </p:spTgt>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2">
                                            <p:txEl>
                                              <p:pRg st="2" end="2"/>
                                            </p:txEl>
                                          </p:spTgt>
                                        </p:tgtEl>
                                        <p:attrNameLst>
                                          <p:attrName>style.visibility</p:attrName>
                                        </p:attrNameLst>
                                      </p:cBhvr>
                                      <p:to>
                                        <p:strVal val="visible"/>
                                      </p:to>
                                    </p:set>
                                    <p:anim calcmode="lin" valueType="num">
                                      <p:cBhvr>
                                        <p:cTn id="21" dur="1000" fill="hold"/>
                                        <p:tgtEl>
                                          <p:spTgt spid="22">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2">
                                            <p:txEl>
                                              <p:pRg st="2" end="2"/>
                                            </p:txEl>
                                          </p:spTgt>
                                        </p:tgtEl>
                                        <p:attrNameLst>
                                          <p:attrName>ppt_h</p:attrName>
                                        </p:attrNameLst>
                                      </p:cBhvr>
                                      <p:tavLst>
                                        <p:tav tm="0">
                                          <p:val>
                                            <p:fltVal val="0"/>
                                          </p:val>
                                        </p:tav>
                                        <p:tav tm="100000">
                                          <p:val>
                                            <p:strVal val="#ppt_h"/>
                                          </p:val>
                                        </p:tav>
                                      </p:tavLst>
                                    </p:anim>
                                    <p:animEffect transition="in" filter="fade">
                                      <p:cBhvr>
                                        <p:cTn id="23" dur="1000"/>
                                        <p:tgtEl>
                                          <p:spTgt spid="22">
                                            <p:txEl>
                                              <p:pRg st="2" end="2"/>
                                            </p:txEl>
                                          </p:spTgt>
                                        </p:tgtEl>
                                      </p:cBhvr>
                                    </p:animEffect>
                                    <p:anim calcmode="lin" valueType="num">
                                      <p:cBhvr>
                                        <p:cTn id="24" dur="1000" fill="hold"/>
                                        <p:tgtEl>
                                          <p:spTgt spid="22">
                                            <p:txEl>
                                              <p:pRg st="2" end="2"/>
                                            </p:txEl>
                                          </p:spTgt>
                                        </p:tgtEl>
                                        <p:attrNameLst>
                                          <p:attrName>ppt_x</p:attrName>
                                        </p:attrNameLst>
                                      </p:cBhvr>
                                      <p:tavLst>
                                        <p:tav tm="0">
                                          <p:val>
                                            <p:fltVal val="0.5"/>
                                          </p:val>
                                        </p:tav>
                                        <p:tav tm="100000">
                                          <p:val>
                                            <p:strVal val="#ppt_x"/>
                                          </p:val>
                                        </p:tav>
                                      </p:tavLst>
                                    </p:anim>
                                    <p:anim calcmode="lin" valueType="num">
                                      <p:cBhvr>
                                        <p:cTn id="25" dur="1000" fill="hold"/>
                                        <p:tgtEl>
                                          <p:spTgt spid="22">
                                            <p:txEl>
                                              <p:pRg st="2" end="2"/>
                                            </p:txEl>
                                          </p:spTgt>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22">
                                            <p:txEl>
                                              <p:pRg st="3" end="3"/>
                                            </p:txEl>
                                          </p:spTgt>
                                        </p:tgtEl>
                                        <p:attrNameLst>
                                          <p:attrName>style.visibility</p:attrName>
                                        </p:attrNameLst>
                                      </p:cBhvr>
                                      <p:to>
                                        <p:strVal val="visible"/>
                                      </p:to>
                                    </p:set>
                                    <p:anim calcmode="lin" valueType="num">
                                      <p:cBhvr>
                                        <p:cTn id="28" dur="1000" fill="hold"/>
                                        <p:tgtEl>
                                          <p:spTgt spid="22">
                                            <p:txEl>
                                              <p:pRg st="3" end="3"/>
                                            </p:txEl>
                                          </p:spTgt>
                                        </p:tgtEl>
                                        <p:attrNameLst>
                                          <p:attrName>ppt_w</p:attrName>
                                        </p:attrNameLst>
                                      </p:cBhvr>
                                      <p:tavLst>
                                        <p:tav tm="0">
                                          <p:val>
                                            <p:fltVal val="0"/>
                                          </p:val>
                                        </p:tav>
                                        <p:tav tm="100000">
                                          <p:val>
                                            <p:strVal val="#ppt_w"/>
                                          </p:val>
                                        </p:tav>
                                      </p:tavLst>
                                    </p:anim>
                                    <p:anim calcmode="lin" valueType="num">
                                      <p:cBhvr>
                                        <p:cTn id="29" dur="1000" fill="hold"/>
                                        <p:tgtEl>
                                          <p:spTgt spid="22">
                                            <p:txEl>
                                              <p:pRg st="3" end="3"/>
                                            </p:txEl>
                                          </p:spTgt>
                                        </p:tgtEl>
                                        <p:attrNameLst>
                                          <p:attrName>ppt_h</p:attrName>
                                        </p:attrNameLst>
                                      </p:cBhvr>
                                      <p:tavLst>
                                        <p:tav tm="0">
                                          <p:val>
                                            <p:fltVal val="0"/>
                                          </p:val>
                                        </p:tav>
                                        <p:tav tm="100000">
                                          <p:val>
                                            <p:strVal val="#ppt_h"/>
                                          </p:val>
                                        </p:tav>
                                      </p:tavLst>
                                    </p:anim>
                                    <p:animEffect transition="in" filter="fade">
                                      <p:cBhvr>
                                        <p:cTn id="30" dur="1000"/>
                                        <p:tgtEl>
                                          <p:spTgt spid="22">
                                            <p:txEl>
                                              <p:pRg st="3" end="3"/>
                                            </p:txEl>
                                          </p:spTgt>
                                        </p:tgtEl>
                                      </p:cBhvr>
                                    </p:animEffect>
                                    <p:anim calcmode="lin" valueType="num">
                                      <p:cBhvr>
                                        <p:cTn id="31" dur="1000" fill="hold"/>
                                        <p:tgtEl>
                                          <p:spTgt spid="22">
                                            <p:txEl>
                                              <p:pRg st="3" end="3"/>
                                            </p:txEl>
                                          </p:spTgt>
                                        </p:tgtEl>
                                        <p:attrNameLst>
                                          <p:attrName>ppt_x</p:attrName>
                                        </p:attrNameLst>
                                      </p:cBhvr>
                                      <p:tavLst>
                                        <p:tav tm="0">
                                          <p:val>
                                            <p:fltVal val="0.5"/>
                                          </p:val>
                                        </p:tav>
                                        <p:tav tm="100000">
                                          <p:val>
                                            <p:strVal val="#ppt_x"/>
                                          </p:val>
                                        </p:tav>
                                      </p:tavLst>
                                    </p:anim>
                                    <p:anim calcmode="lin" valueType="num">
                                      <p:cBhvr>
                                        <p:cTn id="32" dur="1000" fill="hold"/>
                                        <p:tgtEl>
                                          <p:spTgt spid="22">
                                            <p:txEl>
                                              <p:pRg st="3" end="3"/>
                                            </p:txEl>
                                          </p:spTgt>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2">
                                            <p:txEl>
                                              <p:pRg st="4" end="4"/>
                                            </p:txEl>
                                          </p:spTgt>
                                        </p:tgtEl>
                                        <p:attrNameLst>
                                          <p:attrName>style.visibility</p:attrName>
                                        </p:attrNameLst>
                                      </p:cBhvr>
                                      <p:to>
                                        <p:strVal val="visible"/>
                                      </p:to>
                                    </p:set>
                                    <p:anim calcmode="lin" valueType="num">
                                      <p:cBhvr>
                                        <p:cTn id="35" dur="1000" fill="hold"/>
                                        <p:tgtEl>
                                          <p:spTgt spid="22">
                                            <p:txEl>
                                              <p:pRg st="4" end="4"/>
                                            </p:txEl>
                                          </p:spTgt>
                                        </p:tgtEl>
                                        <p:attrNameLst>
                                          <p:attrName>ppt_w</p:attrName>
                                        </p:attrNameLst>
                                      </p:cBhvr>
                                      <p:tavLst>
                                        <p:tav tm="0">
                                          <p:val>
                                            <p:fltVal val="0"/>
                                          </p:val>
                                        </p:tav>
                                        <p:tav tm="100000">
                                          <p:val>
                                            <p:strVal val="#ppt_w"/>
                                          </p:val>
                                        </p:tav>
                                      </p:tavLst>
                                    </p:anim>
                                    <p:anim calcmode="lin" valueType="num">
                                      <p:cBhvr>
                                        <p:cTn id="36" dur="1000" fill="hold"/>
                                        <p:tgtEl>
                                          <p:spTgt spid="22">
                                            <p:txEl>
                                              <p:pRg st="4" end="4"/>
                                            </p:txEl>
                                          </p:spTgt>
                                        </p:tgtEl>
                                        <p:attrNameLst>
                                          <p:attrName>ppt_h</p:attrName>
                                        </p:attrNameLst>
                                      </p:cBhvr>
                                      <p:tavLst>
                                        <p:tav tm="0">
                                          <p:val>
                                            <p:fltVal val="0"/>
                                          </p:val>
                                        </p:tav>
                                        <p:tav tm="100000">
                                          <p:val>
                                            <p:strVal val="#ppt_h"/>
                                          </p:val>
                                        </p:tav>
                                      </p:tavLst>
                                    </p:anim>
                                    <p:animEffect transition="in" filter="fade">
                                      <p:cBhvr>
                                        <p:cTn id="37" dur="1000"/>
                                        <p:tgtEl>
                                          <p:spTgt spid="22">
                                            <p:txEl>
                                              <p:pRg st="4" end="4"/>
                                            </p:txEl>
                                          </p:spTgt>
                                        </p:tgtEl>
                                      </p:cBhvr>
                                    </p:animEffect>
                                    <p:anim calcmode="lin" valueType="num">
                                      <p:cBhvr>
                                        <p:cTn id="38" dur="1000" fill="hold"/>
                                        <p:tgtEl>
                                          <p:spTgt spid="22">
                                            <p:txEl>
                                              <p:pRg st="4" end="4"/>
                                            </p:txEl>
                                          </p:spTgt>
                                        </p:tgtEl>
                                        <p:attrNameLst>
                                          <p:attrName>ppt_x</p:attrName>
                                        </p:attrNameLst>
                                      </p:cBhvr>
                                      <p:tavLst>
                                        <p:tav tm="0">
                                          <p:val>
                                            <p:fltVal val="0.5"/>
                                          </p:val>
                                        </p:tav>
                                        <p:tav tm="100000">
                                          <p:val>
                                            <p:strVal val="#ppt_x"/>
                                          </p:val>
                                        </p:tav>
                                      </p:tavLst>
                                    </p:anim>
                                    <p:anim calcmode="lin" valueType="num">
                                      <p:cBhvr>
                                        <p:cTn id="39" dur="1000" fill="hold"/>
                                        <p:tgtEl>
                                          <p:spTgt spid="22">
                                            <p:txEl>
                                              <p:pRg st="4" end="4"/>
                                            </p:txEl>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22">
                                            <p:txEl>
                                              <p:pRg st="5" end="5"/>
                                            </p:txEl>
                                          </p:spTgt>
                                        </p:tgtEl>
                                        <p:attrNameLst>
                                          <p:attrName>style.visibility</p:attrName>
                                        </p:attrNameLst>
                                      </p:cBhvr>
                                      <p:to>
                                        <p:strVal val="visible"/>
                                      </p:to>
                                    </p:set>
                                    <p:anim calcmode="lin" valueType="num">
                                      <p:cBhvr>
                                        <p:cTn id="42" dur="1000" fill="hold"/>
                                        <p:tgtEl>
                                          <p:spTgt spid="22">
                                            <p:txEl>
                                              <p:pRg st="5" end="5"/>
                                            </p:txEl>
                                          </p:spTgt>
                                        </p:tgtEl>
                                        <p:attrNameLst>
                                          <p:attrName>ppt_w</p:attrName>
                                        </p:attrNameLst>
                                      </p:cBhvr>
                                      <p:tavLst>
                                        <p:tav tm="0">
                                          <p:val>
                                            <p:fltVal val="0"/>
                                          </p:val>
                                        </p:tav>
                                        <p:tav tm="100000">
                                          <p:val>
                                            <p:strVal val="#ppt_w"/>
                                          </p:val>
                                        </p:tav>
                                      </p:tavLst>
                                    </p:anim>
                                    <p:anim calcmode="lin" valueType="num">
                                      <p:cBhvr>
                                        <p:cTn id="43" dur="1000" fill="hold"/>
                                        <p:tgtEl>
                                          <p:spTgt spid="22">
                                            <p:txEl>
                                              <p:pRg st="5" end="5"/>
                                            </p:txEl>
                                          </p:spTgt>
                                        </p:tgtEl>
                                        <p:attrNameLst>
                                          <p:attrName>ppt_h</p:attrName>
                                        </p:attrNameLst>
                                      </p:cBhvr>
                                      <p:tavLst>
                                        <p:tav tm="0">
                                          <p:val>
                                            <p:fltVal val="0"/>
                                          </p:val>
                                        </p:tav>
                                        <p:tav tm="100000">
                                          <p:val>
                                            <p:strVal val="#ppt_h"/>
                                          </p:val>
                                        </p:tav>
                                      </p:tavLst>
                                    </p:anim>
                                    <p:animEffect transition="in" filter="fade">
                                      <p:cBhvr>
                                        <p:cTn id="44" dur="1000"/>
                                        <p:tgtEl>
                                          <p:spTgt spid="22">
                                            <p:txEl>
                                              <p:pRg st="5" end="5"/>
                                            </p:txEl>
                                          </p:spTgt>
                                        </p:tgtEl>
                                      </p:cBhvr>
                                    </p:animEffect>
                                    <p:anim calcmode="lin" valueType="num">
                                      <p:cBhvr>
                                        <p:cTn id="45" dur="1000" fill="hold"/>
                                        <p:tgtEl>
                                          <p:spTgt spid="22">
                                            <p:txEl>
                                              <p:pRg st="5" end="5"/>
                                            </p:txEl>
                                          </p:spTgt>
                                        </p:tgtEl>
                                        <p:attrNameLst>
                                          <p:attrName>ppt_x</p:attrName>
                                        </p:attrNameLst>
                                      </p:cBhvr>
                                      <p:tavLst>
                                        <p:tav tm="0">
                                          <p:val>
                                            <p:fltVal val="0.5"/>
                                          </p:val>
                                        </p:tav>
                                        <p:tav tm="100000">
                                          <p:val>
                                            <p:strVal val="#ppt_x"/>
                                          </p:val>
                                        </p:tav>
                                      </p:tavLst>
                                    </p:anim>
                                    <p:anim calcmode="lin" valueType="num">
                                      <p:cBhvr>
                                        <p:cTn id="46" dur="1000" fill="hold"/>
                                        <p:tgtEl>
                                          <p:spTgt spid="22">
                                            <p:txEl>
                                              <p:pRg st="5" end="5"/>
                                            </p:txEl>
                                          </p:spTgt>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22">
                                            <p:txEl>
                                              <p:pRg st="6" end="6"/>
                                            </p:txEl>
                                          </p:spTgt>
                                        </p:tgtEl>
                                        <p:attrNameLst>
                                          <p:attrName>style.visibility</p:attrName>
                                        </p:attrNameLst>
                                      </p:cBhvr>
                                      <p:to>
                                        <p:strVal val="visible"/>
                                      </p:to>
                                    </p:set>
                                    <p:anim calcmode="lin" valueType="num">
                                      <p:cBhvr>
                                        <p:cTn id="49" dur="1000" fill="hold"/>
                                        <p:tgtEl>
                                          <p:spTgt spid="22">
                                            <p:txEl>
                                              <p:pRg st="6" end="6"/>
                                            </p:txEl>
                                          </p:spTgt>
                                        </p:tgtEl>
                                        <p:attrNameLst>
                                          <p:attrName>ppt_w</p:attrName>
                                        </p:attrNameLst>
                                      </p:cBhvr>
                                      <p:tavLst>
                                        <p:tav tm="0">
                                          <p:val>
                                            <p:fltVal val="0"/>
                                          </p:val>
                                        </p:tav>
                                        <p:tav tm="100000">
                                          <p:val>
                                            <p:strVal val="#ppt_w"/>
                                          </p:val>
                                        </p:tav>
                                      </p:tavLst>
                                    </p:anim>
                                    <p:anim calcmode="lin" valueType="num">
                                      <p:cBhvr>
                                        <p:cTn id="50" dur="1000" fill="hold"/>
                                        <p:tgtEl>
                                          <p:spTgt spid="22">
                                            <p:txEl>
                                              <p:pRg st="6" end="6"/>
                                            </p:txEl>
                                          </p:spTgt>
                                        </p:tgtEl>
                                        <p:attrNameLst>
                                          <p:attrName>ppt_h</p:attrName>
                                        </p:attrNameLst>
                                      </p:cBhvr>
                                      <p:tavLst>
                                        <p:tav tm="0">
                                          <p:val>
                                            <p:fltVal val="0"/>
                                          </p:val>
                                        </p:tav>
                                        <p:tav tm="100000">
                                          <p:val>
                                            <p:strVal val="#ppt_h"/>
                                          </p:val>
                                        </p:tav>
                                      </p:tavLst>
                                    </p:anim>
                                    <p:animEffect transition="in" filter="fade">
                                      <p:cBhvr>
                                        <p:cTn id="51" dur="1000"/>
                                        <p:tgtEl>
                                          <p:spTgt spid="22">
                                            <p:txEl>
                                              <p:pRg st="6" end="6"/>
                                            </p:txEl>
                                          </p:spTgt>
                                        </p:tgtEl>
                                      </p:cBhvr>
                                    </p:animEffect>
                                    <p:anim calcmode="lin" valueType="num">
                                      <p:cBhvr>
                                        <p:cTn id="52" dur="1000" fill="hold"/>
                                        <p:tgtEl>
                                          <p:spTgt spid="22">
                                            <p:txEl>
                                              <p:pRg st="6" end="6"/>
                                            </p:txEl>
                                          </p:spTgt>
                                        </p:tgtEl>
                                        <p:attrNameLst>
                                          <p:attrName>ppt_x</p:attrName>
                                        </p:attrNameLst>
                                      </p:cBhvr>
                                      <p:tavLst>
                                        <p:tav tm="0">
                                          <p:val>
                                            <p:fltVal val="0.5"/>
                                          </p:val>
                                        </p:tav>
                                        <p:tav tm="100000">
                                          <p:val>
                                            <p:strVal val="#ppt_x"/>
                                          </p:val>
                                        </p:tav>
                                      </p:tavLst>
                                    </p:anim>
                                    <p:anim calcmode="lin" valueType="num">
                                      <p:cBhvr>
                                        <p:cTn id="53" dur="1000" fill="hold"/>
                                        <p:tgtEl>
                                          <p:spTgt spid="22">
                                            <p:txEl>
                                              <p:pRg st="6" end="6"/>
                                            </p:txEl>
                                          </p:spTgt>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22">
                                            <p:txEl>
                                              <p:pRg st="7" end="7"/>
                                            </p:txEl>
                                          </p:spTgt>
                                        </p:tgtEl>
                                        <p:attrNameLst>
                                          <p:attrName>style.visibility</p:attrName>
                                        </p:attrNameLst>
                                      </p:cBhvr>
                                      <p:to>
                                        <p:strVal val="visible"/>
                                      </p:to>
                                    </p:set>
                                    <p:anim calcmode="lin" valueType="num">
                                      <p:cBhvr>
                                        <p:cTn id="56" dur="1000" fill="hold"/>
                                        <p:tgtEl>
                                          <p:spTgt spid="22">
                                            <p:txEl>
                                              <p:pRg st="7" end="7"/>
                                            </p:txEl>
                                          </p:spTgt>
                                        </p:tgtEl>
                                        <p:attrNameLst>
                                          <p:attrName>ppt_w</p:attrName>
                                        </p:attrNameLst>
                                      </p:cBhvr>
                                      <p:tavLst>
                                        <p:tav tm="0">
                                          <p:val>
                                            <p:fltVal val="0"/>
                                          </p:val>
                                        </p:tav>
                                        <p:tav tm="100000">
                                          <p:val>
                                            <p:strVal val="#ppt_w"/>
                                          </p:val>
                                        </p:tav>
                                      </p:tavLst>
                                    </p:anim>
                                    <p:anim calcmode="lin" valueType="num">
                                      <p:cBhvr>
                                        <p:cTn id="57" dur="1000" fill="hold"/>
                                        <p:tgtEl>
                                          <p:spTgt spid="22">
                                            <p:txEl>
                                              <p:pRg st="7" end="7"/>
                                            </p:txEl>
                                          </p:spTgt>
                                        </p:tgtEl>
                                        <p:attrNameLst>
                                          <p:attrName>ppt_h</p:attrName>
                                        </p:attrNameLst>
                                      </p:cBhvr>
                                      <p:tavLst>
                                        <p:tav tm="0">
                                          <p:val>
                                            <p:fltVal val="0"/>
                                          </p:val>
                                        </p:tav>
                                        <p:tav tm="100000">
                                          <p:val>
                                            <p:strVal val="#ppt_h"/>
                                          </p:val>
                                        </p:tav>
                                      </p:tavLst>
                                    </p:anim>
                                    <p:animEffect transition="in" filter="fade">
                                      <p:cBhvr>
                                        <p:cTn id="58" dur="1000"/>
                                        <p:tgtEl>
                                          <p:spTgt spid="22">
                                            <p:txEl>
                                              <p:pRg st="7" end="7"/>
                                            </p:txEl>
                                          </p:spTgt>
                                        </p:tgtEl>
                                      </p:cBhvr>
                                    </p:animEffect>
                                    <p:anim calcmode="lin" valueType="num">
                                      <p:cBhvr>
                                        <p:cTn id="59" dur="1000" fill="hold"/>
                                        <p:tgtEl>
                                          <p:spTgt spid="22">
                                            <p:txEl>
                                              <p:pRg st="7" end="7"/>
                                            </p:txEl>
                                          </p:spTgt>
                                        </p:tgtEl>
                                        <p:attrNameLst>
                                          <p:attrName>ppt_x</p:attrName>
                                        </p:attrNameLst>
                                      </p:cBhvr>
                                      <p:tavLst>
                                        <p:tav tm="0">
                                          <p:val>
                                            <p:fltVal val="0.5"/>
                                          </p:val>
                                        </p:tav>
                                        <p:tav tm="100000">
                                          <p:val>
                                            <p:strVal val="#ppt_x"/>
                                          </p:val>
                                        </p:tav>
                                      </p:tavLst>
                                    </p:anim>
                                    <p:anim calcmode="lin" valueType="num">
                                      <p:cBhvr>
                                        <p:cTn id="60" dur="1000" fill="hold"/>
                                        <p:tgtEl>
                                          <p:spTgt spid="22">
                                            <p:txEl>
                                              <p:pRg st="7" end="7"/>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516240" cy="553994"/>
          </a:xfrm>
          <a:prstGeom prst="rect">
            <a:avLst/>
          </a:prstGeom>
        </p:spPr>
        <p:txBody>
          <a:bodyPr wrap="square" lIns="121917" tIns="60958" rIns="121917" bIns="60958">
            <a:spAutoFit/>
          </a:bodyPr>
          <a:lstStyle/>
          <a:p>
            <a:r>
              <a:rPr lang="zh-CN" altLang="en-US" sz="2800" b="1" spc="200" dirty="0" smtClean="0">
                <a:solidFill>
                  <a:srgbClr val="C00000"/>
                </a:solidFill>
                <a:latin typeface="方正粗倩简体" panose="03000509000000000000" pitchFamily="65" charset="-122"/>
                <a:ea typeface="方正粗倩简体" panose="03000509000000000000" pitchFamily="65" charset="-122"/>
              </a:rPr>
              <a:t>研究生院机构设置</a:t>
            </a:r>
            <a:endParaRPr lang="zh-CN" altLang="en-US" sz="2800" b="1" spc="200" dirty="0">
              <a:solidFill>
                <a:srgbClr val="C00000"/>
              </a:solidFill>
              <a:latin typeface="方正粗倩简体" panose="03000509000000000000" pitchFamily="65" charset="-122"/>
              <a:ea typeface="方正粗倩简体" panose="03000509000000000000" pitchFamily="65" charset="-122"/>
            </a:endParaRPr>
          </a:p>
        </p:txBody>
      </p:sp>
      <p:grpSp>
        <p:nvGrpSpPr>
          <p:cNvPr id="17" name="Group 19"/>
          <p:cNvGrpSpPr/>
          <p:nvPr/>
        </p:nvGrpSpPr>
        <p:grpSpPr bwMode="auto">
          <a:xfrm>
            <a:off x="2424113" y="1195061"/>
            <a:ext cx="7343776" cy="4632325"/>
            <a:chOff x="612" y="1480"/>
            <a:chExt cx="4626" cy="2736"/>
          </a:xfrm>
        </p:grpSpPr>
        <p:sp>
          <p:nvSpPr>
            <p:cNvPr id="18" name="Oval 5"/>
            <p:cNvSpPr>
              <a:spLocks noChangeArrowheads="1"/>
            </p:cNvSpPr>
            <p:nvPr/>
          </p:nvSpPr>
          <p:spPr bwMode="auto">
            <a:xfrm>
              <a:off x="1620" y="1480"/>
              <a:ext cx="1404" cy="528"/>
            </a:xfrm>
            <a:prstGeom prst="ellipse">
              <a:avLst/>
            </a:prstGeom>
            <a:solidFill>
              <a:srgbClr val="D0A0A0"/>
            </a:solidFill>
            <a:ln w="9525">
              <a:solidFill>
                <a:schemeClr val="tx1"/>
              </a:solidFill>
              <a:round/>
            </a:ln>
          </p:spPr>
          <p:txBody>
            <a:bodyPr wrap="none" anchor="ctr"/>
            <a:lstStyle/>
            <a:p>
              <a:pPr algn="ctr"/>
              <a:r>
                <a:rPr lang="zh-CN" altLang="en-US" sz="2400" b="1" dirty="0">
                  <a:ea typeface="楷体_GB2312" pitchFamily="49" charset="-122"/>
                </a:rPr>
                <a:t>研究生院</a:t>
              </a:r>
              <a:endParaRPr lang="zh-CN" altLang="en-US" sz="2400" b="1" dirty="0">
                <a:ea typeface="楷体_GB2312" pitchFamily="49" charset="-122"/>
              </a:endParaRPr>
            </a:p>
          </p:txBody>
        </p:sp>
        <p:sp>
          <p:nvSpPr>
            <p:cNvPr id="20" name="Oval 6"/>
            <p:cNvSpPr>
              <a:spLocks noChangeArrowheads="1"/>
            </p:cNvSpPr>
            <p:nvPr/>
          </p:nvSpPr>
          <p:spPr bwMode="auto">
            <a:xfrm>
              <a:off x="3787" y="1565"/>
              <a:ext cx="1451" cy="527"/>
            </a:xfrm>
            <a:prstGeom prst="ellipse">
              <a:avLst/>
            </a:prstGeom>
            <a:solidFill>
              <a:srgbClr val="CC0000"/>
            </a:solidFill>
            <a:ln w="9525">
              <a:solidFill>
                <a:schemeClr val="tx1"/>
              </a:solidFill>
              <a:round/>
            </a:ln>
          </p:spPr>
          <p:txBody>
            <a:bodyPr wrap="none" anchor="ctr"/>
            <a:lstStyle/>
            <a:p>
              <a:pPr algn="ctr"/>
              <a:r>
                <a:rPr lang="zh-CN" altLang="en-US" sz="2000" b="1" dirty="0">
                  <a:ea typeface="楷体_GB2312" pitchFamily="49" charset="-122"/>
                </a:rPr>
                <a:t>研究生工作部</a:t>
              </a:r>
              <a:endParaRPr lang="zh-CN" altLang="en-US" sz="2000" b="1" dirty="0">
                <a:ea typeface="楷体_GB2312" pitchFamily="49" charset="-122"/>
              </a:endParaRPr>
            </a:p>
          </p:txBody>
        </p:sp>
        <p:sp>
          <p:nvSpPr>
            <p:cNvPr id="21" name="Rectangle 7"/>
            <p:cNvSpPr>
              <a:spLocks noChangeArrowheads="1"/>
            </p:cNvSpPr>
            <p:nvPr/>
          </p:nvSpPr>
          <p:spPr bwMode="auto">
            <a:xfrm>
              <a:off x="948" y="2392"/>
              <a:ext cx="2736" cy="96"/>
            </a:xfrm>
            <a:prstGeom prst="rect">
              <a:avLst/>
            </a:prstGeom>
            <a:solidFill>
              <a:srgbClr val="D0A0A0"/>
            </a:solid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22" name="AutoShape 8"/>
            <p:cNvSpPr>
              <a:spLocks noChangeArrowheads="1"/>
            </p:cNvSpPr>
            <p:nvPr/>
          </p:nvSpPr>
          <p:spPr bwMode="auto">
            <a:xfrm>
              <a:off x="900" y="2392"/>
              <a:ext cx="192" cy="384"/>
            </a:xfrm>
            <a:prstGeom prst="downArrow">
              <a:avLst>
                <a:gd name="adj1" fmla="val 50000"/>
                <a:gd name="adj2" fmla="val 50000"/>
              </a:avLst>
            </a:prstGeom>
            <a:solidFill>
              <a:srgbClr val="D0A0A0"/>
            </a:solid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23" name="AutoShape 9"/>
            <p:cNvSpPr>
              <a:spLocks noChangeArrowheads="1"/>
            </p:cNvSpPr>
            <p:nvPr/>
          </p:nvSpPr>
          <p:spPr bwMode="auto">
            <a:xfrm>
              <a:off x="1668" y="2392"/>
              <a:ext cx="192" cy="384"/>
            </a:xfrm>
            <a:prstGeom prst="downArrow">
              <a:avLst>
                <a:gd name="adj1" fmla="val 50000"/>
                <a:gd name="adj2" fmla="val 50000"/>
              </a:avLst>
            </a:prstGeom>
            <a:solidFill>
              <a:srgbClr val="D0A0A0"/>
            </a:solid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24" name="AutoShape 10"/>
            <p:cNvSpPr>
              <a:spLocks noChangeArrowheads="1"/>
            </p:cNvSpPr>
            <p:nvPr/>
          </p:nvSpPr>
          <p:spPr bwMode="auto">
            <a:xfrm>
              <a:off x="2724" y="2392"/>
              <a:ext cx="192" cy="384"/>
            </a:xfrm>
            <a:prstGeom prst="downArrow">
              <a:avLst>
                <a:gd name="adj1" fmla="val 50000"/>
                <a:gd name="adj2" fmla="val 50000"/>
              </a:avLst>
            </a:prstGeom>
            <a:solidFill>
              <a:srgbClr val="D0A0A0"/>
            </a:solid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25" name="Oval 11"/>
            <p:cNvSpPr>
              <a:spLocks noChangeArrowheads="1"/>
            </p:cNvSpPr>
            <p:nvPr/>
          </p:nvSpPr>
          <p:spPr bwMode="auto">
            <a:xfrm>
              <a:off x="3156" y="2824"/>
              <a:ext cx="960" cy="384"/>
            </a:xfrm>
            <a:prstGeom prst="ellipse">
              <a:avLst/>
            </a:prstGeom>
            <a:solidFill>
              <a:srgbClr val="CC0000"/>
            </a:solidFill>
            <a:ln w="9525">
              <a:solidFill>
                <a:schemeClr val="tx1"/>
              </a:solidFill>
              <a:round/>
            </a:ln>
          </p:spPr>
          <p:txBody>
            <a:bodyPr wrap="none" anchor="ctr"/>
            <a:lstStyle/>
            <a:p>
              <a:pPr algn="ctr"/>
              <a:r>
                <a:rPr lang="zh-CN" altLang="en-US" sz="2000" b="1" dirty="0">
                  <a:ea typeface="楷体_GB2312" pitchFamily="49" charset="-122"/>
                </a:rPr>
                <a:t>教育管理处</a:t>
              </a:r>
              <a:endParaRPr lang="zh-CN" altLang="en-US" sz="2000" b="1" dirty="0">
                <a:ea typeface="楷体_GB2312" pitchFamily="49" charset="-122"/>
              </a:endParaRPr>
            </a:p>
          </p:txBody>
        </p:sp>
        <p:sp>
          <p:nvSpPr>
            <p:cNvPr id="26" name="Oval 12"/>
            <p:cNvSpPr>
              <a:spLocks noChangeArrowheads="1"/>
            </p:cNvSpPr>
            <p:nvPr/>
          </p:nvSpPr>
          <p:spPr bwMode="auto">
            <a:xfrm>
              <a:off x="612" y="2824"/>
              <a:ext cx="720" cy="432"/>
            </a:xfrm>
            <a:prstGeom prst="ellipse">
              <a:avLst/>
            </a:prstGeom>
            <a:solidFill>
              <a:srgbClr val="D0A0A0"/>
            </a:solidFill>
            <a:ln w="9525">
              <a:solidFill>
                <a:schemeClr val="tx1"/>
              </a:solidFill>
              <a:round/>
            </a:ln>
          </p:spPr>
          <p:txBody>
            <a:bodyPr wrap="none" anchor="ctr"/>
            <a:lstStyle/>
            <a:p>
              <a:pPr algn="ctr"/>
              <a:r>
                <a:rPr lang="zh-CN" altLang="en-US" sz="2000" b="1">
                  <a:ea typeface="楷体_GB2312" pitchFamily="49" charset="-122"/>
                </a:rPr>
                <a:t>招办</a:t>
              </a:r>
              <a:endParaRPr lang="zh-CN" altLang="en-US" sz="2000" b="1">
                <a:ea typeface="楷体_GB2312" pitchFamily="49" charset="-122"/>
              </a:endParaRPr>
            </a:p>
          </p:txBody>
        </p:sp>
        <p:sp>
          <p:nvSpPr>
            <p:cNvPr id="27" name="Oval 13"/>
            <p:cNvSpPr>
              <a:spLocks noChangeArrowheads="1"/>
            </p:cNvSpPr>
            <p:nvPr/>
          </p:nvSpPr>
          <p:spPr bwMode="auto">
            <a:xfrm>
              <a:off x="1380" y="2824"/>
              <a:ext cx="720" cy="432"/>
            </a:xfrm>
            <a:prstGeom prst="ellipse">
              <a:avLst/>
            </a:prstGeom>
            <a:solidFill>
              <a:srgbClr val="D0A0A0"/>
            </a:solidFill>
            <a:ln w="9525">
              <a:solidFill>
                <a:schemeClr val="tx1"/>
              </a:solidFill>
              <a:round/>
            </a:ln>
          </p:spPr>
          <p:txBody>
            <a:bodyPr wrap="none" anchor="ctr"/>
            <a:lstStyle/>
            <a:p>
              <a:pPr algn="ctr"/>
              <a:r>
                <a:rPr lang="zh-CN" altLang="en-US" sz="2000" b="1">
                  <a:ea typeface="楷体_GB2312" pitchFamily="49" charset="-122"/>
                </a:rPr>
                <a:t>培养处</a:t>
              </a:r>
              <a:endParaRPr lang="zh-CN" altLang="en-US" sz="2000" b="1">
                <a:ea typeface="楷体_GB2312" pitchFamily="49" charset="-122"/>
              </a:endParaRPr>
            </a:p>
          </p:txBody>
        </p:sp>
        <p:sp>
          <p:nvSpPr>
            <p:cNvPr id="28" name="Oval 14"/>
            <p:cNvSpPr>
              <a:spLocks noChangeArrowheads="1"/>
            </p:cNvSpPr>
            <p:nvPr/>
          </p:nvSpPr>
          <p:spPr bwMode="auto">
            <a:xfrm>
              <a:off x="2436" y="2824"/>
              <a:ext cx="720" cy="384"/>
            </a:xfrm>
            <a:prstGeom prst="ellipse">
              <a:avLst/>
            </a:prstGeom>
            <a:solidFill>
              <a:srgbClr val="D0A0A0"/>
            </a:solidFill>
            <a:ln w="9525">
              <a:solidFill>
                <a:schemeClr val="tx1"/>
              </a:solidFill>
              <a:round/>
            </a:ln>
          </p:spPr>
          <p:txBody>
            <a:bodyPr wrap="none" anchor="ctr"/>
            <a:lstStyle/>
            <a:p>
              <a:pPr algn="ctr"/>
              <a:r>
                <a:rPr lang="zh-CN" altLang="en-US" sz="2000" b="1" dirty="0">
                  <a:ea typeface="楷体_GB2312" pitchFamily="49" charset="-122"/>
                </a:rPr>
                <a:t>学位办</a:t>
              </a:r>
              <a:endParaRPr lang="zh-CN" altLang="en-US" sz="2000" b="1" dirty="0">
                <a:ea typeface="楷体_GB2312" pitchFamily="49" charset="-122"/>
              </a:endParaRPr>
            </a:p>
          </p:txBody>
        </p:sp>
        <p:sp>
          <p:nvSpPr>
            <p:cNvPr id="29" name="Oval 15"/>
            <p:cNvSpPr>
              <a:spLocks noChangeArrowheads="1"/>
            </p:cNvSpPr>
            <p:nvPr/>
          </p:nvSpPr>
          <p:spPr bwMode="auto">
            <a:xfrm>
              <a:off x="1908" y="3784"/>
              <a:ext cx="840" cy="432"/>
            </a:xfrm>
            <a:prstGeom prst="ellipse">
              <a:avLst/>
            </a:prstGeom>
            <a:solidFill>
              <a:srgbClr val="D0A0A0"/>
            </a:solidFill>
            <a:ln w="9525">
              <a:solidFill>
                <a:schemeClr val="tx1"/>
              </a:solidFill>
              <a:round/>
            </a:ln>
          </p:spPr>
          <p:txBody>
            <a:bodyPr wrap="none" anchor="ctr"/>
            <a:lstStyle/>
            <a:p>
              <a:pPr algn="ctr"/>
              <a:r>
                <a:rPr lang="zh-CN" altLang="en-US" sz="2000" b="1">
                  <a:ea typeface="楷体_GB2312" pitchFamily="49" charset="-122"/>
                </a:rPr>
                <a:t>综合办</a:t>
              </a:r>
              <a:endParaRPr lang="zh-CN" altLang="en-US" sz="2000" b="1">
                <a:ea typeface="楷体_GB2312" pitchFamily="49" charset="-122"/>
              </a:endParaRPr>
            </a:p>
          </p:txBody>
        </p:sp>
        <p:sp>
          <p:nvSpPr>
            <p:cNvPr id="31" name="AutoShape 16"/>
            <p:cNvSpPr>
              <a:spLocks noChangeArrowheads="1"/>
            </p:cNvSpPr>
            <p:nvPr/>
          </p:nvSpPr>
          <p:spPr bwMode="auto">
            <a:xfrm>
              <a:off x="3540" y="2392"/>
              <a:ext cx="192" cy="384"/>
            </a:xfrm>
            <a:prstGeom prst="downArrow">
              <a:avLst>
                <a:gd name="adj1" fmla="val 50000"/>
                <a:gd name="adj2" fmla="val 50000"/>
              </a:avLst>
            </a:prstGeom>
            <a:solidFill>
              <a:srgbClr val="D0A0A0"/>
            </a:solid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32" name="AutoShape 17"/>
            <p:cNvSpPr>
              <a:spLocks noChangeArrowheads="1"/>
            </p:cNvSpPr>
            <p:nvPr/>
          </p:nvSpPr>
          <p:spPr bwMode="auto">
            <a:xfrm>
              <a:off x="2244" y="2056"/>
              <a:ext cx="192" cy="1680"/>
            </a:xfrm>
            <a:prstGeom prst="downArrow">
              <a:avLst>
                <a:gd name="adj1" fmla="val 50000"/>
                <a:gd name="adj2" fmla="val 218750"/>
              </a:avLst>
            </a:prstGeom>
            <a:solidFill>
              <a:srgbClr val="D0A0A0"/>
            </a:solid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33" name="Rectangle 18"/>
            <p:cNvSpPr>
              <a:spLocks noChangeArrowheads="1"/>
            </p:cNvSpPr>
            <p:nvPr/>
          </p:nvSpPr>
          <p:spPr bwMode="auto">
            <a:xfrm>
              <a:off x="4116" y="2950"/>
              <a:ext cx="432" cy="114"/>
            </a:xfrm>
            <a:prstGeom prst="rect">
              <a:avLst/>
            </a:prstGeom>
            <a:solidFill>
              <a:srgbClr val="D0A0A0"/>
            </a:solid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34" name="Rectangle 19"/>
            <p:cNvSpPr>
              <a:spLocks noChangeArrowheads="1"/>
            </p:cNvSpPr>
            <p:nvPr/>
          </p:nvSpPr>
          <p:spPr bwMode="auto">
            <a:xfrm>
              <a:off x="4452" y="2104"/>
              <a:ext cx="96" cy="1968"/>
            </a:xfrm>
            <a:prstGeom prst="rect">
              <a:avLst/>
            </a:prstGeom>
            <a:solidFill>
              <a:srgbClr val="D0A0A0"/>
            </a:solid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35" name="AutoShape 20"/>
            <p:cNvSpPr>
              <a:spLocks noChangeArrowheads="1"/>
            </p:cNvSpPr>
            <p:nvPr/>
          </p:nvSpPr>
          <p:spPr bwMode="auto">
            <a:xfrm>
              <a:off x="2868" y="3928"/>
              <a:ext cx="1680" cy="192"/>
            </a:xfrm>
            <a:prstGeom prst="leftArrow">
              <a:avLst>
                <a:gd name="adj1" fmla="val 50000"/>
                <a:gd name="adj2" fmla="val 218750"/>
              </a:avLst>
            </a:prstGeom>
            <a:solidFill>
              <a:srgbClr val="D0A0A0"/>
            </a:solid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7825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文本框 13"/>
          <p:cNvSpPr txBox="1"/>
          <p:nvPr/>
        </p:nvSpPr>
        <p:spPr>
          <a:xfrm>
            <a:off x="237392" y="139014"/>
            <a:ext cx="6648150" cy="523220"/>
          </a:xfrm>
          <a:prstGeom prst="rect">
            <a:avLst/>
          </a:prstGeom>
          <a:noFill/>
        </p:spPr>
        <p:txBody>
          <a:bodyPr wrap="square" rtlCol="0">
            <a:spAutoFit/>
          </a:bodyPr>
          <a:lstStyle/>
          <a:p>
            <a:pPr algn="ctr"/>
            <a:r>
              <a:rPr lang="en-US" altLang="zh-CN" sz="2800" b="1" dirty="0" smtClean="0">
                <a:solidFill>
                  <a:schemeClr val="bg1"/>
                </a:solidFill>
                <a:ea typeface="微软雅黑" panose="020B0503020204020204" pitchFamily="34" charset="-122"/>
              </a:rPr>
              <a:t>1</a:t>
            </a:r>
            <a:r>
              <a:rPr lang="zh-CN" altLang="en-US" sz="2800" b="1" dirty="0" smtClean="0">
                <a:solidFill>
                  <a:schemeClr val="bg1"/>
                </a:solidFill>
                <a:ea typeface="微软雅黑" panose="020B0503020204020204" pitchFamily="34" charset="-122"/>
              </a:rPr>
              <a:t>、博士研究生学业奖学金、助学金标准</a:t>
            </a:r>
            <a:endParaRPr lang="zh-CN" altLang="en-US" sz="2800" b="1" dirty="0">
              <a:solidFill>
                <a:schemeClr val="bg1"/>
              </a:solidFill>
              <a:ea typeface="微软雅黑" panose="020B0503020204020204" pitchFamily="34" charset="-122"/>
            </a:endParaRPr>
          </a:p>
        </p:txBody>
      </p:sp>
      <p:sp>
        <p:nvSpPr>
          <p:cNvPr id="70" name="Line 15"/>
          <p:cNvSpPr>
            <a:spLocks noChangeShapeType="1"/>
          </p:cNvSpPr>
          <p:nvPr/>
        </p:nvSpPr>
        <p:spPr bwMode="auto">
          <a:xfrm>
            <a:off x="3301635" y="6261467"/>
            <a:ext cx="0" cy="430212"/>
          </a:xfrm>
          <a:prstGeom prst="line">
            <a:avLst/>
          </a:prstGeom>
          <a:noFill/>
          <a:ln w="19050" cap="rnd">
            <a:solidFill>
              <a:schemeClr val="bg2"/>
            </a:solidFill>
            <a:prstDash val="sysDot"/>
            <a:round/>
          </a:ln>
        </p:spPr>
        <p:txBody>
          <a:bodyPr/>
          <a:lstStyle/>
          <a:p>
            <a:endParaRPr lang="zh-CN" altLang="en-US" b="1"/>
          </a:p>
        </p:txBody>
      </p:sp>
      <p:pic>
        <p:nvPicPr>
          <p:cNvPr id="15" name="Picture 2" descr="E:\ppt模板\3D小人\锐普内部商务PPT图片29 (26).jpg"/>
          <p:cNvPicPr>
            <a:picLocks noChangeAspect="1" noChangeArrowheads="1"/>
          </p:cNvPicPr>
          <p:nvPr/>
        </p:nvPicPr>
        <p:blipFill>
          <a:blip r:embed="rId1" cstate="print"/>
          <a:srcRect/>
          <a:stretch>
            <a:fillRect/>
          </a:stretch>
        </p:blipFill>
        <p:spPr bwMode="auto">
          <a:xfrm>
            <a:off x="10731505" y="5552501"/>
            <a:ext cx="1306806" cy="1305499"/>
          </a:xfrm>
          <a:prstGeom prst="rect">
            <a:avLst/>
          </a:prstGeom>
          <a:noFill/>
        </p:spPr>
      </p:pic>
      <p:graphicFrame>
        <p:nvGraphicFramePr>
          <p:cNvPr id="3" name="表格 2"/>
          <p:cNvGraphicFramePr>
            <a:graphicFrameLocks noGrp="1"/>
          </p:cNvGraphicFramePr>
          <p:nvPr/>
        </p:nvGraphicFramePr>
        <p:xfrm>
          <a:off x="936172" y="1685718"/>
          <a:ext cx="9644742" cy="3866783"/>
        </p:xfrm>
        <a:graphic>
          <a:graphicData uri="http://schemas.openxmlformats.org/drawingml/2006/table">
            <a:tbl>
              <a:tblPr>
                <a:tableStyleId>{AF606853-7671-496A-8E4F-DF71F8EC918B}</a:tableStyleId>
              </a:tblPr>
              <a:tblGrid>
                <a:gridCol w="1595804"/>
                <a:gridCol w="2634799"/>
                <a:gridCol w="5414139"/>
              </a:tblGrid>
              <a:tr h="533011">
                <a:tc>
                  <a:txBody>
                    <a:bodyPr/>
                    <a:lstStyle/>
                    <a:p>
                      <a:pPr marL="0" algn="ctr" defTabSz="914400" rtl="0" eaLnBrk="1" latinLnBrk="0" hangingPunct="1">
                        <a:lnSpc>
                          <a:spcPts val="2000"/>
                        </a:lnSpc>
                        <a:spcAft>
                          <a:spcPts val="0"/>
                        </a:spcAft>
                      </a:pPr>
                      <a:r>
                        <a:rPr lang="zh-CN" altLang="en-US" sz="2400" b="1" kern="1200" dirty="0" smtClean="0">
                          <a:solidFill>
                            <a:srgbClr val="FFFFFF"/>
                          </a:solidFill>
                          <a:latin typeface="华文楷体" panose="02010600040101010101" pitchFamily="2" charset="-122"/>
                          <a:ea typeface="华文楷体" panose="02010600040101010101" pitchFamily="2" charset="-122"/>
                        </a:rPr>
                        <a:t>资助比例</a:t>
                      </a:r>
                      <a:endParaRPr lang="zh-CN" altLang="en-US" sz="2400" b="1" kern="1200" dirty="0" smtClean="0">
                        <a:solidFill>
                          <a:srgbClr val="FFFFFF"/>
                        </a:solidFill>
                        <a:latin typeface="华文楷体" panose="02010600040101010101" pitchFamily="2" charset="-122"/>
                        <a:ea typeface="华文楷体" panose="02010600040101010101" pitchFamily="2"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A0A0"/>
                    </a:solidFill>
                  </a:tcPr>
                </a:tc>
                <a:tc>
                  <a:txBody>
                    <a:bodyPr/>
                    <a:lstStyle/>
                    <a:p>
                      <a:pPr marL="0" algn="ctr" defTabSz="914400" rtl="0" eaLnBrk="1" latinLnBrk="0" hangingPunct="1">
                        <a:lnSpc>
                          <a:spcPts val="2000"/>
                        </a:lnSpc>
                        <a:spcAft>
                          <a:spcPts val="0"/>
                        </a:spcAft>
                      </a:pPr>
                      <a:r>
                        <a:rPr lang="zh-CN" altLang="en-US" sz="2400" b="1" kern="1200" dirty="0" smtClean="0">
                          <a:solidFill>
                            <a:srgbClr val="FFFFFF"/>
                          </a:solidFill>
                          <a:latin typeface="华文楷体" panose="02010600040101010101" pitchFamily="2" charset="-122"/>
                          <a:ea typeface="华文楷体" panose="02010600040101010101" pitchFamily="2" charset="-122"/>
                        </a:rPr>
                        <a:t>学校学业奖学金</a:t>
                      </a:r>
                      <a:endParaRPr lang="zh-CN" altLang="en-US" sz="2400" b="1" kern="1200" dirty="0" smtClean="0">
                        <a:solidFill>
                          <a:srgbClr val="FFFFFF"/>
                        </a:solidFill>
                        <a:latin typeface="华文楷体" panose="02010600040101010101" pitchFamily="2" charset="-122"/>
                        <a:ea typeface="华文楷体" panose="02010600040101010101" pitchFamily="2"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A0A0"/>
                    </a:solidFill>
                  </a:tcPr>
                </a:tc>
                <a:tc>
                  <a:txBody>
                    <a:bodyPr/>
                    <a:lstStyle/>
                    <a:p>
                      <a:pPr marL="0" algn="ctr" defTabSz="914400" rtl="0" eaLnBrk="1" latinLnBrk="0" hangingPunct="1">
                        <a:lnSpc>
                          <a:spcPts val="2000"/>
                        </a:lnSpc>
                        <a:spcAft>
                          <a:spcPts val="0"/>
                        </a:spcAft>
                      </a:pPr>
                      <a:r>
                        <a:rPr lang="zh-CN" altLang="en-US" sz="2400" b="1" kern="1200" dirty="0" smtClean="0">
                          <a:solidFill>
                            <a:srgbClr val="FFFFFF"/>
                          </a:solidFill>
                          <a:latin typeface="华文楷体" panose="02010600040101010101" pitchFamily="2" charset="-122"/>
                          <a:ea typeface="华文楷体" panose="02010600040101010101" pitchFamily="2" charset="-122"/>
                        </a:rPr>
                        <a:t>学校助学金</a:t>
                      </a:r>
                      <a:endParaRPr lang="zh-CN" altLang="en-US" sz="2400" b="1" kern="1200" dirty="0" smtClean="0">
                        <a:solidFill>
                          <a:srgbClr val="FFFFFF"/>
                        </a:solidFill>
                        <a:latin typeface="华文楷体" panose="02010600040101010101" pitchFamily="2" charset="-122"/>
                        <a:ea typeface="华文楷体" panose="02010600040101010101" pitchFamily="2"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A0A0"/>
                    </a:solidFill>
                  </a:tcPr>
                </a:tc>
              </a:tr>
              <a:tr h="3333772">
                <a:tc>
                  <a:txBody>
                    <a:bodyPr/>
                    <a:lstStyle/>
                    <a:p>
                      <a:pPr marL="0" algn="ctr" defTabSz="914400" rtl="0" eaLnBrk="1" latinLnBrk="0" hangingPunct="1">
                        <a:lnSpc>
                          <a:spcPts val="2000"/>
                        </a:lnSpc>
                        <a:spcAft>
                          <a:spcPts val="0"/>
                        </a:spcAft>
                      </a:pPr>
                      <a:r>
                        <a:rPr lang="en-US" altLang="en-US" sz="1800" b="0" kern="1200" dirty="0" smtClean="0">
                          <a:solidFill>
                            <a:schemeClr val="tx1"/>
                          </a:solidFill>
                          <a:latin typeface="微软雅黑" panose="020B0503020204020204" pitchFamily="34" charset="-122"/>
                          <a:ea typeface="微软雅黑" panose="020B0503020204020204" pitchFamily="34" charset="-122"/>
                        </a:rPr>
                        <a:t>100%</a:t>
                      </a:r>
                      <a:endParaRPr lang="zh-CN" altLang="en-US" sz="1800" b="0" kern="1200" dirty="0" smtClean="0">
                        <a:solidFill>
                          <a:schemeClr val="tx1"/>
                        </a:solidFill>
                        <a:latin typeface="微软雅黑" panose="020B0503020204020204" pitchFamily="34" charset="-122"/>
                        <a:ea typeface="微软雅黑" panose="020B0503020204020204" pitchFamily="34"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algn="l" defTabSz="914400" rtl="0" eaLnBrk="1" latinLnBrk="0" hangingPunct="1">
                        <a:lnSpc>
                          <a:spcPct val="100000"/>
                        </a:lnSpc>
                        <a:spcAft>
                          <a:spcPts val="0"/>
                        </a:spcAft>
                      </a:pPr>
                      <a:r>
                        <a:rPr lang="zh-CN" altLang="en-US" sz="1800" b="0" kern="1200" dirty="0" smtClean="0">
                          <a:solidFill>
                            <a:schemeClr val="tx1"/>
                          </a:solidFill>
                          <a:latin typeface="微软雅黑" panose="020B0503020204020204" pitchFamily="34" charset="-122"/>
                          <a:ea typeface="微软雅黑" panose="020B0503020204020204" pitchFamily="34" charset="-122"/>
                        </a:rPr>
                        <a:t>每生每年</a:t>
                      </a:r>
                      <a:r>
                        <a:rPr lang="en-US" altLang="en-US" sz="1800" b="0" kern="1200" dirty="0" smtClean="0">
                          <a:solidFill>
                            <a:schemeClr val="tx1"/>
                          </a:solidFill>
                          <a:latin typeface="微软雅黑" panose="020B0503020204020204" pitchFamily="34" charset="-122"/>
                          <a:ea typeface="微软雅黑" panose="020B0503020204020204" pitchFamily="34" charset="-122"/>
                        </a:rPr>
                        <a:t>10000</a:t>
                      </a:r>
                      <a:r>
                        <a:rPr lang="zh-CN" altLang="en-US" sz="1800" b="0" kern="1200" dirty="0" smtClean="0">
                          <a:solidFill>
                            <a:schemeClr val="tx1"/>
                          </a:solidFill>
                          <a:latin typeface="微软雅黑" panose="020B0503020204020204" pitchFamily="34" charset="-122"/>
                          <a:ea typeface="微软雅黑" panose="020B0503020204020204" pitchFamily="34" charset="-122"/>
                        </a:rPr>
                        <a:t>元，按年度发放，发放年限按国家学业奖学金发放年限执行。</a:t>
                      </a:r>
                      <a:endParaRPr lang="zh-CN" altLang="en-US" sz="1800" b="0" kern="1200" dirty="0" smtClean="0">
                        <a:solidFill>
                          <a:schemeClr val="tx1"/>
                        </a:solidFill>
                        <a:latin typeface="微软雅黑" panose="020B0503020204020204" pitchFamily="34" charset="-122"/>
                        <a:ea typeface="微软雅黑" panose="020B0503020204020204" pitchFamily="34"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285750" indent="-285750" algn="l" defTabSz="914400" rtl="0" eaLnBrk="1" latinLnBrk="0" hangingPunct="1">
                        <a:lnSpc>
                          <a:spcPct val="100000"/>
                        </a:lnSpc>
                        <a:spcAft>
                          <a:spcPts val="0"/>
                        </a:spcAft>
                        <a:buFont typeface="Arial" panose="020B0604020202020204" pitchFamily="34" charset="0"/>
                        <a:buChar char="•"/>
                      </a:pPr>
                      <a:r>
                        <a:rPr lang="zh-CN" altLang="en-US" sz="1800" b="0" kern="1200" dirty="0" smtClean="0">
                          <a:solidFill>
                            <a:schemeClr val="tx1"/>
                          </a:solidFill>
                          <a:latin typeface="微软雅黑" panose="020B0503020204020204" pitchFamily="34" charset="-122"/>
                          <a:ea typeface="微软雅黑" panose="020B0503020204020204" pitchFamily="34" charset="-122"/>
                        </a:rPr>
                        <a:t>每生每年</a:t>
                      </a:r>
                      <a:r>
                        <a:rPr lang="en-US" altLang="zh-CN" sz="1800" b="0" kern="1200" dirty="0" smtClean="0">
                          <a:solidFill>
                            <a:schemeClr val="tx1"/>
                          </a:solidFill>
                          <a:latin typeface="微软雅黑" panose="020B0503020204020204" pitchFamily="34" charset="-122"/>
                          <a:ea typeface="微软雅黑" panose="020B0503020204020204" pitchFamily="34" charset="-122"/>
                        </a:rPr>
                        <a:t>30600</a:t>
                      </a:r>
                      <a:r>
                        <a:rPr lang="zh-CN" altLang="en-US" sz="1800" b="0" kern="1200" dirty="0" smtClean="0">
                          <a:solidFill>
                            <a:schemeClr val="tx1"/>
                          </a:solidFill>
                          <a:latin typeface="微软雅黑" panose="020B0503020204020204" pitchFamily="34" charset="-122"/>
                          <a:ea typeface="微软雅黑" panose="020B0503020204020204" pitchFamily="34" charset="-122"/>
                        </a:rPr>
                        <a:t>元，每年按</a:t>
                      </a:r>
                      <a:r>
                        <a:rPr lang="en-US" altLang="en-US" sz="1800" b="0" kern="1200" dirty="0" smtClean="0">
                          <a:solidFill>
                            <a:schemeClr val="tx1"/>
                          </a:solidFill>
                          <a:latin typeface="微软雅黑" panose="020B0503020204020204" pitchFamily="34" charset="-122"/>
                          <a:ea typeface="微软雅黑" panose="020B0503020204020204" pitchFamily="34" charset="-122"/>
                        </a:rPr>
                        <a:t>12</a:t>
                      </a:r>
                      <a:r>
                        <a:rPr lang="zh-CN" altLang="en-US" sz="1800" b="0" kern="1200" dirty="0" smtClean="0">
                          <a:solidFill>
                            <a:schemeClr val="tx1"/>
                          </a:solidFill>
                          <a:latin typeface="微软雅黑" panose="020B0503020204020204" pitchFamily="34" charset="-122"/>
                          <a:ea typeface="微软雅黑" panose="020B0503020204020204" pitchFamily="34" charset="-122"/>
                        </a:rPr>
                        <a:t>个月发放，每生每月</a:t>
                      </a:r>
                      <a:r>
                        <a:rPr lang="en-US" altLang="en-US" sz="1800" b="0" kern="1200" dirty="0" smtClean="0">
                          <a:solidFill>
                            <a:schemeClr val="tx1"/>
                          </a:solidFill>
                          <a:latin typeface="微软雅黑" panose="020B0503020204020204" pitchFamily="34" charset="-122"/>
                          <a:ea typeface="微软雅黑" panose="020B0503020204020204" pitchFamily="34" charset="-122"/>
                        </a:rPr>
                        <a:t>2</a:t>
                      </a:r>
                      <a:r>
                        <a:rPr lang="en-US" altLang="zh-CN" sz="1800" b="0" kern="1200" dirty="0" smtClean="0">
                          <a:solidFill>
                            <a:schemeClr val="tx1"/>
                          </a:solidFill>
                          <a:latin typeface="微软雅黑" panose="020B0503020204020204" pitchFamily="34" charset="-122"/>
                          <a:ea typeface="微软雅黑" panose="020B0503020204020204" pitchFamily="34" charset="-122"/>
                        </a:rPr>
                        <a:t>55</a:t>
                      </a:r>
                      <a:r>
                        <a:rPr lang="en-US" altLang="en-US" sz="1800" b="0" kern="1200" dirty="0" smtClean="0">
                          <a:solidFill>
                            <a:schemeClr val="tx1"/>
                          </a:solidFill>
                          <a:latin typeface="微软雅黑" panose="020B0503020204020204" pitchFamily="34" charset="-122"/>
                          <a:ea typeface="微软雅黑" panose="020B0503020204020204" pitchFamily="34" charset="-122"/>
                        </a:rPr>
                        <a:t>0</a:t>
                      </a:r>
                      <a:r>
                        <a:rPr lang="zh-CN" altLang="en-US" sz="1800" b="0" kern="1200" dirty="0" smtClean="0">
                          <a:solidFill>
                            <a:schemeClr val="tx1"/>
                          </a:solidFill>
                          <a:latin typeface="微软雅黑" panose="020B0503020204020204" pitchFamily="34" charset="-122"/>
                          <a:ea typeface="微软雅黑" panose="020B0503020204020204" pitchFamily="34" charset="-122"/>
                        </a:rPr>
                        <a:t>元，发放年限</a:t>
                      </a:r>
                      <a:r>
                        <a:rPr lang="en-US" altLang="en-US" sz="1800" b="0" kern="1200" dirty="0" smtClean="0">
                          <a:solidFill>
                            <a:schemeClr val="tx1"/>
                          </a:solidFill>
                          <a:latin typeface="微软雅黑" panose="020B0503020204020204" pitchFamily="34" charset="-122"/>
                          <a:ea typeface="微软雅黑" panose="020B0503020204020204" pitchFamily="34" charset="-122"/>
                        </a:rPr>
                        <a:t>4</a:t>
                      </a:r>
                      <a:r>
                        <a:rPr lang="zh-CN" altLang="en-US" sz="1800" b="0" kern="1200" dirty="0" smtClean="0">
                          <a:solidFill>
                            <a:schemeClr val="tx1"/>
                          </a:solidFill>
                          <a:latin typeface="微软雅黑" panose="020B0503020204020204" pitchFamily="34" charset="-122"/>
                          <a:ea typeface="微软雅黑" panose="020B0503020204020204" pitchFamily="34" charset="-122"/>
                        </a:rPr>
                        <a:t>年（直博生发放年限为</a:t>
                      </a:r>
                      <a:r>
                        <a:rPr lang="en-US" altLang="zh-CN" sz="1800" b="0" kern="1200" dirty="0" smtClean="0">
                          <a:solidFill>
                            <a:schemeClr val="tx1"/>
                          </a:solidFill>
                          <a:latin typeface="微软雅黑" panose="020B0503020204020204" pitchFamily="34" charset="-122"/>
                          <a:ea typeface="微软雅黑" panose="020B0503020204020204" pitchFamily="34" charset="-122"/>
                        </a:rPr>
                        <a:t>5</a:t>
                      </a:r>
                      <a:r>
                        <a:rPr lang="zh-CN" altLang="en-US" sz="1800" b="0" kern="1200" dirty="0" smtClean="0">
                          <a:solidFill>
                            <a:schemeClr val="tx1"/>
                          </a:solidFill>
                          <a:latin typeface="微软雅黑" panose="020B0503020204020204" pitchFamily="34" charset="-122"/>
                          <a:ea typeface="微软雅黑" panose="020B0503020204020204" pitchFamily="34" charset="-122"/>
                        </a:rPr>
                        <a:t>年）。</a:t>
                      </a:r>
                      <a:endParaRPr lang="en-US" altLang="zh-CN" sz="1800" b="0" kern="1200" dirty="0" smtClean="0">
                        <a:solidFill>
                          <a:schemeClr val="tx1"/>
                        </a:solidFill>
                        <a:latin typeface="微软雅黑" panose="020B0503020204020204" pitchFamily="34" charset="-122"/>
                        <a:ea typeface="微软雅黑" panose="020B0503020204020204" pitchFamily="34" charset="-122"/>
                      </a:endParaRPr>
                    </a:p>
                    <a:p>
                      <a:pPr marL="285750" indent="-285750" algn="l" defTabSz="914400" rtl="0" eaLnBrk="1" latinLnBrk="0" hangingPunct="1">
                        <a:lnSpc>
                          <a:spcPct val="100000"/>
                        </a:lnSpc>
                        <a:spcAft>
                          <a:spcPts val="0"/>
                        </a:spcAft>
                        <a:buFont typeface="Arial" panose="020B0604020202020204" pitchFamily="34" charset="0"/>
                        <a:buChar char="•"/>
                      </a:pPr>
                      <a:r>
                        <a:rPr lang="en-US" altLang="zh-CN" sz="1800" b="0" kern="1200" dirty="0" smtClean="0">
                          <a:solidFill>
                            <a:srgbClr val="FF0000"/>
                          </a:solidFill>
                          <a:latin typeface="微软雅黑" panose="020B0503020204020204" pitchFamily="34" charset="-122"/>
                          <a:ea typeface="微软雅黑" panose="020B0503020204020204" pitchFamily="34" charset="-122"/>
                        </a:rPr>
                        <a:t>2014</a:t>
                      </a:r>
                      <a:r>
                        <a:rPr lang="zh-CN" altLang="en-US" sz="1800" b="0" kern="1200" dirty="0" smtClean="0">
                          <a:solidFill>
                            <a:srgbClr val="FF0000"/>
                          </a:solidFill>
                          <a:latin typeface="微软雅黑" panose="020B0503020204020204" pitchFamily="34" charset="-122"/>
                          <a:ea typeface="微软雅黑" panose="020B0503020204020204" pitchFamily="34" charset="-122"/>
                        </a:rPr>
                        <a:t>级及以后的非工科博士生全部由学校支付，工科博士生学校支付每生每月</a:t>
                      </a:r>
                      <a:r>
                        <a:rPr lang="en-US" altLang="en-US" sz="1800" b="0" kern="1200" dirty="0" smtClean="0">
                          <a:solidFill>
                            <a:srgbClr val="FF0000"/>
                          </a:solidFill>
                          <a:latin typeface="微软雅黑" panose="020B0503020204020204" pitchFamily="34" charset="-122"/>
                          <a:ea typeface="微软雅黑" panose="020B0503020204020204" pitchFamily="34" charset="-122"/>
                        </a:rPr>
                        <a:t>1</a:t>
                      </a:r>
                      <a:r>
                        <a:rPr lang="en-US" altLang="zh-CN" sz="1800" b="0" kern="1200" dirty="0" smtClean="0">
                          <a:solidFill>
                            <a:srgbClr val="FF0000"/>
                          </a:solidFill>
                          <a:latin typeface="微软雅黑" panose="020B0503020204020204" pitchFamily="34" charset="-122"/>
                          <a:ea typeface="微软雅黑" panose="020B0503020204020204" pitchFamily="34" charset="-122"/>
                        </a:rPr>
                        <a:t>95</a:t>
                      </a:r>
                      <a:r>
                        <a:rPr lang="en-US" altLang="en-US" sz="1800" b="0" kern="1200" dirty="0" smtClean="0">
                          <a:solidFill>
                            <a:srgbClr val="FF0000"/>
                          </a:solidFill>
                          <a:latin typeface="微软雅黑" panose="020B0503020204020204" pitchFamily="34" charset="-122"/>
                          <a:ea typeface="微软雅黑" panose="020B0503020204020204" pitchFamily="34" charset="-122"/>
                        </a:rPr>
                        <a:t>0</a:t>
                      </a:r>
                      <a:r>
                        <a:rPr lang="zh-CN" altLang="en-US" sz="1800" b="0" kern="1200" dirty="0" smtClean="0">
                          <a:solidFill>
                            <a:srgbClr val="FF0000"/>
                          </a:solidFill>
                          <a:latin typeface="微软雅黑" panose="020B0503020204020204" pitchFamily="34" charset="-122"/>
                          <a:ea typeface="微软雅黑" panose="020B0503020204020204" pitchFamily="34" charset="-122"/>
                        </a:rPr>
                        <a:t>元、导师科研经费支付每生每月</a:t>
                      </a:r>
                      <a:r>
                        <a:rPr lang="en-US" altLang="en-US" sz="1800" b="0" kern="1200" dirty="0" smtClean="0">
                          <a:solidFill>
                            <a:srgbClr val="FF0000"/>
                          </a:solidFill>
                          <a:latin typeface="微软雅黑" panose="020B0503020204020204" pitchFamily="34" charset="-122"/>
                          <a:ea typeface="微软雅黑" panose="020B0503020204020204" pitchFamily="34" charset="-122"/>
                        </a:rPr>
                        <a:t>600</a:t>
                      </a:r>
                      <a:r>
                        <a:rPr lang="zh-CN" altLang="en-US" sz="1800" b="0" kern="1200" dirty="0" smtClean="0">
                          <a:solidFill>
                            <a:srgbClr val="FF0000"/>
                          </a:solidFill>
                          <a:latin typeface="微软雅黑" panose="020B0503020204020204" pitchFamily="34" charset="-122"/>
                          <a:ea typeface="微软雅黑" panose="020B0503020204020204" pitchFamily="34" charset="-122"/>
                        </a:rPr>
                        <a:t>元；</a:t>
                      </a:r>
                      <a:endParaRPr lang="en-US" altLang="zh-CN" sz="1800" b="0" kern="1200" dirty="0" smtClean="0">
                        <a:solidFill>
                          <a:srgbClr val="FF0000"/>
                        </a:solidFill>
                        <a:latin typeface="微软雅黑" panose="020B0503020204020204" pitchFamily="34" charset="-122"/>
                        <a:ea typeface="微软雅黑" panose="020B0503020204020204" pitchFamily="34" charset="-122"/>
                      </a:endParaRPr>
                    </a:p>
                    <a:p>
                      <a:pPr marL="285750" indent="-285750" algn="l" defTabSz="914400" rtl="0" eaLnBrk="1" latinLnBrk="0" hangingPunct="1">
                        <a:lnSpc>
                          <a:spcPct val="100000"/>
                        </a:lnSpc>
                        <a:spcAft>
                          <a:spcPts val="0"/>
                        </a:spcAft>
                        <a:buFont typeface="Arial" panose="020B0604020202020204" pitchFamily="34" charset="0"/>
                        <a:buChar char="•"/>
                      </a:pPr>
                      <a:r>
                        <a:rPr lang="en-US" altLang="zh-CN" sz="1800" b="0" kern="1200" dirty="0" smtClean="0">
                          <a:solidFill>
                            <a:srgbClr val="FF0000"/>
                          </a:solidFill>
                          <a:latin typeface="微软雅黑" panose="020B0503020204020204" pitchFamily="34" charset="-122"/>
                          <a:ea typeface="微软雅黑" panose="020B0503020204020204" pitchFamily="34" charset="-122"/>
                        </a:rPr>
                        <a:t>2011-2013</a:t>
                      </a:r>
                      <a:r>
                        <a:rPr lang="zh-CN" altLang="en-US" sz="1800" b="0" kern="1200" dirty="0" smtClean="0">
                          <a:solidFill>
                            <a:srgbClr val="FF0000"/>
                          </a:solidFill>
                          <a:latin typeface="微软雅黑" panose="020B0503020204020204" pitchFamily="34" charset="-122"/>
                          <a:ea typeface="微软雅黑" panose="020B0503020204020204" pitchFamily="34" charset="-122"/>
                        </a:rPr>
                        <a:t>级非工科博士生全部由学校支付，工科博士生学校支付每生每月</a:t>
                      </a:r>
                      <a:r>
                        <a:rPr lang="en-US" altLang="en-US" sz="1800" b="0" kern="1200" dirty="0" smtClean="0">
                          <a:solidFill>
                            <a:srgbClr val="FF0000"/>
                          </a:solidFill>
                          <a:latin typeface="微软雅黑" panose="020B0503020204020204" pitchFamily="34" charset="-122"/>
                          <a:ea typeface="微软雅黑" panose="020B0503020204020204" pitchFamily="34" charset="-122"/>
                        </a:rPr>
                        <a:t>1</a:t>
                      </a:r>
                      <a:r>
                        <a:rPr lang="en-US" altLang="zh-CN" sz="1800" b="0" kern="1200" dirty="0" smtClean="0">
                          <a:solidFill>
                            <a:srgbClr val="FF0000"/>
                          </a:solidFill>
                          <a:latin typeface="微软雅黑" panose="020B0503020204020204" pitchFamily="34" charset="-122"/>
                          <a:ea typeface="微软雅黑" panose="020B0503020204020204" pitchFamily="34" charset="-122"/>
                        </a:rPr>
                        <a:t>250</a:t>
                      </a:r>
                      <a:r>
                        <a:rPr lang="zh-CN" altLang="en-US" sz="1800" b="0" kern="1200" dirty="0" smtClean="0">
                          <a:solidFill>
                            <a:srgbClr val="FF0000"/>
                          </a:solidFill>
                          <a:latin typeface="微软雅黑" panose="020B0503020204020204" pitchFamily="34" charset="-122"/>
                          <a:ea typeface="微软雅黑" panose="020B0503020204020204" pitchFamily="34" charset="-122"/>
                        </a:rPr>
                        <a:t>元、导师科研经费支付每生每月</a:t>
                      </a:r>
                      <a:r>
                        <a:rPr lang="en-US" altLang="en-US" sz="1800" b="0" kern="1200" dirty="0" smtClean="0">
                          <a:solidFill>
                            <a:srgbClr val="FF0000"/>
                          </a:solidFill>
                          <a:latin typeface="微软雅黑" panose="020B0503020204020204" pitchFamily="34" charset="-122"/>
                          <a:ea typeface="微软雅黑" panose="020B0503020204020204" pitchFamily="34" charset="-122"/>
                        </a:rPr>
                        <a:t>1300</a:t>
                      </a:r>
                      <a:r>
                        <a:rPr lang="zh-CN" altLang="en-US" sz="1800" b="0" kern="1200" dirty="0" smtClean="0">
                          <a:solidFill>
                            <a:srgbClr val="FF0000"/>
                          </a:solidFill>
                          <a:latin typeface="微软雅黑" panose="020B0503020204020204" pitchFamily="34" charset="-122"/>
                          <a:ea typeface="微软雅黑" panose="020B0503020204020204" pitchFamily="34" charset="-122"/>
                        </a:rPr>
                        <a:t>元。</a:t>
                      </a:r>
                      <a:endParaRPr lang="zh-CN" altLang="en-US" sz="1800" b="0" kern="1200" dirty="0" smtClean="0">
                        <a:solidFill>
                          <a:srgbClr val="FF0000"/>
                        </a:solidFill>
                        <a:latin typeface="微软雅黑" panose="020B0503020204020204" pitchFamily="34" charset="-122"/>
                        <a:ea typeface="微软雅黑" panose="020B0503020204020204" pitchFamily="34" charset="-122"/>
                        <a:cs typeface="+mn-cs"/>
                      </a:endParaRPr>
                    </a:p>
                  </a:txBody>
                  <a:tcPr marL="68260" marR="682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r>
            </a:tbl>
          </a:graphicData>
        </a:graphic>
      </p:graphicFrame>
      <p:sp>
        <p:nvSpPr>
          <p:cNvPr id="10" name="Text Box 163"/>
          <p:cNvSpPr txBox="1">
            <a:spLocks noChangeArrowheads="1"/>
          </p:cNvSpPr>
          <p:nvPr/>
        </p:nvSpPr>
        <p:spPr bwMode="auto">
          <a:xfrm>
            <a:off x="706848" y="5618293"/>
            <a:ext cx="9841410" cy="833178"/>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28575">
                <a:solidFill>
                  <a:srgbClr val="9227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rgbClr val="133984"/>
                </a:solidFill>
                <a:latin typeface="Arial" panose="020B0604020202020204" pitchFamily="34" charset="0"/>
                <a:ea typeface="宋体" panose="02010600030101010101" pitchFamily="2" charset="-122"/>
              </a:defRPr>
            </a:lvl1pPr>
            <a:lvl2pPr marL="742950" indent="-285750" eaLnBrk="0" hangingPunct="0">
              <a:defRPr sz="2000" b="1">
                <a:solidFill>
                  <a:srgbClr val="133984"/>
                </a:solidFill>
                <a:latin typeface="Arial" panose="020B0604020202020204" pitchFamily="34" charset="0"/>
                <a:ea typeface="宋体" panose="02010600030101010101" pitchFamily="2" charset="-122"/>
              </a:defRPr>
            </a:lvl2pPr>
            <a:lvl3pPr marL="1143000" indent="-228600" eaLnBrk="0" hangingPunct="0">
              <a:defRPr sz="2000" b="1">
                <a:solidFill>
                  <a:srgbClr val="133984"/>
                </a:solidFill>
                <a:latin typeface="Arial" panose="020B0604020202020204" pitchFamily="34" charset="0"/>
                <a:ea typeface="宋体" panose="02010600030101010101" pitchFamily="2" charset="-122"/>
              </a:defRPr>
            </a:lvl3pPr>
            <a:lvl4pPr marL="1600200" indent="-228600" eaLnBrk="0" hangingPunct="0">
              <a:defRPr sz="2000" b="1">
                <a:solidFill>
                  <a:srgbClr val="133984"/>
                </a:solidFill>
                <a:latin typeface="Arial" panose="020B0604020202020204" pitchFamily="34" charset="0"/>
                <a:ea typeface="宋体" panose="02010600030101010101" pitchFamily="2" charset="-122"/>
              </a:defRPr>
            </a:lvl4pPr>
            <a:lvl5pPr marL="2057400" indent="-228600" eaLnBrk="0" hangingPunct="0">
              <a:defRPr sz="2000" b="1">
                <a:solidFill>
                  <a:srgbClr val="133984"/>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b="0" dirty="0" smtClean="0">
                <a:solidFill>
                  <a:schemeClr val="tx1"/>
                </a:solidFill>
                <a:latin typeface="微软雅黑" panose="020B0503020204020204" pitchFamily="34" charset="-122"/>
                <a:ea typeface="微软雅黑" panose="020B0503020204020204" pitchFamily="34" charset="-122"/>
              </a:rPr>
              <a:t>2014</a:t>
            </a:r>
            <a:r>
              <a:rPr lang="zh-CN" altLang="en-US" sz="1600" b="0" dirty="0" smtClean="0">
                <a:solidFill>
                  <a:schemeClr val="tx1"/>
                </a:solidFill>
                <a:latin typeface="微软雅黑" panose="020B0503020204020204" pitchFamily="34" charset="-122"/>
                <a:ea typeface="微软雅黑" panose="020B0503020204020204" pitchFamily="34" charset="-122"/>
              </a:rPr>
              <a:t>年及以后入学的博士，学费</a:t>
            </a:r>
            <a:r>
              <a:rPr lang="en-US" altLang="zh-CN" sz="1600" b="0" dirty="0" smtClean="0">
                <a:solidFill>
                  <a:schemeClr val="tx1"/>
                </a:solidFill>
                <a:latin typeface="微软雅黑" panose="020B0503020204020204" pitchFamily="34" charset="-122"/>
                <a:ea typeface="微软雅黑" panose="020B0503020204020204" pitchFamily="34" charset="-122"/>
              </a:rPr>
              <a:t>10000</a:t>
            </a:r>
            <a:r>
              <a:rPr lang="zh-CN" altLang="en-US" sz="1600" b="0" dirty="0">
                <a:solidFill>
                  <a:schemeClr val="tx1"/>
                </a:solidFill>
                <a:latin typeface="微软雅黑" panose="020B0503020204020204" pitchFamily="34" charset="-122"/>
                <a:ea typeface="微软雅黑" panose="020B0503020204020204" pitchFamily="34" charset="-122"/>
              </a:rPr>
              <a:t>元</a:t>
            </a:r>
            <a:r>
              <a:rPr lang="en-US" altLang="zh-CN" sz="1600" b="0" dirty="0">
                <a:solidFill>
                  <a:schemeClr val="tx1"/>
                </a:solidFill>
                <a:latin typeface="微软雅黑" panose="020B0503020204020204" pitchFamily="34" charset="-122"/>
                <a:ea typeface="微软雅黑" panose="020B0503020204020204" pitchFamily="34" charset="-122"/>
              </a:rPr>
              <a:t>/</a:t>
            </a:r>
            <a:r>
              <a:rPr lang="zh-CN" altLang="en-US" sz="1600" b="0" dirty="0" smtClean="0">
                <a:solidFill>
                  <a:schemeClr val="tx1"/>
                </a:solidFill>
                <a:latin typeface="微软雅黑" panose="020B0503020204020204" pitchFamily="34" charset="-122"/>
                <a:ea typeface="微软雅黑" panose="020B0503020204020204" pitchFamily="34" charset="-122"/>
              </a:rPr>
              <a:t>年，缴纳</a:t>
            </a:r>
            <a:r>
              <a:rPr lang="en-US" altLang="zh-CN" sz="1600" b="0" dirty="0" smtClean="0">
                <a:solidFill>
                  <a:schemeClr val="tx1"/>
                </a:solidFill>
                <a:latin typeface="微软雅黑" panose="020B0503020204020204" pitchFamily="34" charset="-122"/>
                <a:ea typeface="微软雅黑" panose="020B0503020204020204" pitchFamily="34" charset="-122"/>
              </a:rPr>
              <a:t>4</a:t>
            </a:r>
            <a:r>
              <a:rPr lang="zh-CN" altLang="en-US" sz="1600" b="0" dirty="0" smtClean="0">
                <a:solidFill>
                  <a:schemeClr val="tx1"/>
                </a:solidFill>
                <a:latin typeface="微软雅黑" panose="020B0503020204020204" pitchFamily="34" charset="-122"/>
                <a:ea typeface="微软雅黑" panose="020B0503020204020204" pitchFamily="34" charset="-122"/>
              </a:rPr>
              <a:t>年，学业奖学金、助学金发放</a:t>
            </a:r>
            <a:r>
              <a:rPr lang="en-US" altLang="zh-CN" sz="1600" b="0" dirty="0" smtClean="0">
                <a:solidFill>
                  <a:schemeClr val="tx1"/>
                </a:solidFill>
                <a:latin typeface="微软雅黑" panose="020B0503020204020204" pitchFamily="34" charset="-122"/>
                <a:ea typeface="微软雅黑" panose="020B0503020204020204" pitchFamily="34" charset="-122"/>
              </a:rPr>
              <a:t>4</a:t>
            </a:r>
            <a:r>
              <a:rPr lang="zh-CN" altLang="en-US" sz="1600" b="0" dirty="0" smtClean="0">
                <a:solidFill>
                  <a:schemeClr val="tx1"/>
                </a:solidFill>
                <a:latin typeface="微软雅黑" panose="020B0503020204020204" pitchFamily="34" charset="-122"/>
                <a:ea typeface="微软雅黑" panose="020B0503020204020204" pitchFamily="34" charset="-122"/>
              </a:rPr>
              <a:t>年（本科直博生发放</a:t>
            </a:r>
            <a:r>
              <a:rPr lang="en-US" altLang="zh-CN" sz="1600" b="0" dirty="0" smtClean="0">
                <a:solidFill>
                  <a:schemeClr val="tx1"/>
                </a:solidFill>
                <a:latin typeface="微软雅黑" panose="020B0503020204020204" pitchFamily="34" charset="-122"/>
                <a:ea typeface="微软雅黑" panose="020B0503020204020204" pitchFamily="34" charset="-122"/>
              </a:rPr>
              <a:t>5</a:t>
            </a:r>
            <a:r>
              <a:rPr lang="zh-CN" altLang="en-US" sz="1600" b="0" dirty="0" smtClean="0">
                <a:solidFill>
                  <a:schemeClr val="tx1"/>
                </a:solidFill>
                <a:latin typeface="微软雅黑" panose="020B0503020204020204" pitchFamily="34" charset="-122"/>
                <a:ea typeface="微软雅黑" panose="020B0503020204020204" pitchFamily="34" charset="-122"/>
              </a:rPr>
              <a:t>年），发放对象为全日制非定向培养博士研究生、强军计划生、</a:t>
            </a:r>
            <a:r>
              <a:rPr lang="en-US" altLang="zh-CN" sz="1600" b="0" dirty="0" smtClean="0">
                <a:solidFill>
                  <a:schemeClr val="tx1"/>
                </a:solidFill>
                <a:latin typeface="微软雅黑" panose="020B0503020204020204" pitchFamily="34" charset="-122"/>
                <a:ea typeface="微软雅黑" panose="020B0503020204020204" pitchFamily="34" charset="-122"/>
              </a:rPr>
              <a:t>2016</a:t>
            </a:r>
            <a:r>
              <a:rPr lang="zh-CN" altLang="en-US" sz="1600" b="0" dirty="0" smtClean="0">
                <a:solidFill>
                  <a:schemeClr val="tx1"/>
                </a:solidFill>
                <a:latin typeface="微软雅黑" panose="020B0503020204020204" pitchFamily="34" charset="-122"/>
                <a:ea typeface="微软雅黑" panose="020B0503020204020204" pitchFamily="34" charset="-122"/>
              </a:rPr>
              <a:t>级及以后入学的国防生、少数民族骨干生。</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7825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文本框 13"/>
          <p:cNvSpPr txBox="1"/>
          <p:nvPr/>
        </p:nvSpPr>
        <p:spPr>
          <a:xfrm>
            <a:off x="237392" y="139014"/>
            <a:ext cx="6648150" cy="523220"/>
          </a:xfrm>
          <a:prstGeom prst="rect">
            <a:avLst/>
          </a:prstGeom>
          <a:noFill/>
        </p:spPr>
        <p:txBody>
          <a:bodyPr wrap="square" rtlCol="0">
            <a:spAutoFit/>
          </a:bodyPr>
          <a:lstStyle/>
          <a:p>
            <a:pPr algn="ctr"/>
            <a:r>
              <a:rPr lang="en-US" altLang="zh-CN" sz="2800" b="1" dirty="0" smtClean="0">
                <a:solidFill>
                  <a:schemeClr val="bg1"/>
                </a:solidFill>
                <a:ea typeface="微软雅黑" panose="020B0503020204020204" pitchFamily="34" charset="-122"/>
              </a:rPr>
              <a:t>2</a:t>
            </a:r>
            <a:r>
              <a:rPr lang="zh-CN" altLang="en-US" sz="2800" b="1" dirty="0" smtClean="0">
                <a:solidFill>
                  <a:schemeClr val="bg1"/>
                </a:solidFill>
                <a:ea typeface="微软雅黑" panose="020B0503020204020204" pitchFamily="34" charset="-122"/>
              </a:rPr>
              <a:t>、硕士研究生学业奖学金、助学金标准</a:t>
            </a:r>
            <a:endParaRPr lang="zh-CN" altLang="en-US" sz="2800" b="1" dirty="0">
              <a:solidFill>
                <a:schemeClr val="bg1"/>
              </a:solidFill>
              <a:ea typeface="微软雅黑" panose="020B0503020204020204" pitchFamily="34" charset="-122"/>
            </a:endParaRPr>
          </a:p>
        </p:txBody>
      </p:sp>
      <p:sp>
        <p:nvSpPr>
          <p:cNvPr id="70" name="Line 15"/>
          <p:cNvSpPr>
            <a:spLocks noChangeShapeType="1"/>
          </p:cNvSpPr>
          <p:nvPr/>
        </p:nvSpPr>
        <p:spPr bwMode="auto">
          <a:xfrm>
            <a:off x="3301635" y="6261467"/>
            <a:ext cx="0" cy="430212"/>
          </a:xfrm>
          <a:prstGeom prst="line">
            <a:avLst/>
          </a:prstGeom>
          <a:noFill/>
          <a:ln w="19050" cap="rnd">
            <a:solidFill>
              <a:schemeClr val="bg2"/>
            </a:solidFill>
            <a:prstDash val="sysDot"/>
            <a:round/>
          </a:ln>
        </p:spPr>
        <p:txBody>
          <a:bodyPr/>
          <a:lstStyle/>
          <a:p>
            <a:endParaRPr lang="zh-CN" altLang="en-US" b="1"/>
          </a:p>
        </p:txBody>
      </p:sp>
      <p:sp>
        <p:nvSpPr>
          <p:cNvPr id="13" name="Rectangle 2"/>
          <p:cNvSpPr txBox="1">
            <a:spLocks noChangeArrowheads="1"/>
          </p:cNvSpPr>
          <p:nvPr/>
        </p:nvSpPr>
        <p:spPr bwMode="auto">
          <a:xfrm>
            <a:off x="9430356" y="871744"/>
            <a:ext cx="1873250" cy="344488"/>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6000" anchor="b" anchorCtr="1"/>
          <a:lstStyle>
            <a:lvl1pPr algn="ctr" rtl="0" eaLnBrk="0" fontAlgn="base" hangingPunct="0">
              <a:spcBef>
                <a:spcPct val="0"/>
              </a:spcBef>
              <a:spcAft>
                <a:spcPct val="0"/>
              </a:spcAft>
              <a:defRPr sz="2800" b="1">
                <a:solidFill>
                  <a:srgbClr val="133984"/>
                </a:solidFill>
                <a:latin typeface="+mj-lt"/>
                <a:ea typeface="黑体" panose="02010609060101010101" pitchFamily="2" charset="-122"/>
                <a:cs typeface="+mj-cs"/>
              </a:defRPr>
            </a:lvl1pPr>
            <a:lvl2pPr algn="ctr" rtl="0" eaLnBrk="0" fontAlgn="base" hangingPunct="0">
              <a:spcBef>
                <a:spcPct val="0"/>
              </a:spcBef>
              <a:spcAft>
                <a:spcPct val="0"/>
              </a:spcAft>
              <a:defRPr sz="2800" b="1">
                <a:solidFill>
                  <a:srgbClr val="133984"/>
                </a:solidFill>
                <a:latin typeface="Arial" panose="020B0604020202020204" pitchFamily="34" charset="0"/>
                <a:ea typeface="黑体" panose="02010609060101010101" pitchFamily="2" charset="-122"/>
              </a:defRPr>
            </a:lvl2pPr>
            <a:lvl3pPr algn="ctr" rtl="0" eaLnBrk="0" fontAlgn="base" hangingPunct="0">
              <a:spcBef>
                <a:spcPct val="0"/>
              </a:spcBef>
              <a:spcAft>
                <a:spcPct val="0"/>
              </a:spcAft>
              <a:defRPr sz="2800" b="1">
                <a:solidFill>
                  <a:srgbClr val="133984"/>
                </a:solidFill>
                <a:latin typeface="Arial" panose="020B0604020202020204" pitchFamily="34" charset="0"/>
                <a:ea typeface="黑体" panose="02010609060101010101" pitchFamily="2" charset="-122"/>
              </a:defRPr>
            </a:lvl3pPr>
            <a:lvl4pPr algn="ctr" rtl="0" eaLnBrk="0" fontAlgn="base" hangingPunct="0">
              <a:spcBef>
                <a:spcPct val="0"/>
              </a:spcBef>
              <a:spcAft>
                <a:spcPct val="0"/>
              </a:spcAft>
              <a:defRPr sz="2800" b="1">
                <a:solidFill>
                  <a:srgbClr val="133984"/>
                </a:solidFill>
                <a:latin typeface="Arial" panose="020B0604020202020204" pitchFamily="34" charset="0"/>
                <a:ea typeface="黑体" panose="02010609060101010101" pitchFamily="2" charset="-122"/>
              </a:defRPr>
            </a:lvl4pPr>
            <a:lvl5pPr algn="ctr" rtl="0" eaLnBrk="0" fontAlgn="base" hangingPunct="0">
              <a:spcBef>
                <a:spcPct val="0"/>
              </a:spcBef>
              <a:spcAft>
                <a:spcPct val="0"/>
              </a:spcAft>
              <a:defRPr sz="2800" b="1">
                <a:solidFill>
                  <a:srgbClr val="133984"/>
                </a:solidFill>
                <a:latin typeface="Arial" panose="020B0604020202020204" pitchFamily="34" charset="0"/>
                <a:ea typeface="黑体" panose="02010609060101010101" pitchFamily="2" charset="-122"/>
              </a:defRPr>
            </a:lvl5pPr>
            <a:lvl6pPr marL="457200" algn="ctr" rtl="0" eaLnBrk="1" fontAlgn="base" hangingPunct="1">
              <a:spcBef>
                <a:spcPct val="0"/>
              </a:spcBef>
              <a:spcAft>
                <a:spcPct val="0"/>
              </a:spcAft>
              <a:defRPr sz="3000" b="1">
                <a:solidFill>
                  <a:srgbClr val="133984"/>
                </a:solidFill>
                <a:latin typeface="Arial" panose="020B0604020202020204" pitchFamily="34" charset="0"/>
                <a:ea typeface="华文新魏" panose="02010800040101010101" pitchFamily="2" charset="-122"/>
              </a:defRPr>
            </a:lvl6pPr>
            <a:lvl7pPr marL="914400" algn="ctr" rtl="0" eaLnBrk="1" fontAlgn="base" hangingPunct="1">
              <a:spcBef>
                <a:spcPct val="0"/>
              </a:spcBef>
              <a:spcAft>
                <a:spcPct val="0"/>
              </a:spcAft>
              <a:defRPr sz="3000" b="1">
                <a:solidFill>
                  <a:srgbClr val="133984"/>
                </a:solidFill>
                <a:latin typeface="Arial" panose="020B0604020202020204" pitchFamily="34" charset="0"/>
                <a:ea typeface="华文新魏" panose="02010800040101010101" pitchFamily="2" charset="-122"/>
              </a:defRPr>
            </a:lvl7pPr>
            <a:lvl8pPr marL="1371600" algn="ctr" rtl="0" eaLnBrk="1" fontAlgn="base" hangingPunct="1">
              <a:spcBef>
                <a:spcPct val="0"/>
              </a:spcBef>
              <a:spcAft>
                <a:spcPct val="0"/>
              </a:spcAft>
              <a:defRPr sz="3000" b="1">
                <a:solidFill>
                  <a:srgbClr val="133984"/>
                </a:solidFill>
                <a:latin typeface="Arial" panose="020B0604020202020204" pitchFamily="34" charset="0"/>
                <a:ea typeface="华文新魏" panose="02010800040101010101" pitchFamily="2" charset="-122"/>
              </a:defRPr>
            </a:lvl8pPr>
            <a:lvl9pPr marL="1828800" algn="ctr" rtl="0" eaLnBrk="1" fontAlgn="base" hangingPunct="1">
              <a:spcBef>
                <a:spcPct val="0"/>
              </a:spcBef>
              <a:spcAft>
                <a:spcPct val="0"/>
              </a:spcAft>
              <a:defRPr sz="3000" b="1">
                <a:solidFill>
                  <a:srgbClr val="133984"/>
                </a:solidFill>
                <a:latin typeface="Arial" panose="020B0604020202020204" pitchFamily="34" charset="0"/>
                <a:ea typeface="华文新魏" panose="02010800040101010101" pitchFamily="2" charset="-122"/>
              </a:defRPr>
            </a:lvl9pPr>
          </a:lstStyle>
          <a:p>
            <a:pPr eaLnBrk="1" hangingPunct="1">
              <a:defRPr/>
            </a:pPr>
            <a:r>
              <a:rPr lang="zh-CN" altLang="en-US" sz="1600" kern="0" dirty="0" smtClean="0"/>
              <a:t>                                              单位：元</a:t>
            </a:r>
            <a:r>
              <a:rPr lang="en-US" altLang="zh-CN" sz="1600" kern="0" dirty="0" smtClean="0"/>
              <a:t>/</a:t>
            </a:r>
            <a:r>
              <a:rPr lang="zh-CN" altLang="en-US" sz="1600" kern="0" dirty="0" smtClean="0"/>
              <a:t>年人</a:t>
            </a:r>
            <a:endParaRPr lang="zh-CN" altLang="en-US" sz="1600" kern="0" dirty="0" smtClean="0"/>
          </a:p>
        </p:txBody>
      </p:sp>
      <p:graphicFrame>
        <p:nvGraphicFramePr>
          <p:cNvPr id="3" name="表格 2"/>
          <p:cNvGraphicFramePr>
            <a:graphicFrameLocks noGrp="1"/>
          </p:cNvGraphicFramePr>
          <p:nvPr/>
        </p:nvGraphicFramePr>
        <p:xfrm>
          <a:off x="729341" y="1403846"/>
          <a:ext cx="9977240" cy="4322243"/>
        </p:xfrm>
        <a:graphic>
          <a:graphicData uri="http://schemas.openxmlformats.org/drawingml/2006/table">
            <a:tbl>
              <a:tblPr>
                <a:tableStyleId>{BDBED569-4797-4DF1-A0F4-6AAB3CD982D8}</a:tableStyleId>
              </a:tblPr>
              <a:tblGrid>
                <a:gridCol w="1944504"/>
                <a:gridCol w="1740773"/>
                <a:gridCol w="2415320"/>
                <a:gridCol w="1718141"/>
                <a:gridCol w="2158502"/>
              </a:tblGrid>
              <a:tr h="945360">
                <a:tc gridSpan="2">
                  <a:txBody>
                    <a:bodyPr/>
                    <a:lstStyle/>
                    <a:p>
                      <a:pPr algn="ctr" fontAlgn="ctr"/>
                      <a:r>
                        <a:rPr lang="zh-CN" altLang="en-US" sz="1600" b="1" u="none" strike="noStrike" dirty="0">
                          <a:effectLst/>
                        </a:rPr>
                        <a:t>学业奖学金</a:t>
                      </a:r>
                      <a:endParaRPr lang="zh-CN" altLang="en-US" sz="1600" b="1" i="0" u="none" strike="noStrike" dirty="0">
                        <a:effectLst/>
                        <a:latin typeface="微软雅黑" panose="020B0503020204020204" pitchFamily="34" charset="-122"/>
                        <a:ea typeface="微软雅黑" panose="020B0503020204020204" pitchFamily="34" charset="-122"/>
                      </a:endParaRPr>
                    </a:p>
                  </a:txBody>
                  <a:tcPr marL="9525" marR="9525" marT="9525" marB="0" anchor="ctr"/>
                </a:tc>
                <a:tc hMerge="1">
                  <a:tcPr/>
                </a:tc>
                <a:tc>
                  <a:txBody>
                    <a:bodyPr/>
                    <a:lstStyle/>
                    <a:p>
                      <a:pPr algn="ctr" fontAlgn="ctr"/>
                      <a:r>
                        <a:rPr lang="zh-CN" altLang="en-US" sz="1600" b="1" u="none" strike="noStrike" dirty="0">
                          <a:effectLst/>
                        </a:rPr>
                        <a:t>助学金</a:t>
                      </a:r>
                      <a:endParaRPr lang="zh-CN" altLang="en-US" sz="1600" b="1" i="0" u="none" strike="noStrike" dirty="0">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b="1" u="none" strike="noStrike" dirty="0">
                          <a:effectLst/>
                        </a:rPr>
                        <a:t>资助年限</a:t>
                      </a:r>
                      <a:endParaRPr lang="zh-CN" altLang="en-US" sz="1600" b="1" i="0" u="none" strike="noStrike" dirty="0">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b="1" i="0" u="none" strike="noStrike" dirty="0" smtClean="0">
                          <a:effectLst/>
                          <a:latin typeface="微软雅黑" panose="020B0503020204020204" pitchFamily="34" charset="-122"/>
                          <a:ea typeface="微软雅黑" panose="020B0503020204020204" pitchFamily="34" charset="-122"/>
                        </a:rPr>
                        <a:t>资助对象</a:t>
                      </a:r>
                      <a:endParaRPr lang="zh-CN" altLang="en-US" sz="1600" b="1" i="0" u="none" strike="noStrike" dirty="0">
                        <a:effectLst/>
                        <a:latin typeface="微软雅黑" panose="020B0503020204020204" pitchFamily="34" charset="-122"/>
                        <a:ea typeface="微软雅黑" panose="020B0503020204020204" pitchFamily="34" charset="-122"/>
                      </a:endParaRPr>
                    </a:p>
                  </a:txBody>
                  <a:tcPr marL="9525" marR="9525" marT="9525" marB="0" anchor="ctr"/>
                </a:tc>
              </a:tr>
              <a:tr h="1078853">
                <a:tc>
                  <a:txBody>
                    <a:bodyPr/>
                    <a:lstStyle/>
                    <a:p>
                      <a:pPr algn="ctr" fontAlgn="ctr"/>
                      <a:r>
                        <a:rPr lang="zh-CN" altLang="en-US" sz="1800" b="1" u="none" strike="noStrike" dirty="0" smtClean="0">
                          <a:effectLst/>
                        </a:rPr>
                        <a:t>一等</a:t>
                      </a:r>
                      <a:r>
                        <a:rPr lang="en-US" altLang="zh-CN" sz="1800" b="1" u="none" strike="noStrike" dirty="0" smtClean="0">
                          <a:effectLst/>
                        </a:rPr>
                        <a:t>10000</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a:txBody>
                    <a:bodyPr/>
                    <a:lstStyle/>
                    <a:p>
                      <a:pPr algn="ctr" fontAlgn="ctr"/>
                      <a:r>
                        <a:rPr lang="en-US" altLang="zh-CN" sz="1800" b="1" u="none" strike="noStrike" dirty="0" smtClean="0">
                          <a:effectLst/>
                        </a:rPr>
                        <a:t>40%</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rowSpan="3">
                  <a:txBody>
                    <a:bodyPr/>
                    <a:lstStyle/>
                    <a:p>
                      <a:pPr algn="ctr" fontAlgn="ctr"/>
                      <a:r>
                        <a:rPr lang="en-US" altLang="zh-CN" sz="1800" b="1" u="none" strike="noStrike" dirty="0" smtClean="0">
                          <a:effectLst/>
                        </a:rPr>
                        <a:t>6000</a:t>
                      </a:r>
                      <a:endParaRPr lang="en-US" altLang="zh-CN" sz="1800" b="1" u="none" strike="noStrike" dirty="0" smtClean="0">
                        <a:effectLst/>
                      </a:endParaRPr>
                    </a:p>
                    <a:p>
                      <a:pPr algn="ctr" fontAlgn="ctr"/>
                      <a:r>
                        <a:rPr lang="zh-CN" altLang="en-US" sz="1800" b="1" u="none" strike="noStrike" dirty="0" smtClean="0">
                          <a:effectLst/>
                        </a:rPr>
                        <a:t>（每月</a:t>
                      </a:r>
                      <a:r>
                        <a:rPr lang="en-US" altLang="zh-CN" sz="1800" b="1" u="none" strike="noStrike" dirty="0" smtClean="0">
                          <a:effectLst/>
                        </a:rPr>
                        <a:t>500</a:t>
                      </a:r>
                      <a:r>
                        <a:rPr lang="zh-CN" altLang="en-US" sz="1800" b="1" u="none" strike="noStrike" dirty="0">
                          <a:effectLst/>
                        </a:rPr>
                        <a:t>）</a:t>
                      </a:r>
                      <a:endParaRPr lang="zh-CN" altLang="en-US"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rowSpan="3">
                  <a:txBody>
                    <a:bodyPr/>
                    <a:lstStyle/>
                    <a:p>
                      <a:pPr algn="ctr" fontAlgn="ctr"/>
                      <a:r>
                        <a:rPr lang="en-US" altLang="zh-CN" sz="1800" b="1" u="none" strike="noStrike" dirty="0" smtClean="0">
                          <a:effectLst/>
                        </a:rPr>
                        <a:t>2.5</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rowSpan="3">
                  <a:txBody>
                    <a:bodyPr/>
                    <a:lstStyle/>
                    <a:p>
                      <a:pPr algn="l" fontAlgn="ctr"/>
                      <a:r>
                        <a:rPr lang="zh-CN" altLang="en-US" sz="1800" b="1" dirty="0" smtClean="0">
                          <a:latin typeface="微软雅黑" panose="020B0503020204020204" pitchFamily="34" charset="-122"/>
                          <a:ea typeface="微软雅黑" panose="020B0503020204020204" pitchFamily="34" charset="-122"/>
                        </a:rPr>
                        <a:t>全日制非定向培养硕士研究生、少数民族骨干生、强军计划生、</a:t>
                      </a:r>
                      <a:r>
                        <a:rPr lang="en-US" altLang="zh-CN" sz="1800" b="1" dirty="0" smtClean="0">
                          <a:latin typeface="微软雅黑" panose="020B0503020204020204" pitchFamily="34" charset="-122"/>
                          <a:ea typeface="微软雅黑" panose="020B0503020204020204" pitchFamily="34" charset="-122"/>
                        </a:rPr>
                        <a:t>2016</a:t>
                      </a:r>
                      <a:r>
                        <a:rPr lang="zh-CN" altLang="en-US" sz="1800" b="1" dirty="0" smtClean="0">
                          <a:latin typeface="微软雅黑" panose="020B0503020204020204" pitchFamily="34" charset="-122"/>
                          <a:ea typeface="微软雅黑" panose="020B0503020204020204" pitchFamily="34" charset="-122"/>
                        </a:rPr>
                        <a:t>级及以后入学的国防生。</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r>
              <a:tr h="1219177">
                <a:tc>
                  <a:txBody>
                    <a:bodyPr/>
                    <a:lstStyle/>
                    <a:p>
                      <a:pPr algn="ctr" fontAlgn="ctr"/>
                      <a:r>
                        <a:rPr lang="zh-CN" altLang="en-US" sz="1800" b="1" u="none" strike="noStrike" dirty="0" smtClean="0">
                          <a:effectLst/>
                        </a:rPr>
                        <a:t>二等</a:t>
                      </a:r>
                      <a:r>
                        <a:rPr lang="en-US" altLang="zh-CN" sz="1800" b="1" u="none" strike="noStrike" dirty="0" smtClean="0">
                          <a:effectLst/>
                        </a:rPr>
                        <a:t>8000</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en-US" altLang="zh-CN" sz="1800" b="1" u="none" strike="noStrike" dirty="0" smtClean="0">
                        <a:effectLst/>
                      </a:endParaRPr>
                    </a:p>
                    <a:p>
                      <a:pPr marL="0" marR="0" indent="0" algn="ctr" defTabSz="914400" rtl="0" eaLnBrk="1" fontAlgn="ctr" latinLnBrk="0" hangingPunct="1">
                        <a:lnSpc>
                          <a:spcPct val="100000"/>
                        </a:lnSpc>
                        <a:spcBef>
                          <a:spcPts val="0"/>
                        </a:spcBef>
                        <a:spcAft>
                          <a:spcPts val="0"/>
                        </a:spcAft>
                        <a:buClrTx/>
                        <a:buSzTx/>
                        <a:buFontTx/>
                        <a:buNone/>
                        <a:defRPr/>
                      </a:pPr>
                      <a:r>
                        <a:rPr lang="en-US" altLang="zh-CN" sz="1800" b="1" u="none" strike="noStrike" dirty="0" smtClean="0">
                          <a:effectLst/>
                        </a:rPr>
                        <a:t>40%</a:t>
                      </a:r>
                      <a:endParaRPr lang="en-US" altLang="zh-CN" sz="1800" b="1" u="none" strike="noStrike" dirty="0" smtClean="0">
                        <a:effectLst/>
                      </a:endParaRPr>
                    </a:p>
                    <a:p>
                      <a:pPr algn="ctr" fontAlgn="ct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vMerge="1">
                  <a:tcPr/>
                </a:tc>
                <a:tc vMerge="1">
                  <a:tcPr/>
                </a:tc>
                <a:tc vMerge="1">
                  <a:tcPr/>
                </a:tc>
              </a:tr>
              <a:tr h="1078853">
                <a:tc>
                  <a:txBody>
                    <a:bodyPr/>
                    <a:lstStyle/>
                    <a:p>
                      <a:pPr algn="ctr" fontAlgn="ctr"/>
                      <a:r>
                        <a:rPr lang="zh-CN" altLang="en-US" sz="1800" b="1" u="none" strike="noStrike" dirty="0" smtClean="0">
                          <a:effectLst/>
                        </a:rPr>
                        <a:t>三等</a:t>
                      </a:r>
                      <a:r>
                        <a:rPr lang="en-US" altLang="zh-CN" sz="1800" b="1" u="none" strike="noStrike" dirty="0" smtClean="0">
                          <a:effectLst/>
                        </a:rPr>
                        <a:t>4000</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a:txBody>
                    <a:bodyPr/>
                    <a:lstStyle/>
                    <a:p>
                      <a:pPr algn="ctr" fontAlgn="ctr"/>
                      <a:r>
                        <a:rPr lang="en-US" altLang="zh-CN" sz="1800" b="1" u="none" strike="noStrike" dirty="0" smtClean="0">
                          <a:effectLst/>
                        </a:rPr>
                        <a:t>20%</a:t>
                      </a:r>
                      <a:endParaRPr lang="en-US" altLang="zh-CN" sz="1800" b="1" i="0" u="none" strike="noStrike" dirty="0">
                        <a:effectLst/>
                        <a:latin typeface="微软雅黑" panose="020B0503020204020204" pitchFamily="34" charset="-122"/>
                        <a:ea typeface="微软雅黑" panose="020B0503020204020204" pitchFamily="34" charset="-122"/>
                      </a:endParaRPr>
                    </a:p>
                  </a:txBody>
                  <a:tcPr marL="9525" marR="9525" marT="9525" marB="0" anchor="ctr">
                    <a:solidFill>
                      <a:schemeClr val="accent6">
                        <a:lumMod val="20000"/>
                        <a:lumOff val="80000"/>
                      </a:schemeClr>
                    </a:solidFill>
                  </a:tcPr>
                </a:tc>
                <a:tc vMerge="1">
                  <a:tcPr/>
                </a:tc>
                <a:tc vMerge="1">
                  <a:tcPr/>
                </a:tc>
                <a:tc vMerge="1">
                  <a:tcPr/>
                </a:tc>
              </a:tr>
            </a:tbl>
          </a:graphicData>
        </a:graphic>
      </p:graphicFrame>
      <p:sp>
        <p:nvSpPr>
          <p:cNvPr id="7" name="Text Box 163"/>
          <p:cNvSpPr txBox="1">
            <a:spLocks noChangeArrowheads="1"/>
          </p:cNvSpPr>
          <p:nvPr/>
        </p:nvSpPr>
        <p:spPr bwMode="auto">
          <a:xfrm>
            <a:off x="729341" y="5726089"/>
            <a:ext cx="9841410" cy="340735"/>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28575">
                <a:solidFill>
                  <a:srgbClr val="92270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eaLnBrk="0" hangingPunct="0">
              <a:defRPr sz="2000" b="1">
                <a:solidFill>
                  <a:srgbClr val="133984"/>
                </a:solidFill>
                <a:latin typeface="Arial" panose="020B0604020202020204" pitchFamily="34" charset="0"/>
                <a:ea typeface="宋体" panose="02010600030101010101" pitchFamily="2" charset="-122"/>
              </a:defRPr>
            </a:lvl1pPr>
            <a:lvl2pPr marL="742950" indent="-285750" eaLnBrk="0" hangingPunct="0">
              <a:defRPr sz="2000" b="1">
                <a:solidFill>
                  <a:srgbClr val="133984"/>
                </a:solidFill>
                <a:latin typeface="Arial" panose="020B0604020202020204" pitchFamily="34" charset="0"/>
                <a:ea typeface="宋体" panose="02010600030101010101" pitchFamily="2" charset="-122"/>
              </a:defRPr>
            </a:lvl2pPr>
            <a:lvl3pPr marL="1143000" indent="-228600" eaLnBrk="0" hangingPunct="0">
              <a:defRPr sz="2000" b="1">
                <a:solidFill>
                  <a:srgbClr val="133984"/>
                </a:solidFill>
                <a:latin typeface="Arial" panose="020B0604020202020204" pitchFamily="34" charset="0"/>
                <a:ea typeface="宋体" panose="02010600030101010101" pitchFamily="2" charset="-122"/>
              </a:defRPr>
            </a:lvl3pPr>
            <a:lvl4pPr marL="1600200" indent="-228600" eaLnBrk="0" hangingPunct="0">
              <a:defRPr sz="2000" b="1">
                <a:solidFill>
                  <a:srgbClr val="133984"/>
                </a:solidFill>
                <a:latin typeface="Arial" panose="020B0604020202020204" pitchFamily="34" charset="0"/>
                <a:ea typeface="宋体" panose="02010600030101010101" pitchFamily="2" charset="-122"/>
              </a:defRPr>
            </a:lvl4pPr>
            <a:lvl5pPr marL="2057400" indent="-228600" eaLnBrk="0" hangingPunct="0">
              <a:defRPr sz="2000" b="1">
                <a:solidFill>
                  <a:srgbClr val="133984"/>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b="1">
                <a:solidFill>
                  <a:srgbClr val="133984"/>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b="0" dirty="0" smtClean="0">
                <a:solidFill>
                  <a:schemeClr val="tx1"/>
                </a:solidFill>
                <a:latin typeface="微软雅黑" panose="020B0503020204020204" pitchFamily="34" charset="-122"/>
                <a:ea typeface="微软雅黑" panose="020B0503020204020204" pitchFamily="34" charset="-122"/>
              </a:rPr>
              <a:t>全日制硕士生学费</a:t>
            </a:r>
            <a:r>
              <a:rPr lang="en-US" altLang="zh-CN" sz="1600" b="0" dirty="0" smtClean="0">
                <a:solidFill>
                  <a:schemeClr val="tx1"/>
                </a:solidFill>
                <a:latin typeface="微软雅黑" panose="020B0503020204020204" pitchFamily="34" charset="-122"/>
                <a:ea typeface="微软雅黑" panose="020B0503020204020204" pitchFamily="34" charset="-122"/>
              </a:rPr>
              <a:t>8000</a:t>
            </a:r>
            <a:r>
              <a:rPr lang="zh-CN" altLang="en-US" sz="1600" b="0" dirty="0">
                <a:solidFill>
                  <a:schemeClr val="tx1"/>
                </a:solidFill>
                <a:latin typeface="微软雅黑" panose="020B0503020204020204" pitchFamily="34" charset="-122"/>
                <a:ea typeface="微软雅黑" panose="020B0503020204020204" pitchFamily="34" charset="-122"/>
              </a:rPr>
              <a:t>元</a:t>
            </a:r>
            <a:r>
              <a:rPr lang="en-US" altLang="zh-CN" sz="1600" b="0" dirty="0">
                <a:solidFill>
                  <a:schemeClr val="tx1"/>
                </a:solidFill>
                <a:latin typeface="微软雅黑" panose="020B0503020204020204" pitchFamily="34" charset="-122"/>
                <a:ea typeface="微软雅黑" panose="020B0503020204020204" pitchFamily="34" charset="-122"/>
              </a:rPr>
              <a:t>/</a:t>
            </a:r>
            <a:r>
              <a:rPr lang="zh-CN" altLang="en-US" sz="1600" b="0" dirty="0" smtClean="0">
                <a:solidFill>
                  <a:schemeClr val="tx1"/>
                </a:solidFill>
                <a:latin typeface="微软雅黑" panose="020B0503020204020204" pitchFamily="34" charset="-122"/>
                <a:ea typeface="微软雅黑" panose="020B0503020204020204" pitchFamily="34" charset="-122"/>
              </a:rPr>
              <a:t>年，缴纳</a:t>
            </a:r>
            <a:r>
              <a:rPr lang="en-US" altLang="zh-CN" sz="1600" b="0" dirty="0" smtClean="0">
                <a:solidFill>
                  <a:schemeClr val="tx1"/>
                </a:solidFill>
                <a:latin typeface="微软雅黑" panose="020B0503020204020204" pitchFamily="34" charset="-122"/>
                <a:ea typeface="微软雅黑" panose="020B0503020204020204" pitchFamily="34" charset="-122"/>
              </a:rPr>
              <a:t>2.5</a:t>
            </a:r>
            <a:r>
              <a:rPr lang="zh-CN" altLang="en-US" sz="1600" b="0" dirty="0" smtClean="0">
                <a:solidFill>
                  <a:schemeClr val="tx1"/>
                </a:solidFill>
                <a:latin typeface="微软雅黑" panose="020B0503020204020204" pitchFamily="34" charset="-122"/>
                <a:ea typeface="微软雅黑" panose="020B0503020204020204" pitchFamily="34" charset="-122"/>
              </a:rPr>
              <a:t>年，非全日制研究生不享受学校奖、助学金。</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1186961"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3"/>
          <p:cNvSpPr txBox="1"/>
          <p:nvPr/>
        </p:nvSpPr>
        <p:spPr>
          <a:xfrm>
            <a:off x="252811" y="397220"/>
            <a:ext cx="681340" cy="5693866"/>
          </a:xfrm>
          <a:prstGeom prst="rect">
            <a:avLst/>
          </a:prstGeom>
          <a:noFill/>
        </p:spPr>
        <p:txBody>
          <a:bodyPr wrap="square" rtlCol="0">
            <a:spAutoFit/>
          </a:bodyPr>
          <a:lstStyle/>
          <a:p>
            <a:pPr algn="ctr"/>
            <a:r>
              <a:rPr lang="zh-CN" altLang="en-US" sz="2800" b="1" dirty="0" smtClean="0">
                <a:solidFill>
                  <a:schemeClr val="bg1"/>
                </a:solidFill>
                <a:ea typeface="微软雅黑" panose="020B0503020204020204" pitchFamily="34" charset="-122"/>
              </a:rPr>
              <a:t>硕士研究生学业奖学金的评定</a:t>
            </a:r>
            <a:endParaRPr lang="zh-CN" altLang="en-US" sz="2800" b="1" dirty="0">
              <a:solidFill>
                <a:schemeClr val="bg1"/>
              </a:solidFill>
              <a:ea typeface="微软雅黑" panose="020B0503020204020204" pitchFamily="34" charset="-122"/>
            </a:endParaRPr>
          </a:p>
        </p:txBody>
      </p:sp>
      <p:sp>
        <p:nvSpPr>
          <p:cNvPr id="6" name="矩形 3"/>
          <p:cNvSpPr>
            <a:spLocks noChangeArrowheads="1"/>
          </p:cNvSpPr>
          <p:nvPr/>
        </p:nvSpPr>
        <p:spPr bwMode="auto">
          <a:xfrm>
            <a:off x="1439772" y="197165"/>
            <a:ext cx="82089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580" indent="-449580" algn="l" eaLnBrk="0" hangingPunct="0">
              <a:lnSpc>
                <a:spcPct val="110000"/>
              </a:lnSpc>
              <a:spcBef>
                <a:spcPct val="20000"/>
              </a:spcBef>
              <a:buSzPct val="120000"/>
              <a:buBlip>
                <a:blip r:embed="rId1"/>
              </a:buBlip>
              <a:defRPr sz="2400" b="1">
                <a:solidFill>
                  <a:srgbClr val="133984"/>
                </a:solidFill>
                <a:latin typeface="Arial" panose="020B0604020202020204" pitchFamily="34" charset="0"/>
                <a:ea typeface="黑体" panose="02010609060101010101" pitchFamily="2" charset="-122"/>
              </a:defRPr>
            </a:lvl1pPr>
            <a:lvl2pPr marL="914400" indent="-381000" algn="l" eaLnBrk="0" hangingPunct="0">
              <a:lnSpc>
                <a:spcPct val="110000"/>
              </a:lnSpc>
              <a:spcBef>
                <a:spcPct val="20000"/>
              </a:spcBef>
              <a:buClr>
                <a:srgbClr val="A50021"/>
              </a:buClr>
              <a:buFont typeface="Arial" panose="020B0604020202020204" pitchFamily="34" charset="0"/>
              <a:buChar char="—"/>
              <a:defRPr sz="2000" b="1">
                <a:solidFill>
                  <a:srgbClr val="133984"/>
                </a:solidFill>
                <a:latin typeface="Arial" panose="020B0604020202020204" pitchFamily="34" charset="0"/>
                <a:ea typeface="黑体" panose="02010609060101010101" pitchFamily="2" charset="-122"/>
              </a:defRPr>
            </a:lvl2pPr>
            <a:lvl3pPr marL="1143000" indent="-228600" algn="l" eaLnBrk="0" hangingPunct="0">
              <a:spcBef>
                <a:spcPct val="20000"/>
              </a:spcBef>
              <a:buChar char="•"/>
              <a:defRPr sz="2400" b="1">
                <a:solidFill>
                  <a:srgbClr val="133984"/>
                </a:solidFill>
                <a:latin typeface="Arial" panose="020B0604020202020204" pitchFamily="34" charset="0"/>
                <a:ea typeface="黑体" panose="0201060906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0000"/>
              </a:lnSpc>
              <a:spcBef>
                <a:spcPct val="75000"/>
              </a:spcBef>
              <a:buFont typeface="Wingdings" panose="05000000000000000000" pitchFamily="2" charset="2"/>
              <a:buChar char="Ø"/>
              <a:defRPr/>
            </a:pPr>
            <a:r>
              <a:rPr lang="zh-CN" altLang="en-US" sz="2000" dirty="0" smtClean="0">
                <a:solidFill>
                  <a:schemeClr val="dk1"/>
                </a:solidFill>
                <a:latin typeface="微软雅黑" panose="020B0503020204020204" pitchFamily="34" charset="-122"/>
                <a:ea typeface="微软雅黑" panose="020B0503020204020204" pitchFamily="34" charset="-122"/>
              </a:rPr>
              <a:t>学业奖学金的评定</a:t>
            </a:r>
            <a:endParaRPr lang="en-US" altLang="zh-CN" sz="2000" dirty="0">
              <a:solidFill>
                <a:schemeClr val="dk1"/>
              </a:solidFill>
              <a:latin typeface="微软雅黑" panose="020B0503020204020204" pitchFamily="34" charset="-122"/>
              <a:ea typeface="微软雅黑" panose="020B0503020204020204" pitchFamily="34" charset="-122"/>
            </a:endParaRPr>
          </a:p>
        </p:txBody>
      </p:sp>
      <p:sp>
        <p:nvSpPr>
          <p:cNvPr id="2" name="矩形 1"/>
          <p:cNvSpPr/>
          <p:nvPr/>
        </p:nvSpPr>
        <p:spPr>
          <a:xfrm>
            <a:off x="1520328" y="704718"/>
            <a:ext cx="9701328" cy="6042680"/>
          </a:xfrm>
          <a:prstGeom prst="rect">
            <a:avLst/>
          </a:prstGeom>
        </p:spPr>
        <p:txBody>
          <a:bodyPr wrap="square">
            <a:spAutoFit/>
          </a:bodyPr>
          <a:lstStyle/>
          <a:p>
            <a:pPr indent="406400" algn="just">
              <a:lnSpc>
                <a:spcPts val="2890"/>
              </a:lnSpc>
              <a:spcAft>
                <a:spcPts val="0"/>
              </a:spcAft>
            </a:pP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学校对硕士研究生实行学校学业奖学金动态管理制度，分新生入学时评定和中期评定两期评定。</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zh-CN" altLang="zh-CN" sz="17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（一）新生入学时评定</a:t>
            </a:r>
            <a:endParaRPr lang="zh-CN" altLang="zh-CN" sz="1700" kern="100" dirty="0">
              <a:solidFill>
                <a:srgbClr val="FF0000"/>
              </a:solidFill>
              <a:latin typeface="微软雅黑" panose="020B0503020204020204" pitchFamily="34" charset="-122"/>
              <a:ea typeface="微软雅黑" panose="020B0503020204020204" pitchFamily="34" charset="-122"/>
            </a:endParaRPr>
          </a:p>
          <a:p>
            <a:pPr indent="406400" algn="just">
              <a:lnSpc>
                <a:spcPts val="2890"/>
              </a:lnSpc>
              <a:spcAft>
                <a:spcPts val="0"/>
              </a:spcAft>
            </a:pP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研究生院根据各学科生源质量确定硕士研究生学校学业奖学金等级比例人数，分配给各学院。每位硕士研究生的学校学业奖学金等级由</a:t>
            </a:r>
            <a:r>
              <a:rPr lang="zh-CN" altLang="zh-CN" sz="1700" kern="0" dirty="0">
                <a:solidFill>
                  <a:srgbClr val="C00000"/>
                </a:solidFill>
                <a:latin typeface="微软雅黑" panose="020B0503020204020204" pitchFamily="34" charset="-122"/>
                <a:ea typeface="微软雅黑" panose="020B0503020204020204" pitchFamily="34" charset="-122"/>
                <a:cs typeface="宋体" panose="02010600030101010101" pitchFamily="2" charset="-122"/>
              </a:rPr>
              <a:t>各学院评定</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。各学院要根据学科情况制定具体评定细则，制定细则的主要依据是：</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1</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是否免试推荐入学研究生</a:t>
            </a:r>
            <a:r>
              <a:rPr lang="en-US"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2</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入学考试的初试和复试成绩；</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3</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本科就读学校类别及学习成绩与综合表现。</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zh-CN" altLang="zh-CN" sz="1700"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（二）中期评定</a:t>
            </a:r>
            <a:endParaRPr lang="zh-CN" altLang="zh-CN" sz="1700" kern="100" dirty="0">
              <a:solidFill>
                <a:srgbClr val="FF0000"/>
              </a:solidFill>
              <a:latin typeface="微软雅黑" panose="020B0503020204020204" pitchFamily="34" charset="-122"/>
              <a:ea typeface="微软雅黑" panose="020B0503020204020204" pitchFamily="34" charset="-122"/>
            </a:endParaRPr>
          </a:p>
          <a:p>
            <a:pPr indent="406400" algn="just">
              <a:lnSpc>
                <a:spcPts val="2890"/>
              </a:lnSpc>
              <a:spcAft>
                <a:spcPts val="0"/>
              </a:spcAft>
            </a:pPr>
            <a:r>
              <a:rPr lang="zh-CN" altLang="zh-CN" sz="1700" kern="0" dirty="0">
                <a:solidFill>
                  <a:srgbClr val="C00000"/>
                </a:solidFill>
                <a:latin typeface="微软雅黑" panose="020B0503020204020204" pitchFamily="34" charset="-122"/>
                <a:ea typeface="微软雅黑" panose="020B0503020204020204" pitchFamily="34" charset="-122"/>
                <a:cs typeface="宋体" panose="02010600030101010101" pitchFamily="2" charset="-122"/>
              </a:rPr>
              <a:t>学院</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对硕士研究生进行中期全面考核，按照新生入学时研究生院分配给各学院的硕士研究生学校学业奖学金等级比例人数，重新评定硕士研究生的学校学业奖学金等级。各学院要根据学科情况制定具体评定细则，制定细则的主要依据是：</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1</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导师的考核意见；</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2</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入学后的学习成绩与科研状况；</a:t>
            </a:r>
            <a:endParaRPr lang="zh-CN" altLang="zh-CN" sz="1700" kern="100" dirty="0">
              <a:latin typeface="微软雅黑" panose="020B0503020204020204" pitchFamily="34" charset="-122"/>
              <a:ea typeface="微软雅黑" panose="020B0503020204020204" pitchFamily="34" charset="-122"/>
            </a:endParaRPr>
          </a:p>
          <a:p>
            <a:pPr indent="406400" algn="just">
              <a:lnSpc>
                <a:spcPts val="2890"/>
              </a:lnSpc>
              <a:spcAft>
                <a:spcPts val="0"/>
              </a:spcAft>
            </a:pPr>
            <a:r>
              <a:rPr lang="en-US" altLang="zh-CN" sz="1700" kern="100" dirty="0">
                <a:latin typeface="微软雅黑" panose="020B0503020204020204" pitchFamily="34" charset="-122"/>
                <a:ea typeface="微软雅黑" panose="020B0503020204020204" pitchFamily="34" charset="-122"/>
              </a:rPr>
              <a:t>3</a:t>
            </a:r>
            <a:r>
              <a:rPr lang="zh-CN" altLang="zh-CN" sz="1700" kern="100" dirty="0">
                <a:latin typeface="微软雅黑" panose="020B0503020204020204" pitchFamily="34" charset="-122"/>
                <a:ea typeface="微软雅黑" panose="020B0503020204020204" pitchFamily="34" charset="-122"/>
              </a:rPr>
              <a:t>．</a:t>
            </a:r>
            <a:r>
              <a:rPr lang="zh-CN" altLang="zh-CN" sz="17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综合表现</a:t>
            </a:r>
            <a:r>
              <a:rPr lang="zh-CN" altLang="zh-CN" sz="1700" kern="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1700" kern="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indent="406400" algn="just">
              <a:lnSpc>
                <a:spcPts val="2890"/>
              </a:lnSpc>
              <a:spcAft>
                <a:spcPts val="0"/>
              </a:spcAft>
            </a:pPr>
            <a:r>
              <a:rPr lang="zh-CN" altLang="en-US" sz="1700" kern="100" dirty="0" smtClean="0">
                <a:solidFill>
                  <a:srgbClr val="FF0000"/>
                </a:solidFill>
                <a:effectLst/>
                <a:latin typeface="微软雅黑" panose="020B0503020204020204" pitchFamily="34" charset="-122"/>
                <a:ea typeface="微软雅黑" panose="020B0503020204020204" pitchFamily="34" charset="-122"/>
              </a:rPr>
              <a:t>新生入学时评定的学业奖学金等级发放</a:t>
            </a:r>
            <a:r>
              <a:rPr lang="en-US" altLang="zh-CN" sz="1700" kern="100" dirty="0" smtClean="0">
                <a:solidFill>
                  <a:srgbClr val="FF0000"/>
                </a:solidFill>
                <a:effectLst/>
                <a:latin typeface="微软雅黑" panose="020B0503020204020204" pitchFamily="34" charset="-122"/>
                <a:ea typeface="微软雅黑" panose="020B0503020204020204" pitchFamily="34" charset="-122"/>
              </a:rPr>
              <a:t>1.5</a:t>
            </a:r>
            <a:r>
              <a:rPr lang="zh-CN" altLang="en-US" sz="1700" kern="100" dirty="0" smtClean="0">
                <a:solidFill>
                  <a:srgbClr val="FF0000"/>
                </a:solidFill>
                <a:effectLst/>
                <a:latin typeface="微软雅黑" panose="020B0503020204020204" pitchFamily="34" charset="-122"/>
                <a:ea typeface="微软雅黑" panose="020B0503020204020204" pitchFamily="34" charset="-122"/>
              </a:rPr>
              <a:t>年，中期考核后调整的等级发放</a:t>
            </a:r>
            <a:r>
              <a:rPr lang="en-US" altLang="zh-CN" sz="1700" kern="100" dirty="0" smtClean="0">
                <a:solidFill>
                  <a:srgbClr val="FF0000"/>
                </a:solidFill>
                <a:effectLst/>
                <a:latin typeface="微软雅黑" panose="020B0503020204020204" pitchFamily="34" charset="-122"/>
                <a:ea typeface="微软雅黑" panose="020B0503020204020204" pitchFamily="34" charset="-122"/>
              </a:rPr>
              <a:t>1</a:t>
            </a:r>
            <a:r>
              <a:rPr lang="zh-CN" altLang="en-US" sz="1700" kern="100" dirty="0" smtClean="0">
                <a:solidFill>
                  <a:srgbClr val="FF0000"/>
                </a:solidFill>
                <a:effectLst/>
                <a:latin typeface="微软雅黑" panose="020B0503020204020204" pitchFamily="34" charset="-122"/>
                <a:ea typeface="微软雅黑" panose="020B0503020204020204" pitchFamily="34" charset="-122"/>
              </a:rPr>
              <a:t>年，总共发放</a:t>
            </a:r>
            <a:r>
              <a:rPr lang="en-US" altLang="zh-CN" sz="1700" kern="100" dirty="0" smtClean="0">
                <a:solidFill>
                  <a:srgbClr val="FF0000"/>
                </a:solidFill>
                <a:effectLst/>
                <a:latin typeface="微软雅黑" panose="020B0503020204020204" pitchFamily="34" charset="-122"/>
                <a:ea typeface="微软雅黑" panose="020B0503020204020204" pitchFamily="34" charset="-122"/>
              </a:rPr>
              <a:t>2.5</a:t>
            </a:r>
            <a:r>
              <a:rPr lang="zh-CN" altLang="en-US" sz="1700" kern="100" dirty="0" smtClean="0">
                <a:solidFill>
                  <a:srgbClr val="FF0000"/>
                </a:solidFill>
                <a:effectLst/>
                <a:latin typeface="微软雅黑" panose="020B0503020204020204" pitchFamily="34" charset="-122"/>
                <a:ea typeface="微软雅黑" panose="020B0503020204020204" pitchFamily="34" charset="-122"/>
              </a:rPr>
              <a:t>年</a:t>
            </a:r>
            <a:endParaRPr lang="zh-CN" altLang="zh-CN" sz="1700" kern="100" dirty="0">
              <a:solidFill>
                <a:srgbClr val="FF0000"/>
              </a:solidFill>
              <a:effectLst/>
              <a:latin typeface="微软雅黑" panose="020B0503020204020204" pitchFamily="34" charset="-122"/>
              <a:ea typeface="微软雅黑" panose="020B0503020204020204" pitchFamily="34" charset="-122"/>
            </a:endParaRPr>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black"/>
              </a:solidFill>
            </a:endParaRPr>
          </a:p>
        </p:txBody>
      </p:sp>
      <p:sp>
        <p:nvSpPr>
          <p:cNvPr id="16387" name="Text Box 5"/>
          <p:cNvSpPr txBox="1">
            <a:spLocks noChangeArrowheads="1"/>
          </p:cNvSpPr>
          <p:nvPr/>
        </p:nvSpPr>
        <p:spPr bwMode="auto">
          <a:xfrm>
            <a:off x="314327" y="2524125"/>
            <a:ext cx="4095751"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fontAlgn="auto">
              <a:spcBef>
                <a:spcPct val="50000"/>
              </a:spcBef>
              <a:spcAft>
                <a:spcPts val="0"/>
              </a:spcAft>
            </a:pPr>
            <a:r>
              <a:rPr lang="en-US" altLang="en-US" sz="11500" b="1" dirty="0" smtClean="0">
                <a:solidFill>
                  <a:prstClr val="white"/>
                </a:solidFill>
                <a:latin typeface="Arial" panose="020B0604020202020204" pitchFamily="34" charset="0"/>
                <a:ea typeface="微软雅黑" panose="020B0503020204020204" pitchFamily="34" charset="-122"/>
              </a:rPr>
              <a:t>NO.3</a:t>
            </a:r>
            <a:endParaRPr lang="zh-CN" altLang="en-US" sz="11500" b="1" dirty="0">
              <a:solidFill>
                <a:prstClr val="white"/>
              </a:solidFill>
              <a:latin typeface="Arial" panose="020B0604020202020204" pitchFamily="34" charset="0"/>
              <a:ea typeface="微软雅黑" panose="020B0503020204020204" pitchFamily="34" charset="-122"/>
            </a:endParaRPr>
          </a:p>
        </p:txBody>
      </p:sp>
      <p:sp>
        <p:nvSpPr>
          <p:cNvPr id="16388" name="Text Box 6"/>
          <p:cNvSpPr txBox="1">
            <a:spLocks noChangeArrowheads="1"/>
          </p:cNvSpPr>
          <p:nvPr/>
        </p:nvSpPr>
        <p:spPr bwMode="auto">
          <a:xfrm>
            <a:off x="6053066" y="2767389"/>
            <a:ext cx="5366048" cy="646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3600" b="1" dirty="0" smtClean="0">
                <a:solidFill>
                  <a:schemeClr val="bg1"/>
                </a:solidFill>
                <a:ea typeface="微软雅黑" panose="020B0503020204020204" pitchFamily="34" charset="-122"/>
              </a:rPr>
              <a:t>研究生特殊问题学生分类</a:t>
            </a:r>
            <a:endParaRPr lang="zh-CN" altLang="en-US" sz="3600" b="1" dirty="0">
              <a:solidFill>
                <a:schemeClr val="bg1"/>
              </a:solidFill>
              <a:ea typeface="微软雅黑" panose="020B0503020204020204" pitchFamily="34" charset="-122"/>
            </a:endParaRPr>
          </a:p>
        </p:txBody>
      </p:sp>
      <p:sp>
        <p:nvSpPr>
          <p:cNvPr id="3" name="椭圆 2"/>
          <p:cNvSpPr/>
          <p:nvPr/>
        </p:nvSpPr>
        <p:spPr>
          <a:xfrm>
            <a:off x="-1025937" y="514780"/>
            <a:ext cx="5828440" cy="5828440"/>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sp>
        <p:nvSpPr>
          <p:cNvPr id="10" name="椭圆 9"/>
          <p:cNvSpPr/>
          <p:nvPr/>
        </p:nvSpPr>
        <p:spPr>
          <a:xfrm>
            <a:off x="-475338" y="988546"/>
            <a:ext cx="4727244" cy="4727244"/>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5" name="矩形 4"/>
          <p:cNvSpPr/>
          <p:nvPr/>
        </p:nvSpPr>
        <p:spPr>
          <a:xfrm>
            <a:off x="6667804" y="3352168"/>
            <a:ext cx="4136572" cy="338554"/>
          </a:xfrm>
          <a:prstGeom prst="rect">
            <a:avLst/>
          </a:prstGeom>
        </p:spPr>
        <p:txBody>
          <a:bodyPr wrap="square">
            <a:spAutoFit/>
          </a:bodyPr>
          <a:lstStyle/>
          <a:p>
            <a:pPr algn="dist"/>
            <a:r>
              <a:rPr lang="en-US" altLang="zh-CN" sz="1600" b="1" dirty="0">
                <a:solidFill>
                  <a:srgbClr val="FFFF00"/>
                </a:solidFill>
                <a:latin typeface="Times New Roman" panose="02020603050405020304" pitchFamily="18" charset="0"/>
                <a:cs typeface="Times New Roman" panose="02020603050405020304" pitchFamily="18" charset="0"/>
              </a:rPr>
              <a:t>Special </a:t>
            </a:r>
            <a:r>
              <a:rPr lang="en-US" altLang="zh-CN" sz="1600" b="1" dirty="0" smtClean="0">
                <a:solidFill>
                  <a:srgbClr val="FFFF00"/>
                </a:solidFill>
                <a:latin typeface="Times New Roman" panose="02020603050405020304" pitchFamily="18" charset="0"/>
                <a:cs typeface="Times New Roman" panose="02020603050405020304" pitchFamily="18" charset="0"/>
              </a:rPr>
              <a:t>question of graduate</a:t>
            </a:r>
            <a:endParaRPr lang="zh-CN" altLang="en-US" sz="1600"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smtClean="0">
                <a:solidFill>
                  <a:srgbClr val="C00000"/>
                </a:solidFill>
                <a:latin typeface="方正粗倩简体" panose="03000509000000000000" pitchFamily="65" charset="-122"/>
                <a:ea typeface="方正粗倩简体" panose="03000509000000000000" pitchFamily="65" charset="-122"/>
              </a:rPr>
              <a:t>研究生常见心理问题</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20" name="圆角矩形 19"/>
          <p:cNvSpPr/>
          <p:nvPr/>
        </p:nvSpPr>
        <p:spPr>
          <a:xfrm>
            <a:off x="1408621" y="1219200"/>
            <a:ext cx="6614150" cy="4452257"/>
          </a:xfrm>
          <a:prstGeom prst="roundRect">
            <a:avLst/>
          </a:prstGeom>
          <a:noFill/>
          <a:ln w="28575">
            <a:solidFill>
              <a:srgbClr val="E6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2400" b="1" dirty="0">
              <a:solidFill>
                <a:schemeClr val="tx1"/>
              </a:solidFill>
              <a:latin typeface="微软雅黑" panose="020B0503020204020204" pitchFamily="34" charset="-122"/>
              <a:ea typeface="微软雅黑" panose="020B0503020204020204" pitchFamily="34" charset="-122"/>
            </a:endParaRPr>
          </a:p>
        </p:txBody>
      </p:sp>
      <p:pic>
        <p:nvPicPr>
          <p:cNvPr id="2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71187" y="3875766"/>
            <a:ext cx="1658928" cy="1969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矩形 16"/>
          <p:cNvSpPr/>
          <p:nvPr/>
        </p:nvSpPr>
        <p:spPr>
          <a:xfrm>
            <a:off x="1696871" y="1803232"/>
            <a:ext cx="6096000" cy="3631763"/>
          </a:xfrm>
          <a:prstGeom prst="rect">
            <a:avLst/>
          </a:prstGeom>
        </p:spPr>
        <p:txBody>
          <a:bodyPr>
            <a:spAutoFit/>
          </a:bodyPr>
          <a:lstStyle/>
          <a:p>
            <a:pPr>
              <a:lnSpc>
                <a:spcPct val="150000"/>
              </a:lnSpc>
              <a:spcBef>
                <a:spcPts val="600"/>
              </a:spcBef>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学业的压力、人际交往尤其是与导师关系问题，还有情感婚恋、经济压力、就业压力等所导致的身心问题，在研究生中屡见不鲜。</a:t>
            </a:r>
            <a:endParaRPr lang="en-US" altLang="zh-CN" sz="2000" dirty="0" smtClean="0">
              <a:latin typeface="微软雅黑" panose="020B0503020204020204" pitchFamily="34" charset="-122"/>
              <a:ea typeface="微软雅黑" panose="020B0503020204020204" pitchFamily="34" charset="-122"/>
            </a:endParaRPr>
          </a:p>
          <a:p>
            <a:pPr>
              <a:lnSpc>
                <a:spcPct val="150000"/>
              </a:lnSpc>
              <a:spcBef>
                <a:spcPts val="600"/>
              </a:spcBef>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仅以在面向研究生新生的心理健康测试为例，结果显示每年均有</a:t>
            </a:r>
            <a:r>
              <a:rPr lang="en-US" altLang="zh-CN" sz="2000" dirty="0" smtClean="0">
                <a:solidFill>
                  <a:srgbClr val="CC0000"/>
                </a:solidFill>
                <a:latin typeface="微软雅黑" panose="020B0503020204020204" pitchFamily="34" charset="-122"/>
                <a:ea typeface="微软雅黑" panose="020B0503020204020204" pitchFamily="34" charset="-122"/>
              </a:rPr>
              <a:t>3%</a:t>
            </a:r>
            <a:r>
              <a:rPr lang="zh-CN" altLang="zh-CN" sz="2000" dirty="0" smtClean="0">
                <a:latin typeface="微软雅黑" panose="020B0503020204020204" pitchFamily="34" charset="-122"/>
                <a:ea typeface="微软雅黑" panose="020B0503020204020204" pitchFamily="34" charset="-122"/>
              </a:rPr>
              <a:t>左右新生存在不同程度的心理异常或者问题，情况不容乐观。</a:t>
            </a:r>
            <a:endParaRPr lang="en-US" altLang="zh-CN" sz="2000" dirty="0" smtClean="0">
              <a:latin typeface="微软雅黑" panose="020B0503020204020204" pitchFamily="34" charset="-122"/>
              <a:ea typeface="微软雅黑" panose="020B0503020204020204" pitchFamily="34" charset="-122"/>
            </a:endParaRPr>
          </a:p>
          <a:p>
            <a:pPr>
              <a:lnSpc>
                <a:spcPct val="150000"/>
              </a:lnSpc>
              <a:spcBef>
                <a:spcPts val="600"/>
              </a:spcBef>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请导师多关注关心研究生身心健康。</a:t>
            </a:r>
            <a:endParaRPr lang="zh-CN" altLang="en-US" sz="2000" dirty="0">
              <a:latin typeface="微软雅黑" panose="020B0503020204020204" pitchFamily="34" charset="-122"/>
              <a:ea typeface="微软雅黑" panose="020B0503020204020204" pitchFamily="34" charset="-122"/>
            </a:endParaRPr>
          </a:p>
        </p:txBody>
      </p:sp>
      <p:pic>
        <p:nvPicPr>
          <p:cNvPr id="1026" name="Picture 2" descr="C:\Documents and Settings\Administrator\桌面\QQ图片20151127154529.png"/>
          <p:cNvPicPr>
            <a:picLocks noChangeAspect="1" noChangeArrowheads="1"/>
          </p:cNvPicPr>
          <p:nvPr/>
        </p:nvPicPr>
        <p:blipFill>
          <a:blip r:embed="rId3" cstate="print"/>
          <a:srcRect/>
          <a:stretch>
            <a:fillRect/>
          </a:stretch>
        </p:blipFill>
        <p:spPr bwMode="auto">
          <a:xfrm>
            <a:off x="8275022" y="1598921"/>
            <a:ext cx="2847975" cy="188595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smtClean="0">
                <a:solidFill>
                  <a:srgbClr val="C00000"/>
                </a:solidFill>
                <a:latin typeface="方正粗倩简体" panose="03000509000000000000" pitchFamily="65" charset="-122"/>
                <a:ea typeface="方正粗倩简体" panose="03000509000000000000" pitchFamily="65" charset="-122"/>
              </a:rPr>
              <a:t>研究生常见心理问题</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20" name="圆角矩形 19"/>
          <p:cNvSpPr/>
          <p:nvPr/>
        </p:nvSpPr>
        <p:spPr>
          <a:xfrm>
            <a:off x="1408621" y="1219200"/>
            <a:ext cx="8799904" cy="4452257"/>
          </a:xfrm>
          <a:prstGeom prst="roundRect">
            <a:avLst/>
          </a:prstGeom>
          <a:noFill/>
          <a:ln w="28575">
            <a:solidFill>
              <a:srgbClr val="E6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）就业压力：</a:t>
            </a:r>
            <a:r>
              <a:rPr lang="zh-CN" altLang="en-US"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就业大形势不容乐观，女研究生就业压力尤其大。</a:t>
            </a:r>
            <a:endParaRPr lang="en-US" altLang="zh-CN" sz="2400"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rPr>
              <a:t>（</a:t>
            </a:r>
            <a:r>
              <a:rPr lang="en-US" altLang="zh-CN" sz="2400" b="1" dirty="0" smtClean="0">
                <a:solidFill>
                  <a:srgbClr val="333333"/>
                </a:solidFill>
                <a:latin typeface="微软雅黑" panose="020B0503020204020204" pitchFamily="34" charset="-122"/>
                <a:ea typeface="微软雅黑" panose="020B0503020204020204" pitchFamily="34" charset="-122"/>
              </a:rPr>
              <a:t>2</a:t>
            </a:r>
            <a:r>
              <a:rPr lang="zh-CN" altLang="en-US" sz="2400" b="1" dirty="0" smtClean="0">
                <a:solidFill>
                  <a:srgbClr val="333333"/>
                </a:solidFill>
                <a:latin typeface="微软雅黑" panose="020B0503020204020204" pitchFamily="34" charset="-122"/>
                <a:ea typeface="微软雅黑" panose="020B0503020204020204" pitchFamily="34" charset="-122"/>
              </a:rPr>
              <a:t>）学业压力：</a:t>
            </a:r>
            <a:r>
              <a:rPr lang="zh-CN" altLang="en-US" dirty="0" smtClean="0">
                <a:solidFill>
                  <a:srgbClr val="333333"/>
                </a:solidFill>
                <a:latin typeface="微软雅黑" panose="020B0503020204020204" pitchFamily="34" charset="-122"/>
                <a:ea typeface="微软雅黑" panose="020B0503020204020204" pitchFamily="34" charset="-122"/>
              </a:rPr>
              <a:t>博士生学业压力较大。</a:t>
            </a:r>
            <a:endParaRPr lang="en-US" altLang="zh-CN" sz="2400" dirty="0" smtClean="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rPr>
              <a:t>（</a:t>
            </a:r>
            <a:r>
              <a:rPr lang="en-US" altLang="zh-CN" sz="2400" b="1" dirty="0" smtClean="0">
                <a:solidFill>
                  <a:srgbClr val="333333"/>
                </a:solidFill>
                <a:latin typeface="微软雅黑" panose="020B0503020204020204" pitchFamily="34" charset="-122"/>
                <a:ea typeface="微软雅黑" panose="020B0503020204020204" pitchFamily="34" charset="-122"/>
              </a:rPr>
              <a:t>3</a:t>
            </a:r>
            <a:r>
              <a:rPr lang="zh-CN" altLang="en-US" sz="2400" b="1" dirty="0" smtClean="0">
                <a:solidFill>
                  <a:srgbClr val="333333"/>
                </a:solidFill>
                <a:latin typeface="微软雅黑" panose="020B0503020204020204" pitchFamily="34" charset="-122"/>
                <a:ea typeface="微软雅黑" panose="020B0503020204020204" pitchFamily="34" charset="-122"/>
              </a:rPr>
              <a:t>）经济压力：</a:t>
            </a:r>
            <a:r>
              <a:rPr lang="zh-CN" altLang="en-US"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硕士</a:t>
            </a:r>
            <a:r>
              <a:rPr lang="en-US" altLang="zh-CN"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500</a:t>
            </a:r>
            <a:r>
              <a:rPr lang="zh-CN" altLang="en-US"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，博士</a:t>
            </a:r>
            <a:r>
              <a:rPr lang="en-US" altLang="zh-CN"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2550</a:t>
            </a:r>
            <a:r>
              <a:rPr lang="zh-CN" altLang="en-US"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，仍旧不能满足生活需求。</a:t>
            </a:r>
            <a:endParaRPr lang="en-US" altLang="zh-CN"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4</a:t>
            </a: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）情感危机：</a:t>
            </a:r>
            <a:r>
              <a:rPr lang="zh-CN" altLang="en-US"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感情问题常见</a:t>
            </a:r>
            <a:endParaRPr lang="en-US" altLang="zh-CN"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5</a:t>
            </a: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）人际关系紧张</a:t>
            </a:r>
            <a:endParaRPr lang="en-US" altLang="zh-CN"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pP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a:t>
            </a:r>
            <a:r>
              <a:rPr lang="en-US" altLang="zh-CN"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6</a:t>
            </a:r>
            <a:r>
              <a:rPr lang="zh-CN" altLang="en-US" sz="2400" b="1" dirty="0" smtClean="0">
                <a:solidFill>
                  <a:srgbClr val="333333"/>
                </a:solidFill>
                <a:latin typeface="微软雅黑" panose="020B0503020204020204" pitchFamily="34" charset="-122"/>
                <a:ea typeface="微软雅黑" panose="020B0503020204020204" pitchFamily="34" charset="-122"/>
                <a:sym typeface="Wingdings" panose="05000000000000000000" pitchFamily="2" charset="2"/>
              </a:rPr>
              <a:t>）其他心理障碍</a:t>
            </a:r>
            <a:endParaRPr lang="zh-CN" altLang="en-US" sz="2400" b="1" dirty="0">
              <a:solidFill>
                <a:srgbClr val="333333"/>
              </a:solidFill>
              <a:latin typeface="微软雅黑" panose="020B0503020204020204" pitchFamily="34" charset="-122"/>
              <a:ea typeface="微软雅黑" panose="020B0503020204020204" pitchFamily="34" charset="-122"/>
            </a:endParaRPr>
          </a:p>
        </p:txBody>
      </p:sp>
      <p:pic>
        <p:nvPicPr>
          <p:cNvPr id="2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14708" y="4012244"/>
            <a:ext cx="1658928" cy="1969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black"/>
              </a:solidFill>
            </a:endParaRPr>
          </a:p>
        </p:txBody>
      </p:sp>
      <p:sp>
        <p:nvSpPr>
          <p:cNvPr id="16387" name="Text Box 5"/>
          <p:cNvSpPr txBox="1">
            <a:spLocks noChangeArrowheads="1"/>
          </p:cNvSpPr>
          <p:nvPr/>
        </p:nvSpPr>
        <p:spPr bwMode="auto">
          <a:xfrm>
            <a:off x="314327" y="2524125"/>
            <a:ext cx="4095751"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fontAlgn="auto">
              <a:spcBef>
                <a:spcPct val="50000"/>
              </a:spcBef>
              <a:spcAft>
                <a:spcPts val="0"/>
              </a:spcAft>
            </a:pPr>
            <a:r>
              <a:rPr lang="en-US" altLang="en-US" sz="11500" b="1" dirty="0" smtClean="0">
                <a:solidFill>
                  <a:prstClr val="white"/>
                </a:solidFill>
                <a:latin typeface="Arial" panose="020B0604020202020204" pitchFamily="34" charset="0"/>
                <a:ea typeface="微软雅黑" panose="020B0503020204020204" pitchFamily="34" charset="-122"/>
              </a:rPr>
              <a:t>NO.4</a:t>
            </a:r>
            <a:endParaRPr lang="zh-CN" altLang="en-US" sz="11500" b="1" dirty="0">
              <a:solidFill>
                <a:prstClr val="white"/>
              </a:solidFill>
              <a:latin typeface="Arial" panose="020B0604020202020204" pitchFamily="34" charset="0"/>
              <a:ea typeface="微软雅黑" panose="020B0503020204020204" pitchFamily="34" charset="-122"/>
            </a:endParaRPr>
          </a:p>
        </p:txBody>
      </p:sp>
      <p:sp>
        <p:nvSpPr>
          <p:cNvPr id="16388" name="Text Box 6"/>
          <p:cNvSpPr txBox="1">
            <a:spLocks noChangeArrowheads="1"/>
          </p:cNvSpPr>
          <p:nvPr/>
        </p:nvSpPr>
        <p:spPr bwMode="auto">
          <a:xfrm>
            <a:off x="6053066" y="2767389"/>
            <a:ext cx="5366048" cy="646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3600" b="1" dirty="0" smtClean="0">
                <a:solidFill>
                  <a:schemeClr val="bg1"/>
                </a:solidFill>
                <a:ea typeface="微软雅黑" panose="020B0503020204020204" pitchFamily="34" charset="-122"/>
              </a:rPr>
              <a:t>研究生师生关系</a:t>
            </a:r>
            <a:endParaRPr lang="zh-CN" altLang="en-US" sz="3600" b="1" dirty="0">
              <a:solidFill>
                <a:schemeClr val="bg1"/>
              </a:solidFill>
              <a:ea typeface="微软雅黑" panose="020B0503020204020204" pitchFamily="34" charset="-122"/>
            </a:endParaRPr>
          </a:p>
        </p:txBody>
      </p:sp>
      <p:sp>
        <p:nvSpPr>
          <p:cNvPr id="3" name="椭圆 2"/>
          <p:cNvSpPr/>
          <p:nvPr/>
        </p:nvSpPr>
        <p:spPr>
          <a:xfrm>
            <a:off x="-1025937" y="514780"/>
            <a:ext cx="5828440" cy="5828440"/>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sp>
        <p:nvSpPr>
          <p:cNvPr id="10" name="椭圆 9"/>
          <p:cNvSpPr/>
          <p:nvPr/>
        </p:nvSpPr>
        <p:spPr>
          <a:xfrm>
            <a:off x="-475338" y="988546"/>
            <a:ext cx="4727244" cy="4727244"/>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5" name="矩形 4"/>
          <p:cNvSpPr/>
          <p:nvPr/>
        </p:nvSpPr>
        <p:spPr>
          <a:xfrm>
            <a:off x="6504517" y="3352168"/>
            <a:ext cx="4664225" cy="338554"/>
          </a:xfrm>
          <a:prstGeom prst="rect">
            <a:avLst/>
          </a:prstGeom>
        </p:spPr>
        <p:txBody>
          <a:bodyPr wrap="square">
            <a:spAutoFit/>
          </a:bodyPr>
          <a:lstStyle/>
          <a:p>
            <a:pPr algn="dist"/>
            <a:r>
              <a:rPr lang="en-US" altLang="zh-CN" sz="1600" b="1" dirty="0">
                <a:solidFill>
                  <a:srgbClr val="FFFF00"/>
                </a:solidFill>
                <a:latin typeface="Times New Roman" panose="02020603050405020304" pitchFamily="18" charset="0"/>
                <a:cs typeface="Times New Roman" panose="02020603050405020304" pitchFamily="18" charset="0"/>
              </a:rPr>
              <a:t>The relationship between teachers and students</a:t>
            </a:r>
            <a:endParaRPr lang="zh-CN" altLang="en-US" sz="1600"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smtClean="0">
                <a:solidFill>
                  <a:srgbClr val="C00000"/>
                </a:solidFill>
                <a:latin typeface="方正粗倩简体" panose="03000509000000000000" pitchFamily="65" charset="-122"/>
                <a:ea typeface="方正粗倩简体" panose="03000509000000000000" pitchFamily="65" charset="-122"/>
              </a:rPr>
              <a:t>研究生常见心理问题</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20" name="圆角矩形 19"/>
          <p:cNvSpPr/>
          <p:nvPr/>
        </p:nvSpPr>
        <p:spPr>
          <a:xfrm>
            <a:off x="835433" y="1255593"/>
            <a:ext cx="4227904" cy="4893535"/>
          </a:xfrm>
          <a:prstGeom prst="roundRect">
            <a:avLst/>
          </a:prstGeom>
          <a:noFill/>
          <a:ln w="28575">
            <a:solidFill>
              <a:srgbClr val="E6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b="1" dirty="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18" name="矩形 17"/>
          <p:cNvSpPr/>
          <p:nvPr/>
        </p:nvSpPr>
        <p:spPr>
          <a:xfrm>
            <a:off x="998558" y="1799932"/>
            <a:ext cx="3903260" cy="4247317"/>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新时代环境下， 研究生群体也呈现一些新特点，比如更为直接、张扬，更为个性化，习惯使用新媒体等。</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老师和学生的处理可能都有值得商榷的地方。明明两个当事人直接交流是很方便，可是却通过这样的方式来交流</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最后的局面，对老师和学生都带来一些不良影响。</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endParaRPr>
          </a:p>
        </p:txBody>
      </p:sp>
      <p:pic>
        <p:nvPicPr>
          <p:cNvPr id="2052" name="Picture 4" descr="C:\Documents and Settings\Administrator\桌面\QQ图片20151127164924.png"/>
          <p:cNvPicPr>
            <a:picLocks noChangeAspect="1" noChangeArrowheads="1"/>
          </p:cNvPicPr>
          <p:nvPr/>
        </p:nvPicPr>
        <p:blipFill>
          <a:blip r:embed="rId2" cstate="print"/>
          <a:srcRect/>
          <a:stretch>
            <a:fillRect/>
          </a:stretch>
        </p:blipFill>
        <p:spPr bwMode="auto">
          <a:xfrm>
            <a:off x="5616688" y="1533525"/>
            <a:ext cx="5833830" cy="3393317"/>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smtClean="0">
                <a:solidFill>
                  <a:srgbClr val="C00000"/>
                </a:solidFill>
                <a:latin typeface="方正粗倩简体" panose="03000509000000000000" pitchFamily="65" charset="-122"/>
                <a:ea typeface="方正粗倩简体" panose="03000509000000000000" pitchFamily="65" charset="-122"/>
              </a:rPr>
              <a:t>研究生常见心理问题</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20" name="圆角矩形 19"/>
          <p:cNvSpPr/>
          <p:nvPr/>
        </p:nvSpPr>
        <p:spPr>
          <a:xfrm>
            <a:off x="835433" y="1255593"/>
            <a:ext cx="9291206" cy="2838735"/>
          </a:xfrm>
          <a:prstGeom prst="roundRect">
            <a:avLst/>
          </a:prstGeom>
          <a:noFill/>
          <a:ln w="28575">
            <a:solidFill>
              <a:srgbClr val="E6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b="1" dirty="0">
              <a:solidFill>
                <a:srgbClr val="333333"/>
              </a:solidFill>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2050" name="Picture 2" descr="C:\Documents and Settings\Administrator\桌面\QQ图片20151127162002.png"/>
          <p:cNvPicPr>
            <a:picLocks noChangeAspect="1" noChangeArrowheads="1"/>
          </p:cNvPicPr>
          <p:nvPr/>
        </p:nvPicPr>
        <p:blipFill>
          <a:blip r:embed="rId2" cstate="print"/>
          <a:srcRect/>
          <a:stretch>
            <a:fillRect/>
          </a:stretch>
        </p:blipFill>
        <p:spPr bwMode="auto">
          <a:xfrm>
            <a:off x="2442944" y="4209561"/>
            <a:ext cx="7246961" cy="1768166"/>
          </a:xfrm>
          <a:prstGeom prst="rect">
            <a:avLst/>
          </a:prstGeom>
          <a:noFill/>
        </p:spPr>
      </p:pic>
      <p:sp>
        <p:nvSpPr>
          <p:cNvPr id="17" name="矩形 16"/>
          <p:cNvSpPr/>
          <p:nvPr/>
        </p:nvSpPr>
        <p:spPr>
          <a:xfrm>
            <a:off x="1037229" y="1702124"/>
            <a:ext cx="8911989" cy="1754326"/>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沟通不能解决所有问题，但是至少能缓解很多问题。</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面对特殊学生或者紧张的师生关系，及时与学生家人、辅导员、学院沟通反馈，共同面对问题、解决问题，把伤害和影响降到最低。</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最后的严重后果既是家庭的损失、对导师的声誉也造成重大影响。</a:t>
            </a:r>
            <a:endParaRPr lang="en-US" altLang="zh-CN" dirty="0" smtClean="0">
              <a:latin typeface="微软雅黑" panose="020B0503020204020204" pitchFamily="34" charset="-122"/>
              <a:ea typeface="微软雅黑" panose="020B0503020204020204" pitchFamily="34" charset="-122"/>
            </a:endParaRPr>
          </a:p>
        </p:txBody>
      </p:sp>
      <p:sp>
        <p:nvSpPr>
          <p:cNvPr id="18" name="矩形 17"/>
          <p:cNvSpPr/>
          <p:nvPr/>
        </p:nvSpPr>
        <p:spPr>
          <a:xfrm>
            <a:off x="862090" y="4802449"/>
            <a:ext cx="1594513" cy="507831"/>
          </a:xfrm>
          <a:prstGeom prst="rect">
            <a:avLst/>
          </a:prstGeom>
        </p:spPr>
        <p:txBody>
          <a:bodyPr wrap="square">
            <a:spAutoFit/>
          </a:bodyPr>
          <a:lstStyle/>
          <a:p>
            <a:pPr>
              <a:lnSpc>
                <a:spcPct val="150000"/>
              </a:lnSpc>
            </a:pPr>
            <a:r>
              <a:rPr lang="zh-CN" altLang="en-US" dirty="0" smtClean="0">
                <a:solidFill>
                  <a:srgbClr val="C00000"/>
                </a:solidFill>
                <a:latin typeface="微软雅黑" panose="020B0503020204020204" pitchFamily="34" charset="-122"/>
                <a:ea typeface="微软雅黑" panose="020B0503020204020204" pitchFamily="34" charset="-122"/>
              </a:rPr>
              <a:t>极端案例：</a:t>
            </a:r>
            <a:endParaRPr lang="en-US" altLang="zh-CN"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black"/>
              </a:solidFill>
            </a:endParaRPr>
          </a:p>
        </p:txBody>
      </p:sp>
      <p:sp>
        <p:nvSpPr>
          <p:cNvPr id="16387" name="Text Box 5"/>
          <p:cNvSpPr txBox="1">
            <a:spLocks noChangeArrowheads="1"/>
          </p:cNvSpPr>
          <p:nvPr/>
        </p:nvSpPr>
        <p:spPr bwMode="auto">
          <a:xfrm>
            <a:off x="314327" y="2524125"/>
            <a:ext cx="4095751"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fontAlgn="auto">
              <a:spcBef>
                <a:spcPct val="50000"/>
              </a:spcBef>
              <a:spcAft>
                <a:spcPts val="0"/>
              </a:spcAft>
            </a:pPr>
            <a:r>
              <a:rPr lang="en-US" altLang="en-US" sz="11500" b="1" dirty="0" smtClean="0">
                <a:solidFill>
                  <a:prstClr val="white"/>
                </a:solidFill>
                <a:latin typeface="Arial" panose="020B0604020202020204" pitchFamily="34" charset="0"/>
                <a:ea typeface="微软雅黑" panose="020B0503020204020204" pitchFamily="34" charset="-122"/>
              </a:rPr>
              <a:t>NO.5</a:t>
            </a:r>
            <a:endParaRPr lang="zh-CN" altLang="en-US" sz="11500" b="1" dirty="0">
              <a:solidFill>
                <a:prstClr val="white"/>
              </a:solidFill>
              <a:latin typeface="Arial" panose="020B0604020202020204" pitchFamily="34" charset="0"/>
              <a:ea typeface="微软雅黑" panose="020B0503020204020204" pitchFamily="34" charset="-122"/>
            </a:endParaRPr>
          </a:p>
        </p:txBody>
      </p:sp>
      <p:sp>
        <p:nvSpPr>
          <p:cNvPr id="16388" name="Text Box 6"/>
          <p:cNvSpPr txBox="1">
            <a:spLocks noChangeArrowheads="1"/>
          </p:cNvSpPr>
          <p:nvPr/>
        </p:nvSpPr>
        <p:spPr bwMode="auto">
          <a:xfrm>
            <a:off x="6053066" y="2767389"/>
            <a:ext cx="5366048" cy="52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2800" b="1" dirty="0" smtClean="0">
                <a:solidFill>
                  <a:schemeClr val="bg1"/>
                </a:solidFill>
                <a:ea typeface="微软雅黑" panose="020B0503020204020204" pitchFamily="34" charset="-122"/>
              </a:rPr>
              <a:t>研究生文化素质教育计划简介</a:t>
            </a:r>
            <a:endParaRPr lang="zh-CN" altLang="en-US" sz="2800" b="1" dirty="0">
              <a:solidFill>
                <a:schemeClr val="bg1"/>
              </a:solidFill>
              <a:ea typeface="微软雅黑" panose="020B0503020204020204" pitchFamily="34" charset="-122"/>
            </a:endParaRPr>
          </a:p>
        </p:txBody>
      </p:sp>
      <p:sp>
        <p:nvSpPr>
          <p:cNvPr id="3" name="椭圆 2"/>
          <p:cNvSpPr/>
          <p:nvPr/>
        </p:nvSpPr>
        <p:spPr>
          <a:xfrm>
            <a:off x="-1025937" y="514780"/>
            <a:ext cx="5828440" cy="5828440"/>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sp>
        <p:nvSpPr>
          <p:cNvPr id="10" name="椭圆 9"/>
          <p:cNvSpPr/>
          <p:nvPr/>
        </p:nvSpPr>
        <p:spPr>
          <a:xfrm>
            <a:off x="-475338" y="988546"/>
            <a:ext cx="4727244" cy="4727244"/>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zh-CN" altLang="en-US">
              <a:solidFill>
                <a:prstClr val="white"/>
              </a:solidFill>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sp>
        <p:nvSpPr>
          <p:cNvPr id="5" name="矩形 4"/>
          <p:cNvSpPr/>
          <p:nvPr/>
        </p:nvSpPr>
        <p:spPr>
          <a:xfrm>
            <a:off x="6504517" y="3352168"/>
            <a:ext cx="4664225" cy="338554"/>
          </a:xfrm>
          <a:prstGeom prst="rect">
            <a:avLst/>
          </a:prstGeom>
        </p:spPr>
        <p:txBody>
          <a:bodyPr wrap="square">
            <a:spAutoFit/>
          </a:bodyPr>
          <a:lstStyle/>
          <a:p>
            <a:pPr algn="dist"/>
            <a:r>
              <a:rPr lang="en-US" altLang="zh-CN" sz="1600" b="1" dirty="0" smtClean="0">
                <a:solidFill>
                  <a:srgbClr val="FFFF00"/>
                </a:solidFill>
                <a:latin typeface="Times New Roman" panose="02020603050405020304" pitchFamily="18" charset="0"/>
                <a:cs typeface="Times New Roman" panose="02020603050405020304" pitchFamily="18" charset="0"/>
              </a:rPr>
              <a:t>Introductions </a:t>
            </a:r>
            <a:r>
              <a:rPr lang="en-US" altLang="zh-CN" sz="1600" b="1" dirty="0">
                <a:solidFill>
                  <a:srgbClr val="FFFF00"/>
                </a:solidFill>
                <a:latin typeface="Times New Roman" panose="02020603050405020304" pitchFamily="18" charset="0"/>
                <a:cs typeface="Times New Roman" panose="02020603050405020304" pitchFamily="18" charset="0"/>
              </a:rPr>
              <a:t>of </a:t>
            </a:r>
            <a:r>
              <a:rPr lang="en-US" altLang="zh-CN" sz="1600" b="1" dirty="0" smtClean="0">
                <a:solidFill>
                  <a:srgbClr val="FFFF00"/>
                </a:solidFill>
                <a:latin typeface="Times New Roman" panose="02020603050405020304" pitchFamily="18" charset="0"/>
                <a:cs typeface="Times New Roman" panose="02020603050405020304" pitchFamily="18" charset="0"/>
              </a:rPr>
              <a:t>our work</a:t>
            </a:r>
            <a:endParaRPr lang="zh-CN" altLang="en-US" sz="1600"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b="1"/>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516240" cy="553994"/>
          </a:xfrm>
          <a:prstGeom prst="rect">
            <a:avLst/>
          </a:prstGeom>
        </p:spPr>
        <p:txBody>
          <a:bodyPr wrap="square" lIns="121917" tIns="60958" rIns="121917" bIns="60958">
            <a:spAutoFit/>
          </a:bodyPr>
          <a:lstStyle/>
          <a:p>
            <a:r>
              <a:rPr lang="zh-CN" altLang="en-US" sz="2800" b="1" spc="200" dirty="0" smtClean="0">
                <a:solidFill>
                  <a:srgbClr val="C00000"/>
                </a:solidFill>
                <a:latin typeface="方正粗倩简体" panose="03000509000000000000" pitchFamily="65" charset="-122"/>
                <a:ea typeface="方正粗倩简体" panose="03000509000000000000" pitchFamily="65" charset="-122"/>
              </a:rPr>
              <a:t>学校学生工作机构设置</a:t>
            </a:r>
            <a:endParaRPr lang="zh-CN" altLang="en-US" sz="2800" b="1" spc="200" dirty="0">
              <a:solidFill>
                <a:srgbClr val="C00000"/>
              </a:solidFill>
              <a:latin typeface="方正粗倩简体" panose="03000509000000000000" pitchFamily="65" charset="-122"/>
              <a:ea typeface="方正粗倩简体" panose="03000509000000000000" pitchFamily="65" charset="-122"/>
            </a:endParaRPr>
          </a:p>
        </p:txBody>
      </p:sp>
      <p:grpSp>
        <p:nvGrpSpPr>
          <p:cNvPr id="36" name="Group 28"/>
          <p:cNvGrpSpPr/>
          <p:nvPr/>
        </p:nvGrpSpPr>
        <p:grpSpPr bwMode="auto">
          <a:xfrm>
            <a:off x="2750344" y="1072470"/>
            <a:ext cx="7242741" cy="5184775"/>
            <a:chOff x="869" y="981"/>
            <a:chExt cx="4215" cy="3266"/>
          </a:xfrm>
          <a:solidFill>
            <a:srgbClr val="E8D0D0"/>
          </a:solidFill>
        </p:grpSpPr>
        <p:sp>
          <p:nvSpPr>
            <p:cNvPr id="37" name="Oval 4"/>
            <p:cNvSpPr>
              <a:spLocks noChangeArrowheads="1"/>
            </p:cNvSpPr>
            <p:nvPr/>
          </p:nvSpPr>
          <p:spPr bwMode="auto">
            <a:xfrm>
              <a:off x="1202" y="981"/>
              <a:ext cx="1134" cy="433"/>
            </a:xfrm>
            <a:prstGeom prst="ellipse">
              <a:avLst/>
            </a:prstGeom>
            <a:grpFill/>
            <a:ln w="9525">
              <a:solidFill>
                <a:schemeClr val="tx1"/>
              </a:solidFill>
              <a:round/>
            </a:ln>
          </p:spPr>
          <p:txBody>
            <a:bodyPr wrap="none" anchor="ctr"/>
            <a:lstStyle/>
            <a:p>
              <a:pPr algn="ctr"/>
              <a:r>
                <a:rPr lang="zh-CN" altLang="en-US" b="1" dirty="0">
                  <a:ea typeface="宋体" panose="02010600030101010101" pitchFamily="2" charset="-122"/>
                </a:rPr>
                <a:t>助学中心</a:t>
              </a:r>
              <a:endParaRPr lang="zh-CN" altLang="en-US" b="1" dirty="0">
                <a:ea typeface="宋体" panose="02010600030101010101" pitchFamily="2" charset="-122"/>
              </a:endParaRPr>
            </a:p>
          </p:txBody>
        </p:sp>
        <p:sp>
          <p:nvSpPr>
            <p:cNvPr id="38" name="Oval 5"/>
            <p:cNvSpPr>
              <a:spLocks noChangeArrowheads="1"/>
            </p:cNvSpPr>
            <p:nvPr/>
          </p:nvSpPr>
          <p:spPr bwMode="auto">
            <a:xfrm>
              <a:off x="2426" y="981"/>
              <a:ext cx="1180" cy="433"/>
            </a:xfrm>
            <a:prstGeom prst="ellipse">
              <a:avLst/>
            </a:prstGeom>
            <a:grpFill/>
            <a:ln w="9525">
              <a:solidFill>
                <a:schemeClr val="tx1"/>
              </a:solidFill>
              <a:round/>
            </a:ln>
          </p:spPr>
          <p:txBody>
            <a:bodyPr wrap="none" anchor="ctr"/>
            <a:lstStyle/>
            <a:p>
              <a:pPr algn="ctr"/>
              <a:r>
                <a:rPr lang="zh-CN" altLang="en-US" b="1" dirty="0">
                  <a:ea typeface="宋体" panose="02010600030101010101" pitchFamily="2" charset="-122"/>
                </a:rPr>
                <a:t>心理健康教育中心</a:t>
              </a:r>
              <a:endParaRPr lang="zh-CN" altLang="en-US" b="1" dirty="0">
                <a:ea typeface="宋体" panose="02010600030101010101" pitchFamily="2" charset="-122"/>
              </a:endParaRPr>
            </a:p>
          </p:txBody>
        </p:sp>
        <p:sp>
          <p:nvSpPr>
            <p:cNvPr id="39" name="Oval 6"/>
            <p:cNvSpPr>
              <a:spLocks noChangeArrowheads="1"/>
            </p:cNvSpPr>
            <p:nvPr/>
          </p:nvSpPr>
          <p:spPr bwMode="auto">
            <a:xfrm>
              <a:off x="869" y="1581"/>
              <a:ext cx="480" cy="2031"/>
            </a:xfrm>
            <a:prstGeom prst="ellipse">
              <a:avLst/>
            </a:prstGeom>
            <a:grpFill/>
            <a:ln w="9525">
              <a:solidFill>
                <a:schemeClr val="tx1"/>
              </a:solidFill>
              <a:round/>
            </a:ln>
          </p:spPr>
          <p:txBody>
            <a:bodyPr vert="eaVert" wrap="none" anchor="ctr"/>
            <a:lstStyle/>
            <a:p>
              <a:pPr algn="ctr"/>
              <a:r>
                <a:rPr lang="zh-CN" altLang="en-US" b="1">
                  <a:ea typeface="宋体" panose="02010600030101010101" pitchFamily="2" charset="-122"/>
                </a:rPr>
                <a:t>研工部</a:t>
              </a:r>
              <a:r>
                <a:rPr lang="en-US" altLang="zh-CN" b="1">
                  <a:ea typeface="宋体" panose="02010600030101010101" pitchFamily="2" charset="-122"/>
                </a:rPr>
                <a:t>\</a:t>
              </a:r>
              <a:r>
                <a:rPr lang="zh-CN" altLang="en-US" b="1">
                  <a:ea typeface="宋体" panose="02010600030101010101" pitchFamily="2" charset="-122"/>
                </a:rPr>
                <a:t>研究生院教育管理处</a:t>
              </a:r>
              <a:endParaRPr lang="zh-CN" altLang="en-US" b="1">
                <a:ea typeface="宋体" panose="02010600030101010101" pitchFamily="2" charset="-122"/>
              </a:endParaRPr>
            </a:p>
          </p:txBody>
        </p:sp>
        <p:sp>
          <p:nvSpPr>
            <p:cNvPr id="40" name="Oval 9"/>
            <p:cNvSpPr>
              <a:spLocks noChangeArrowheads="1"/>
            </p:cNvSpPr>
            <p:nvPr/>
          </p:nvSpPr>
          <p:spPr bwMode="auto">
            <a:xfrm>
              <a:off x="4604" y="1797"/>
              <a:ext cx="480" cy="1724"/>
            </a:xfrm>
            <a:prstGeom prst="ellipse">
              <a:avLst/>
            </a:prstGeom>
            <a:grpFill/>
            <a:ln w="9525">
              <a:solidFill>
                <a:schemeClr val="tx1"/>
              </a:solidFill>
              <a:round/>
            </a:ln>
          </p:spPr>
          <p:txBody>
            <a:bodyPr vert="eaVert" wrap="none" anchor="ctr"/>
            <a:lstStyle/>
            <a:p>
              <a:pPr algn="ctr"/>
              <a:r>
                <a:rPr lang="zh-CN" altLang="en-US" b="1">
                  <a:ea typeface="宋体" panose="02010600030101010101" pitchFamily="2" charset="-122"/>
                </a:rPr>
                <a:t>全体研究生</a:t>
              </a:r>
              <a:endParaRPr lang="zh-CN" altLang="en-US" b="1">
                <a:ea typeface="宋体" panose="02010600030101010101" pitchFamily="2" charset="-122"/>
              </a:endParaRPr>
            </a:p>
          </p:txBody>
        </p:sp>
        <p:sp>
          <p:nvSpPr>
            <p:cNvPr id="41" name="Oval 10"/>
            <p:cNvSpPr>
              <a:spLocks noChangeArrowheads="1"/>
            </p:cNvSpPr>
            <p:nvPr/>
          </p:nvSpPr>
          <p:spPr bwMode="auto">
            <a:xfrm>
              <a:off x="2154" y="2387"/>
              <a:ext cx="1675" cy="624"/>
            </a:xfrm>
            <a:prstGeom prst="ellipse">
              <a:avLst/>
            </a:prstGeom>
            <a:grpFill/>
            <a:ln w="9525">
              <a:solidFill>
                <a:schemeClr val="tx1"/>
              </a:solidFill>
              <a:round/>
            </a:ln>
          </p:spPr>
          <p:txBody>
            <a:bodyPr wrap="none" anchor="ctr"/>
            <a:lstStyle/>
            <a:p>
              <a:pPr algn="ctr"/>
              <a:endParaRPr lang="en-US" altLang="zh-CN" b="1" dirty="0">
                <a:ea typeface="宋体" panose="02010600030101010101" pitchFamily="2" charset="-122"/>
              </a:endParaRPr>
            </a:p>
            <a:p>
              <a:pPr algn="ctr"/>
              <a:r>
                <a:rPr lang="zh-CN" altLang="en-US" b="1" dirty="0">
                  <a:ea typeface="宋体" panose="02010600030101010101" pitchFamily="2" charset="-122"/>
                </a:rPr>
                <a:t>各学院</a:t>
              </a:r>
              <a:endParaRPr lang="en-US" altLang="zh-CN" b="1" dirty="0">
                <a:ea typeface="宋体" panose="02010600030101010101" pitchFamily="2" charset="-122"/>
              </a:endParaRPr>
            </a:p>
            <a:p>
              <a:pPr algn="ctr"/>
              <a:endParaRPr lang="zh-CN" altLang="en-US" b="1" dirty="0">
                <a:ea typeface="宋体" panose="02010600030101010101" pitchFamily="2" charset="-122"/>
              </a:endParaRPr>
            </a:p>
          </p:txBody>
        </p:sp>
        <p:sp>
          <p:nvSpPr>
            <p:cNvPr id="42" name="AutoShape 11"/>
            <p:cNvSpPr>
              <a:spLocks noChangeArrowheads="1"/>
            </p:cNvSpPr>
            <p:nvPr/>
          </p:nvSpPr>
          <p:spPr bwMode="auto">
            <a:xfrm>
              <a:off x="3833" y="2614"/>
              <a:ext cx="624" cy="227"/>
            </a:xfrm>
            <a:prstGeom prst="rightArrow">
              <a:avLst>
                <a:gd name="adj1" fmla="val 50000"/>
                <a:gd name="adj2" fmla="val 49149"/>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43" name="AutoShape 12"/>
            <p:cNvSpPr>
              <a:spLocks noChangeArrowheads="1"/>
            </p:cNvSpPr>
            <p:nvPr/>
          </p:nvSpPr>
          <p:spPr bwMode="auto">
            <a:xfrm>
              <a:off x="2967" y="3022"/>
              <a:ext cx="182" cy="384"/>
            </a:xfrm>
            <a:prstGeom prst="upArrow">
              <a:avLst>
                <a:gd name="adj1" fmla="val 50000"/>
                <a:gd name="adj2" fmla="val 52747"/>
              </a:avLst>
            </a:prstGeom>
            <a:grp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44" name="Rectangle 13"/>
            <p:cNvSpPr>
              <a:spLocks noChangeArrowheads="1"/>
            </p:cNvSpPr>
            <p:nvPr/>
          </p:nvSpPr>
          <p:spPr bwMode="auto">
            <a:xfrm>
              <a:off x="1733" y="2061"/>
              <a:ext cx="96" cy="672"/>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45" name="Rectangle 14"/>
            <p:cNvSpPr>
              <a:spLocks noChangeArrowheads="1"/>
            </p:cNvSpPr>
            <p:nvPr/>
          </p:nvSpPr>
          <p:spPr bwMode="auto">
            <a:xfrm>
              <a:off x="1733" y="2061"/>
              <a:ext cx="1328" cy="99"/>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46" name="AutoShape 16"/>
            <p:cNvSpPr>
              <a:spLocks noChangeArrowheads="1"/>
            </p:cNvSpPr>
            <p:nvPr/>
          </p:nvSpPr>
          <p:spPr bwMode="auto">
            <a:xfrm>
              <a:off x="2971" y="1434"/>
              <a:ext cx="136" cy="907"/>
            </a:xfrm>
            <a:prstGeom prst="downArrow">
              <a:avLst>
                <a:gd name="adj1" fmla="val 50000"/>
                <a:gd name="adj2" fmla="val 58355"/>
              </a:avLst>
            </a:prstGeom>
            <a:grpFill/>
            <a:ln w="9525">
              <a:solidFill>
                <a:schemeClr val="tx1"/>
              </a:solidFill>
              <a:miter lim="800000"/>
            </a:ln>
          </p:spPr>
          <p:txBody>
            <a:bodyPr vert="eaVert" wrap="none" anchor="ctr"/>
            <a:lstStyle/>
            <a:p>
              <a:endParaRPr lang="zh-CN" altLang="en-US" b="1">
                <a:solidFill>
                  <a:schemeClr val="bg1"/>
                </a:solidFill>
                <a:latin typeface="华文细黑" panose="02010600040101010101" charset="-122"/>
              </a:endParaRPr>
            </a:p>
          </p:txBody>
        </p:sp>
        <p:sp>
          <p:nvSpPr>
            <p:cNvPr id="47" name="Rectangle 17"/>
            <p:cNvSpPr>
              <a:spLocks noChangeArrowheads="1"/>
            </p:cNvSpPr>
            <p:nvPr/>
          </p:nvSpPr>
          <p:spPr bwMode="auto">
            <a:xfrm>
              <a:off x="1733" y="2733"/>
              <a:ext cx="96" cy="672"/>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48" name="Rectangle 18"/>
            <p:cNvSpPr>
              <a:spLocks noChangeArrowheads="1"/>
            </p:cNvSpPr>
            <p:nvPr/>
          </p:nvSpPr>
          <p:spPr bwMode="auto">
            <a:xfrm>
              <a:off x="1733" y="3354"/>
              <a:ext cx="1374" cy="76"/>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49" name="Oval 19"/>
            <p:cNvSpPr>
              <a:spLocks noChangeArrowheads="1"/>
            </p:cNvSpPr>
            <p:nvPr/>
          </p:nvSpPr>
          <p:spPr bwMode="auto">
            <a:xfrm>
              <a:off x="3696" y="981"/>
              <a:ext cx="1270" cy="408"/>
            </a:xfrm>
            <a:prstGeom prst="ellipse">
              <a:avLst/>
            </a:prstGeom>
            <a:grpFill/>
            <a:ln w="9525">
              <a:solidFill>
                <a:schemeClr val="tx1"/>
              </a:solidFill>
              <a:round/>
            </a:ln>
          </p:spPr>
          <p:txBody>
            <a:bodyPr wrap="none" anchor="ctr"/>
            <a:lstStyle/>
            <a:p>
              <a:pPr algn="ctr"/>
              <a:r>
                <a:rPr lang="zh-CN" altLang="en-US" b="1" dirty="0">
                  <a:ea typeface="宋体" panose="02010600030101010101" pitchFamily="2" charset="-122"/>
                </a:rPr>
                <a:t>就业指导服务中心</a:t>
              </a:r>
              <a:endParaRPr lang="zh-CN" altLang="en-US" b="1" dirty="0">
                <a:ea typeface="宋体" panose="02010600030101010101" pitchFamily="2" charset="-122"/>
              </a:endParaRPr>
            </a:p>
          </p:txBody>
        </p:sp>
        <p:sp>
          <p:nvSpPr>
            <p:cNvPr id="50" name="Oval 20"/>
            <p:cNvSpPr>
              <a:spLocks noChangeArrowheads="1"/>
            </p:cNvSpPr>
            <p:nvPr/>
          </p:nvSpPr>
          <p:spPr bwMode="auto">
            <a:xfrm>
              <a:off x="2242" y="3436"/>
              <a:ext cx="1633" cy="363"/>
            </a:xfrm>
            <a:prstGeom prst="ellipse">
              <a:avLst/>
            </a:prstGeom>
            <a:grpFill/>
            <a:ln w="9525">
              <a:solidFill>
                <a:schemeClr val="tx1"/>
              </a:solidFill>
              <a:round/>
            </a:ln>
          </p:spPr>
          <p:txBody>
            <a:bodyPr wrap="none" anchor="ctr"/>
            <a:lstStyle/>
            <a:p>
              <a:pPr algn="ctr"/>
              <a:r>
                <a:rPr lang="zh-CN" altLang="en-US" b="1">
                  <a:latin typeface="华文细黑" panose="02010600040101010101" charset="-122"/>
                </a:rPr>
                <a:t>校团委</a:t>
              </a:r>
              <a:endParaRPr lang="zh-CN" altLang="en-US" b="1">
                <a:latin typeface="华文细黑" panose="02010600040101010101" charset="-122"/>
              </a:endParaRPr>
            </a:p>
          </p:txBody>
        </p:sp>
        <p:sp>
          <p:nvSpPr>
            <p:cNvPr id="51" name="Oval 21"/>
            <p:cNvSpPr>
              <a:spLocks noChangeArrowheads="1"/>
            </p:cNvSpPr>
            <p:nvPr/>
          </p:nvSpPr>
          <p:spPr bwMode="auto">
            <a:xfrm>
              <a:off x="3334" y="1661"/>
              <a:ext cx="1270" cy="363"/>
            </a:xfrm>
            <a:prstGeom prst="ellipse">
              <a:avLst/>
            </a:prstGeom>
            <a:grpFill/>
            <a:ln w="9525">
              <a:solidFill>
                <a:schemeClr val="tx1"/>
              </a:solidFill>
              <a:round/>
            </a:ln>
          </p:spPr>
          <p:txBody>
            <a:bodyPr wrap="none" anchor="ctr"/>
            <a:lstStyle/>
            <a:p>
              <a:pPr algn="ctr"/>
              <a:r>
                <a:rPr lang="zh-CN" altLang="en-US" b="1">
                  <a:latin typeface="华文细黑" panose="02010600040101010101" charset="-122"/>
                </a:rPr>
                <a:t>挂靠</a:t>
              </a:r>
              <a:r>
                <a:rPr lang="en-US" altLang="zh-CN" b="1">
                  <a:latin typeface="华文细黑" panose="02010600040101010101" charset="-122"/>
                </a:rPr>
                <a:t>\</a:t>
              </a:r>
              <a:r>
                <a:rPr lang="zh-CN" altLang="en-US" b="1">
                  <a:latin typeface="华文细黑" panose="02010600040101010101" charset="-122"/>
                </a:rPr>
                <a:t>隶属学生处</a:t>
              </a:r>
              <a:endParaRPr lang="zh-CN" altLang="en-US" b="1">
                <a:latin typeface="华文细黑" panose="02010600040101010101" charset="-122"/>
              </a:endParaRPr>
            </a:p>
          </p:txBody>
        </p:sp>
        <p:sp>
          <p:nvSpPr>
            <p:cNvPr id="52" name="Oval 22"/>
            <p:cNvSpPr>
              <a:spLocks noChangeArrowheads="1"/>
            </p:cNvSpPr>
            <p:nvPr/>
          </p:nvSpPr>
          <p:spPr bwMode="auto">
            <a:xfrm>
              <a:off x="1111" y="3884"/>
              <a:ext cx="1633" cy="363"/>
            </a:xfrm>
            <a:prstGeom prst="ellipse">
              <a:avLst/>
            </a:prstGeom>
            <a:grpFill/>
            <a:ln w="9525">
              <a:solidFill>
                <a:schemeClr val="tx1"/>
              </a:solidFill>
              <a:round/>
            </a:ln>
          </p:spPr>
          <p:txBody>
            <a:bodyPr wrap="none" anchor="ctr"/>
            <a:lstStyle/>
            <a:p>
              <a:pPr algn="ctr"/>
              <a:r>
                <a:rPr lang="zh-CN" altLang="en-US" b="1">
                  <a:latin typeface="华文细黑" panose="02010600040101010101" charset="-122"/>
                </a:rPr>
                <a:t>校研究生会</a:t>
              </a:r>
              <a:endParaRPr lang="zh-CN" altLang="en-US" b="1">
                <a:latin typeface="华文细黑" panose="02010600040101010101" charset="-122"/>
              </a:endParaRPr>
            </a:p>
          </p:txBody>
        </p:sp>
        <p:sp>
          <p:nvSpPr>
            <p:cNvPr id="53" name="Oval 23"/>
            <p:cNvSpPr>
              <a:spLocks noChangeArrowheads="1"/>
            </p:cNvSpPr>
            <p:nvPr/>
          </p:nvSpPr>
          <p:spPr bwMode="auto">
            <a:xfrm>
              <a:off x="3379" y="3884"/>
              <a:ext cx="1633" cy="363"/>
            </a:xfrm>
            <a:prstGeom prst="ellipse">
              <a:avLst/>
            </a:prstGeom>
            <a:grpFill/>
            <a:ln w="9525">
              <a:solidFill>
                <a:schemeClr val="tx1"/>
              </a:solidFill>
              <a:round/>
            </a:ln>
          </p:spPr>
          <p:txBody>
            <a:bodyPr wrap="none" anchor="ctr"/>
            <a:lstStyle/>
            <a:p>
              <a:pPr algn="ctr"/>
              <a:r>
                <a:rPr lang="zh-CN" altLang="en-US" b="1">
                  <a:latin typeface="华文细黑" panose="02010600040101010101" charset="-122"/>
                </a:rPr>
                <a:t>校研究生社团联合会</a:t>
              </a:r>
              <a:endParaRPr lang="zh-CN" altLang="en-US" b="1">
                <a:latin typeface="华文细黑" panose="02010600040101010101" charset="-122"/>
              </a:endParaRPr>
            </a:p>
          </p:txBody>
        </p:sp>
        <p:sp>
          <p:nvSpPr>
            <p:cNvPr id="54" name="Rectangle 25"/>
            <p:cNvSpPr>
              <a:spLocks noChangeArrowheads="1"/>
            </p:cNvSpPr>
            <p:nvPr/>
          </p:nvSpPr>
          <p:spPr bwMode="auto">
            <a:xfrm>
              <a:off x="1746" y="1525"/>
              <a:ext cx="2495" cy="45"/>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55" name="Rectangle 26"/>
            <p:cNvSpPr>
              <a:spLocks noChangeArrowheads="1"/>
            </p:cNvSpPr>
            <p:nvPr/>
          </p:nvSpPr>
          <p:spPr bwMode="auto">
            <a:xfrm>
              <a:off x="1746" y="1434"/>
              <a:ext cx="45" cy="136"/>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56" name="Rectangle 28"/>
            <p:cNvSpPr>
              <a:spLocks noChangeArrowheads="1"/>
            </p:cNvSpPr>
            <p:nvPr/>
          </p:nvSpPr>
          <p:spPr bwMode="auto">
            <a:xfrm>
              <a:off x="4195" y="1434"/>
              <a:ext cx="45" cy="136"/>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57" name="Rectangle 30"/>
            <p:cNvSpPr>
              <a:spLocks noChangeArrowheads="1"/>
            </p:cNvSpPr>
            <p:nvPr/>
          </p:nvSpPr>
          <p:spPr bwMode="auto">
            <a:xfrm>
              <a:off x="1837" y="3793"/>
              <a:ext cx="2495" cy="45"/>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58" name="Rectangle 31"/>
            <p:cNvSpPr>
              <a:spLocks noChangeArrowheads="1"/>
            </p:cNvSpPr>
            <p:nvPr/>
          </p:nvSpPr>
          <p:spPr bwMode="auto">
            <a:xfrm>
              <a:off x="1837" y="3793"/>
              <a:ext cx="45" cy="136"/>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59" name="Rectangle 32"/>
            <p:cNvSpPr>
              <a:spLocks noChangeArrowheads="1"/>
            </p:cNvSpPr>
            <p:nvPr/>
          </p:nvSpPr>
          <p:spPr bwMode="auto">
            <a:xfrm>
              <a:off x="4286" y="3786"/>
              <a:ext cx="45" cy="136"/>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60" name="AutoShape 8"/>
            <p:cNvSpPr>
              <a:spLocks noChangeArrowheads="1"/>
            </p:cNvSpPr>
            <p:nvPr/>
          </p:nvSpPr>
          <p:spPr bwMode="auto">
            <a:xfrm>
              <a:off x="1397" y="2625"/>
              <a:ext cx="624" cy="144"/>
            </a:xfrm>
            <a:prstGeom prst="rightArrow">
              <a:avLst>
                <a:gd name="adj1" fmla="val 50000"/>
                <a:gd name="adj2" fmla="val 108333"/>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sp>
          <p:nvSpPr>
            <p:cNvPr id="61" name="Rectangle 18"/>
            <p:cNvSpPr>
              <a:spLocks noChangeArrowheads="1"/>
            </p:cNvSpPr>
            <p:nvPr/>
          </p:nvSpPr>
          <p:spPr bwMode="auto">
            <a:xfrm>
              <a:off x="3061" y="1797"/>
              <a:ext cx="318" cy="91"/>
            </a:xfrm>
            <a:prstGeom prst="rect">
              <a:avLst/>
            </a:prstGeom>
            <a:grpFill/>
            <a:ln w="9525">
              <a:solidFill>
                <a:schemeClr val="tx1"/>
              </a:solidFill>
              <a:miter lim="800000"/>
            </a:ln>
          </p:spPr>
          <p:txBody>
            <a:bodyPr wrap="none" anchor="ctr"/>
            <a:lstStyle/>
            <a:p>
              <a:endParaRPr lang="zh-CN" altLang="en-US" b="1">
                <a:solidFill>
                  <a:schemeClr val="bg1"/>
                </a:solidFill>
                <a:latin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a:solidFill>
                  <a:srgbClr val="C00000"/>
                </a:solidFill>
                <a:latin typeface="方正粗倩简体" panose="03000509000000000000" pitchFamily="65" charset="-122"/>
                <a:ea typeface="方正粗倩简体" panose="03000509000000000000" pitchFamily="65" charset="-122"/>
              </a:rPr>
              <a:t>研究生文化素质教育计划介绍</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pic>
        <p:nvPicPr>
          <p:cNvPr id="10" name="Picture 2" descr="@Y%QIE)0]@XQ([XZ_Q[5`{X"/>
          <p:cNvPicPr>
            <a:picLocks noChangeAspect="1" noChangeArrowheads="1"/>
          </p:cNvPicPr>
          <p:nvPr/>
        </p:nvPicPr>
        <p:blipFill>
          <a:blip r:embed="rId2" cstate="print"/>
          <a:srcRect t="4126" b="6786"/>
          <a:stretch>
            <a:fillRect/>
          </a:stretch>
        </p:blipFill>
        <p:spPr bwMode="auto">
          <a:xfrm>
            <a:off x="4383088" y="769938"/>
            <a:ext cx="7526337" cy="5478462"/>
          </a:xfrm>
          <a:prstGeom prst="rect">
            <a:avLst/>
          </a:prstGeom>
          <a:noFill/>
          <a:ln w="9525">
            <a:noFill/>
            <a:miter lim="800000"/>
            <a:headEnd/>
            <a:tailEnd/>
          </a:ln>
        </p:spPr>
      </p:pic>
      <p:sp>
        <p:nvSpPr>
          <p:cNvPr id="11" name="矩形 14"/>
          <p:cNvSpPr>
            <a:spLocks noChangeArrowheads="1"/>
          </p:cNvSpPr>
          <p:nvPr/>
        </p:nvSpPr>
        <p:spPr bwMode="auto">
          <a:xfrm>
            <a:off x="728663" y="1082675"/>
            <a:ext cx="4511675" cy="461963"/>
          </a:xfrm>
          <a:prstGeom prst="rect">
            <a:avLst/>
          </a:prstGeom>
          <a:noFill/>
          <a:ln w="9525">
            <a:noFill/>
            <a:miter lim="800000"/>
          </a:ln>
        </p:spPr>
        <p:txBody>
          <a:bodyPr>
            <a:spAutoFit/>
          </a:bodyPr>
          <a:lstStyle/>
          <a:p>
            <a:r>
              <a:rPr lang="zh-CN" altLang="en-US" sz="2400" b="1" dirty="0" smtClean="0">
                <a:latin typeface="微软雅黑" panose="020B0503020204020204" pitchFamily="34" charset="-122"/>
                <a:ea typeface="微软雅黑" panose="020B0503020204020204" pitchFamily="34" charset="-122"/>
              </a:rPr>
              <a:t>研究生</a:t>
            </a:r>
            <a:r>
              <a:rPr lang="zh-CN" altLang="en-US" sz="2400" b="1" dirty="0">
                <a:latin typeface="微软雅黑" panose="020B0503020204020204" pitchFamily="34" charset="-122"/>
                <a:ea typeface="微软雅黑" panose="020B0503020204020204" pitchFamily="34" charset="-122"/>
              </a:rPr>
              <a:t>文化素质教育计划</a:t>
            </a:r>
            <a:endParaRPr lang="zh-CN" altLang="en-US" sz="2400" b="1" dirty="0">
              <a:latin typeface="微软雅黑" panose="020B0503020204020204" pitchFamily="34" charset="-122"/>
              <a:ea typeface="微软雅黑" panose="020B0503020204020204" pitchFamily="34" charset="-122"/>
            </a:endParaRPr>
          </a:p>
        </p:txBody>
      </p:sp>
      <p:sp>
        <p:nvSpPr>
          <p:cNvPr id="17" name="矩形 9"/>
          <p:cNvSpPr>
            <a:spLocks noChangeArrowheads="1"/>
          </p:cNvSpPr>
          <p:nvPr/>
        </p:nvSpPr>
        <p:spPr bwMode="auto">
          <a:xfrm>
            <a:off x="1190625" y="1997075"/>
            <a:ext cx="2649538" cy="368300"/>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dirty="0">
                <a:solidFill>
                  <a:srgbClr val="FFFF00"/>
                </a:solidFill>
                <a:latin typeface="微软雅黑" panose="020B0503020204020204" pitchFamily="34" charset="-122"/>
                <a:ea typeface="微软雅黑" panose="020B0503020204020204" pitchFamily="34" charset="-122"/>
              </a:rPr>
              <a:t>入学教育平台</a:t>
            </a:r>
            <a:endParaRPr lang="en-US" altLang="zh-CN" b="1" dirty="0">
              <a:solidFill>
                <a:srgbClr val="FFFF00"/>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190625" y="2492375"/>
            <a:ext cx="2649538" cy="368300"/>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a:solidFill>
                  <a:srgbClr val="FFFF00"/>
                </a:solidFill>
                <a:latin typeface="微软雅黑" panose="020B0503020204020204" pitchFamily="34" charset="-122"/>
                <a:ea typeface="微软雅黑" panose="020B0503020204020204" pitchFamily="34" charset="-122"/>
              </a:rPr>
              <a:t>思想引领平台</a:t>
            </a:r>
            <a:endParaRPr lang="zh-CN" altLang="en-US" b="1">
              <a:solidFill>
                <a:srgbClr val="FFFF00"/>
              </a:solidFill>
              <a:latin typeface="微软雅黑" panose="020B0503020204020204" pitchFamily="34" charset="-122"/>
              <a:ea typeface="微软雅黑" panose="020B0503020204020204" pitchFamily="34" charset="-122"/>
            </a:endParaRPr>
          </a:p>
        </p:txBody>
      </p:sp>
      <p:sp>
        <p:nvSpPr>
          <p:cNvPr id="20" name="矩形 2"/>
          <p:cNvSpPr>
            <a:spLocks noChangeArrowheads="1"/>
          </p:cNvSpPr>
          <p:nvPr/>
        </p:nvSpPr>
        <p:spPr bwMode="auto">
          <a:xfrm>
            <a:off x="1192213" y="2997200"/>
            <a:ext cx="2647950" cy="369888"/>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dirty="0">
                <a:solidFill>
                  <a:srgbClr val="FFFF00"/>
                </a:solidFill>
                <a:latin typeface="微软雅黑" panose="020B0503020204020204" pitchFamily="34" charset="-122"/>
                <a:ea typeface="微软雅黑" panose="020B0503020204020204" pitchFamily="34" charset="-122"/>
              </a:rPr>
              <a:t>学术文化平台</a:t>
            </a:r>
            <a:endParaRPr lang="en-US" altLang="zh-CN" b="1" dirty="0">
              <a:solidFill>
                <a:srgbClr val="FFFF00"/>
              </a:solidFill>
              <a:latin typeface="微软雅黑" panose="020B0503020204020204" pitchFamily="34" charset="-122"/>
              <a:ea typeface="微软雅黑" panose="020B0503020204020204" pitchFamily="34" charset="-122"/>
            </a:endParaRPr>
          </a:p>
        </p:txBody>
      </p:sp>
      <p:sp>
        <p:nvSpPr>
          <p:cNvPr id="21" name="矩形 4"/>
          <p:cNvSpPr>
            <a:spLocks noChangeArrowheads="1"/>
          </p:cNvSpPr>
          <p:nvPr/>
        </p:nvSpPr>
        <p:spPr bwMode="auto">
          <a:xfrm>
            <a:off x="1203325" y="3509963"/>
            <a:ext cx="2636838" cy="368300"/>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a:solidFill>
                  <a:srgbClr val="FFFF00"/>
                </a:solidFill>
                <a:latin typeface="微软雅黑" panose="020B0503020204020204" pitchFamily="34" charset="-122"/>
                <a:ea typeface="微软雅黑" panose="020B0503020204020204" pitchFamily="34" charset="-122"/>
              </a:rPr>
              <a:t>校园文化平台</a:t>
            </a:r>
            <a:endParaRPr lang="en-US" altLang="zh-CN" b="1">
              <a:solidFill>
                <a:srgbClr val="FFFF00"/>
              </a:solidFill>
              <a:latin typeface="微软雅黑" panose="020B0503020204020204" pitchFamily="34" charset="-122"/>
              <a:ea typeface="微软雅黑" panose="020B0503020204020204" pitchFamily="34" charset="-122"/>
            </a:endParaRPr>
          </a:p>
        </p:txBody>
      </p:sp>
      <p:sp>
        <p:nvSpPr>
          <p:cNvPr id="22" name="矩形 9"/>
          <p:cNvSpPr>
            <a:spLocks noChangeArrowheads="1"/>
          </p:cNvSpPr>
          <p:nvPr/>
        </p:nvSpPr>
        <p:spPr bwMode="auto">
          <a:xfrm>
            <a:off x="1203325" y="4008438"/>
            <a:ext cx="2636838" cy="369887"/>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a:solidFill>
                  <a:srgbClr val="FFFF00"/>
                </a:solidFill>
                <a:latin typeface="微软雅黑" panose="020B0503020204020204" pitchFamily="34" charset="-122"/>
                <a:ea typeface="微软雅黑" panose="020B0503020204020204" pitchFamily="34" charset="-122"/>
              </a:rPr>
              <a:t>实践育人平台</a:t>
            </a:r>
            <a:endParaRPr lang="en-US" altLang="zh-CN" b="1">
              <a:solidFill>
                <a:srgbClr val="FFFF00"/>
              </a:solidFill>
              <a:latin typeface="微软雅黑" panose="020B0503020204020204" pitchFamily="34" charset="-122"/>
              <a:ea typeface="微软雅黑" panose="020B0503020204020204" pitchFamily="34" charset="-122"/>
            </a:endParaRPr>
          </a:p>
        </p:txBody>
      </p:sp>
      <p:sp>
        <p:nvSpPr>
          <p:cNvPr id="23" name="矩形 10"/>
          <p:cNvSpPr>
            <a:spLocks noChangeArrowheads="1"/>
          </p:cNvSpPr>
          <p:nvPr/>
        </p:nvSpPr>
        <p:spPr bwMode="auto">
          <a:xfrm>
            <a:off x="1203325" y="4516438"/>
            <a:ext cx="2636838" cy="369887"/>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a:solidFill>
                  <a:srgbClr val="FFFF00"/>
                </a:solidFill>
                <a:latin typeface="微软雅黑" panose="020B0503020204020204" pitchFamily="34" charset="-122"/>
                <a:ea typeface="微软雅黑" panose="020B0503020204020204" pitchFamily="34" charset="-122"/>
              </a:rPr>
              <a:t>身心锻炼平台</a:t>
            </a:r>
            <a:endParaRPr lang="en-US" altLang="zh-CN" b="1">
              <a:solidFill>
                <a:srgbClr val="FFFF00"/>
              </a:solidFill>
              <a:latin typeface="微软雅黑" panose="020B0503020204020204" pitchFamily="34" charset="-122"/>
              <a:ea typeface="微软雅黑" panose="020B0503020204020204" pitchFamily="34" charset="-122"/>
            </a:endParaRPr>
          </a:p>
        </p:txBody>
      </p:sp>
      <p:sp>
        <p:nvSpPr>
          <p:cNvPr id="24" name="矩形 11"/>
          <p:cNvSpPr>
            <a:spLocks noChangeArrowheads="1"/>
          </p:cNvSpPr>
          <p:nvPr/>
        </p:nvSpPr>
        <p:spPr bwMode="auto">
          <a:xfrm>
            <a:off x="1203325" y="5010150"/>
            <a:ext cx="2636838" cy="371475"/>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b="1">
                <a:solidFill>
                  <a:srgbClr val="FFFF00"/>
                </a:solidFill>
                <a:latin typeface="微软雅黑" panose="020B0503020204020204" pitchFamily="34" charset="-122"/>
                <a:ea typeface="微软雅黑" panose="020B0503020204020204" pitchFamily="34" charset="-122"/>
              </a:rPr>
              <a:t>毕业教育平台</a:t>
            </a:r>
            <a:endParaRPr lang="zh-CN" altLang="en-US" b="1">
              <a:solidFill>
                <a:srgbClr val="FFFF00"/>
              </a:solidFill>
              <a:latin typeface="微软雅黑" panose="020B0503020204020204" pitchFamily="34" charset="-122"/>
              <a:ea typeface="微软雅黑" panose="020B0503020204020204" pitchFamily="34" charset="-122"/>
            </a:endParaRPr>
          </a:p>
        </p:txBody>
      </p:sp>
      <p:sp>
        <p:nvSpPr>
          <p:cNvPr id="25" name="直线 8"/>
          <p:cNvSpPr>
            <a:spLocks noChangeShapeType="1"/>
          </p:cNvSpPr>
          <p:nvPr/>
        </p:nvSpPr>
        <p:spPr bwMode="auto">
          <a:xfrm flipV="1">
            <a:off x="828675" y="5570538"/>
            <a:ext cx="4221163" cy="17462"/>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6" name="矩形 9"/>
          <p:cNvSpPr>
            <a:spLocks noChangeArrowheads="1"/>
          </p:cNvSpPr>
          <p:nvPr/>
        </p:nvSpPr>
        <p:spPr bwMode="auto">
          <a:xfrm>
            <a:off x="752475" y="5694363"/>
            <a:ext cx="4213225" cy="769441"/>
          </a:xfrm>
          <a:prstGeom prst="rect">
            <a:avLst/>
          </a:prstGeom>
          <a:solidFill>
            <a:srgbClr val="C00000"/>
          </a:solidFill>
          <a:ln w="9525">
            <a:noFill/>
            <a:miter lim="800000"/>
          </a:ln>
        </p:spPr>
        <p:txBody>
          <a:bodyPr>
            <a:spAutoFit/>
          </a:bodyPr>
          <a:lstStyle/>
          <a:p>
            <a:pPr algn="ctr">
              <a:buFont typeface="Arial" panose="020B0604020202020204" pitchFamily="34" charset="0"/>
              <a:buNone/>
              <a:defRPr/>
            </a:pPr>
            <a:r>
              <a:rPr lang="zh-CN" altLang="zh-CN" sz="2200" b="1" dirty="0" smtClean="0">
                <a:solidFill>
                  <a:srgbClr val="FFFF00"/>
                </a:solidFill>
                <a:latin typeface="微软雅黑" panose="020B0503020204020204" pitchFamily="34" charset="-122"/>
                <a:ea typeface="微软雅黑" panose="020B0503020204020204" pitchFamily="34" charset="-122"/>
              </a:rPr>
              <a:t>立体式、全程化、多渠道</a:t>
            </a:r>
            <a:r>
              <a:rPr lang="zh-CN" altLang="en-US" sz="2200" b="1" dirty="0" smtClean="0">
                <a:solidFill>
                  <a:srgbClr val="FFFF00"/>
                </a:solidFill>
                <a:latin typeface="微软雅黑" panose="020B0503020204020204" pitchFamily="34" charset="-122"/>
                <a:ea typeface="微软雅黑" panose="020B0503020204020204" pitchFamily="34" charset="-122"/>
              </a:rPr>
              <a:t>、</a:t>
            </a:r>
            <a:endParaRPr lang="en-US" altLang="zh-CN" sz="2200" b="1" dirty="0" smtClean="0">
              <a:solidFill>
                <a:srgbClr val="FFFF00"/>
              </a:solidFill>
              <a:latin typeface="微软雅黑" panose="020B0503020204020204" pitchFamily="34" charset="-122"/>
              <a:ea typeface="微软雅黑" panose="020B0503020204020204" pitchFamily="34" charset="-122"/>
            </a:endParaRPr>
          </a:p>
          <a:p>
            <a:pPr algn="ctr">
              <a:buFont typeface="Arial" panose="020B0604020202020204" pitchFamily="34" charset="0"/>
              <a:buNone/>
              <a:defRPr/>
            </a:pPr>
            <a:r>
              <a:rPr lang="zh-CN" altLang="en-US" sz="2200" b="1" dirty="0" smtClean="0">
                <a:solidFill>
                  <a:srgbClr val="FFFF00"/>
                </a:solidFill>
                <a:latin typeface="微软雅黑" panose="020B0503020204020204" pitchFamily="34" charset="-122"/>
                <a:ea typeface="微软雅黑" panose="020B0503020204020204" pitchFamily="34" charset="-122"/>
              </a:rPr>
              <a:t>体系化</a:t>
            </a:r>
            <a:r>
              <a:rPr lang="zh-CN" altLang="en-US" sz="2200" b="1" dirty="0">
                <a:solidFill>
                  <a:schemeClr val="bg1"/>
                </a:solidFill>
                <a:latin typeface="微软雅黑" panose="020B0503020204020204" pitchFamily="34" charset="-122"/>
                <a:ea typeface="微软雅黑" panose="020B0503020204020204" pitchFamily="34" charset="-122"/>
              </a:rPr>
              <a:t>开展研究生文化素质教育</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16" name="矩形 15"/>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a:solidFill>
                  <a:srgbClr val="C00000"/>
                </a:solidFill>
                <a:latin typeface="方正粗倩简体" panose="03000509000000000000" pitchFamily="65" charset="-122"/>
                <a:ea typeface="方正粗倩简体" panose="03000509000000000000" pitchFamily="65" charset="-122"/>
              </a:rPr>
              <a:t>研究生文化素质教育计划介绍</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grpSp>
        <p:nvGrpSpPr>
          <p:cNvPr id="3" name="组合 2"/>
          <p:cNvGrpSpPr/>
          <p:nvPr/>
        </p:nvGrpSpPr>
        <p:grpSpPr>
          <a:xfrm>
            <a:off x="217713" y="900113"/>
            <a:ext cx="11887200" cy="5492750"/>
            <a:chOff x="557213" y="900113"/>
            <a:chExt cx="10950575" cy="5492750"/>
          </a:xfrm>
        </p:grpSpPr>
        <p:sp>
          <p:nvSpPr>
            <p:cNvPr id="10" name="Freeform 40"/>
            <p:cNvSpPr/>
            <p:nvPr/>
          </p:nvSpPr>
          <p:spPr bwMode="auto">
            <a:xfrm>
              <a:off x="5314950" y="2111375"/>
              <a:ext cx="1363663" cy="936625"/>
            </a:xfrm>
            <a:custGeom>
              <a:avLst/>
              <a:gdLst>
                <a:gd name="T0" fmla="*/ 2147483647 w 10000"/>
                <a:gd name="T1" fmla="*/ 0 h 10000"/>
                <a:gd name="T2" fmla="*/ 0 w 10000"/>
                <a:gd name="T3" fmla="*/ 2147483647 h 10000"/>
                <a:gd name="T4" fmla="*/ 2147483647 w 10000"/>
                <a:gd name="T5" fmla="*/ 2147483647 h 10000"/>
                <a:gd name="T6" fmla="*/ 2147483647 w 10000"/>
                <a:gd name="T7" fmla="*/ 0 h 10000"/>
                <a:gd name="T8" fmla="*/ 0 60000 65536"/>
                <a:gd name="T9" fmla="*/ 0 60000 65536"/>
                <a:gd name="T10" fmla="*/ 0 60000 65536"/>
                <a:gd name="T11" fmla="*/ 0 60000 65536"/>
                <a:gd name="T12" fmla="*/ 0 w 10000"/>
                <a:gd name="T13" fmla="*/ 0 h 10000"/>
                <a:gd name="T14" fmla="*/ 10000 w 10000"/>
                <a:gd name="T15" fmla="*/ 10000 h 10000"/>
              </a:gdLst>
              <a:ahLst/>
              <a:cxnLst>
                <a:cxn ang="T8">
                  <a:pos x="T0" y="T1"/>
                </a:cxn>
                <a:cxn ang="T9">
                  <a:pos x="T2" y="T3"/>
                </a:cxn>
                <a:cxn ang="T10">
                  <a:pos x="T4" y="T5"/>
                </a:cxn>
                <a:cxn ang="T11">
                  <a:pos x="T6" y="T7"/>
                </a:cxn>
              </a:cxnLst>
              <a:rect l="T12" t="T13" r="T14" b="T15"/>
              <a:pathLst>
                <a:path w="10000" h="10000">
                  <a:moveTo>
                    <a:pt x="4970" y="0"/>
                  </a:moveTo>
                  <a:lnTo>
                    <a:pt x="0" y="10000"/>
                  </a:lnTo>
                  <a:lnTo>
                    <a:pt x="10000" y="9884"/>
                  </a:lnTo>
                  <a:lnTo>
                    <a:pt x="4970" y="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 name="Freeform 40"/>
            <p:cNvSpPr/>
            <p:nvPr/>
          </p:nvSpPr>
          <p:spPr bwMode="auto">
            <a:xfrm flipH="1">
              <a:off x="6142038" y="2198688"/>
              <a:ext cx="2092325" cy="860425"/>
            </a:xfrm>
            <a:custGeom>
              <a:avLst/>
              <a:gdLst>
                <a:gd name="T0" fmla="*/ 2147483647 w 10491"/>
                <a:gd name="T1" fmla="*/ 0 h 10128"/>
                <a:gd name="T2" fmla="*/ 0 w 10491"/>
                <a:gd name="T3" fmla="*/ 2147483647 h 10128"/>
                <a:gd name="T4" fmla="*/ 2147483647 w 10491"/>
                <a:gd name="T5" fmla="*/ 2147483647 h 10128"/>
                <a:gd name="T6" fmla="*/ 2147483647 w 10491"/>
                <a:gd name="T7" fmla="*/ 0 h 10128"/>
                <a:gd name="T8" fmla="*/ 0 60000 65536"/>
                <a:gd name="T9" fmla="*/ 0 60000 65536"/>
                <a:gd name="T10" fmla="*/ 0 60000 65536"/>
                <a:gd name="T11" fmla="*/ 0 60000 65536"/>
                <a:gd name="T12" fmla="*/ 0 w 10491"/>
                <a:gd name="T13" fmla="*/ 0 h 10128"/>
                <a:gd name="T14" fmla="*/ 10491 w 10491"/>
                <a:gd name="T15" fmla="*/ 10128 h 10128"/>
              </a:gdLst>
              <a:ahLst/>
              <a:cxnLst>
                <a:cxn ang="T8">
                  <a:pos x="T0" y="T1"/>
                </a:cxn>
                <a:cxn ang="T9">
                  <a:pos x="T2" y="T3"/>
                </a:cxn>
                <a:cxn ang="T10">
                  <a:pos x="T4" y="T5"/>
                </a:cxn>
                <a:cxn ang="T11">
                  <a:pos x="T6" y="T7"/>
                </a:cxn>
              </a:cxnLst>
              <a:rect l="T12" t="T13" r="T14" b="T15"/>
              <a:pathLst>
                <a:path w="10491" h="10128">
                  <a:moveTo>
                    <a:pt x="10491" y="0"/>
                  </a:moveTo>
                  <a:lnTo>
                    <a:pt x="0" y="10128"/>
                  </a:lnTo>
                  <a:lnTo>
                    <a:pt x="7273" y="10000"/>
                  </a:lnTo>
                  <a:lnTo>
                    <a:pt x="10491" y="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 name="Freeform 40"/>
            <p:cNvSpPr/>
            <p:nvPr/>
          </p:nvSpPr>
          <p:spPr bwMode="auto">
            <a:xfrm>
              <a:off x="3779838" y="2220913"/>
              <a:ext cx="2157412" cy="827087"/>
            </a:xfrm>
            <a:custGeom>
              <a:avLst/>
              <a:gdLst>
                <a:gd name="T0" fmla="*/ 2147483647 w 10818"/>
                <a:gd name="T1" fmla="*/ 0 h 9744"/>
                <a:gd name="T2" fmla="*/ 0 w 10818"/>
                <a:gd name="T3" fmla="*/ 2147483647 h 9744"/>
                <a:gd name="T4" fmla="*/ 2147483647 w 10818"/>
                <a:gd name="T5" fmla="*/ 2147483647 h 9744"/>
                <a:gd name="T6" fmla="*/ 2147483647 w 10818"/>
                <a:gd name="T7" fmla="*/ 0 h 9744"/>
                <a:gd name="T8" fmla="*/ 0 60000 65536"/>
                <a:gd name="T9" fmla="*/ 0 60000 65536"/>
                <a:gd name="T10" fmla="*/ 0 60000 65536"/>
                <a:gd name="T11" fmla="*/ 0 60000 65536"/>
                <a:gd name="T12" fmla="*/ 0 w 10818"/>
                <a:gd name="T13" fmla="*/ 0 h 9744"/>
                <a:gd name="T14" fmla="*/ 10818 w 10818"/>
                <a:gd name="T15" fmla="*/ 9744 h 9744"/>
              </a:gdLst>
              <a:ahLst/>
              <a:cxnLst>
                <a:cxn ang="T8">
                  <a:pos x="T0" y="T1"/>
                </a:cxn>
                <a:cxn ang="T9">
                  <a:pos x="T2" y="T3"/>
                </a:cxn>
                <a:cxn ang="T10">
                  <a:pos x="T4" y="T5"/>
                </a:cxn>
                <a:cxn ang="T11">
                  <a:pos x="T6" y="T7"/>
                </a:cxn>
              </a:cxnLst>
              <a:rect l="T12" t="T13" r="T14" b="T15"/>
              <a:pathLst>
                <a:path w="10818" h="9744">
                  <a:moveTo>
                    <a:pt x="10818" y="0"/>
                  </a:moveTo>
                  <a:lnTo>
                    <a:pt x="0" y="9744"/>
                  </a:lnTo>
                  <a:lnTo>
                    <a:pt x="7273" y="9616"/>
                  </a:lnTo>
                  <a:lnTo>
                    <a:pt x="10818" y="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 name="Freeform 29"/>
            <p:cNvSpPr/>
            <p:nvPr/>
          </p:nvSpPr>
          <p:spPr bwMode="auto">
            <a:xfrm flipH="1">
              <a:off x="5226050" y="1957388"/>
              <a:ext cx="6281738" cy="1079500"/>
            </a:xfrm>
            <a:custGeom>
              <a:avLst/>
              <a:gdLst>
                <a:gd name="T0" fmla="*/ 0 w 12071"/>
                <a:gd name="T1" fmla="*/ 2147483647 h 10000"/>
                <a:gd name="T2" fmla="*/ 2147483647 w 12071"/>
                <a:gd name="T3" fmla="*/ 0 h 10000"/>
                <a:gd name="T4" fmla="*/ 2147483647 w 12071"/>
                <a:gd name="T5" fmla="*/ 2147483647 h 10000"/>
                <a:gd name="T6" fmla="*/ 0 w 12071"/>
                <a:gd name="T7" fmla="*/ 2147483647 h 10000"/>
                <a:gd name="T8" fmla="*/ 0 60000 65536"/>
                <a:gd name="T9" fmla="*/ 0 60000 65536"/>
                <a:gd name="T10" fmla="*/ 0 60000 65536"/>
                <a:gd name="T11" fmla="*/ 0 60000 65536"/>
                <a:gd name="T12" fmla="*/ 0 w 12071"/>
                <a:gd name="T13" fmla="*/ 0 h 10000"/>
                <a:gd name="T14" fmla="*/ 12071 w 12071"/>
                <a:gd name="T15" fmla="*/ 10000 h 10000"/>
              </a:gdLst>
              <a:ahLst/>
              <a:cxnLst>
                <a:cxn ang="T8">
                  <a:pos x="T0" y="T1"/>
                </a:cxn>
                <a:cxn ang="T9">
                  <a:pos x="T2" y="T3"/>
                </a:cxn>
                <a:cxn ang="T10">
                  <a:pos x="T4" y="T5"/>
                </a:cxn>
                <a:cxn ang="T11">
                  <a:pos x="T6" y="T7"/>
                </a:cxn>
              </a:cxnLst>
              <a:rect l="T12" t="T13" r="T14" b="T15"/>
              <a:pathLst>
                <a:path w="12071" h="10000">
                  <a:moveTo>
                    <a:pt x="0" y="10000"/>
                  </a:moveTo>
                  <a:lnTo>
                    <a:pt x="12071" y="0"/>
                  </a:lnTo>
                  <a:lnTo>
                    <a:pt x="2772" y="9899"/>
                  </a:lnTo>
                  <a:lnTo>
                    <a:pt x="0" y="1000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 name="Freeform 36"/>
            <p:cNvSpPr/>
            <p:nvPr/>
          </p:nvSpPr>
          <p:spPr bwMode="auto">
            <a:xfrm>
              <a:off x="603250" y="2076450"/>
              <a:ext cx="5334000" cy="990600"/>
            </a:xfrm>
            <a:custGeom>
              <a:avLst/>
              <a:gdLst>
                <a:gd name="T0" fmla="*/ 0 w 10251"/>
                <a:gd name="T1" fmla="*/ 2147483647 h 9173"/>
                <a:gd name="T2" fmla="*/ 2147483647 w 10251"/>
                <a:gd name="T3" fmla="*/ 0 h 9173"/>
                <a:gd name="T4" fmla="*/ 2147483647 w 10251"/>
                <a:gd name="T5" fmla="*/ 2147483647 h 9173"/>
                <a:gd name="T6" fmla="*/ 0 w 10251"/>
                <a:gd name="T7" fmla="*/ 2147483647 h 9173"/>
                <a:gd name="T8" fmla="*/ 0 60000 65536"/>
                <a:gd name="T9" fmla="*/ 0 60000 65536"/>
                <a:gd name="T10" fmla="*/ 0 60000 65536"/>
                <a:gd name="T11" fmla="*/ 0 60000 65536"/>
                <a:gd name="T12" fmla="*/ 0 w 10251"/>
                <a:gd name="T13" fmla="*/ 0 h 9173"/>
                <a:gd name="T14" fmla="*/ 10251 w 10251"/>
                <a:gd name="T15" fmla="*/ 9173 h 9173"/>
              </a:gdLst>
              <a:ahLst/>
              <a:cxnLst>
                <a:cxn ang="T8">
                  <a:pos x="T0" y="T1"/>
                </a:cxn>
                <a:cxn ang="T9">
                  <a:pos x="T2" y="T3"/>
                </a:cxn>
                <a:cxn ang="T10">
                  <a:pos x="T4" y="T5"/>
                </a:cxn>
                <a:cxn ang="T11">
                  <a:pos x="T6" y="T7"/>
                </a:cxn>
              </a:cxnLst>
              <a:rect l="T12" t="T13" r="T14" b="T15"/>
              <a:pathLst>
                <a:path w="10251" h="9173">
                  <a:moveTo>
                    <a:pt x="0" y="9173"/>
                  </a:moveTo>
                  <a:lnTo>
                    <a:pt x="10251" y="0"/>
                  </a:lnTo>
                  <a:lnTo>
                    <a:pt x="2834" y="8931"/>
                  </a:lnTo>
                  <a:lnTo>
                    <a:pt x="0" y="9173"/>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 name="Freeform 40"/>
            <p:cNvSpPr/>
            <p:nvPr/>
          </p:nvSpPr>
          <p:spPr bwMode="auto">
            <a:xfrm>
              <a:off x="2200275" y="2209800"/>
              <a:ext cx="3573463" cy="849313"/>
            </a:xfrm>
            <a:custGeom>
              <a:avLst/>
              <a:gdLst>
                <a:gd name="T0" fmla="*/ 2147483647 w 15179"/>
                <a:gd name="T1" fmla="*/ 0 h 10263"/>
                <a:gd name="T2" fmla="*/ 0 w 15179"/>
                <a:gd name="T3" fmla="*/ 2147483647 h 10263"/>
                <a:gd name="T4" fmla="*/ 2147483647 w 15179"/>
                <a:gd name="T5" fmla="*/ 2147483647 h 10263"/>
                <a:gd name="T6" fmla="*/ 2147483647 w 15179"/>
                <a:gd name="T7" fmla="*/ 0 h 10263"/>
                <a:gd name="T8" fmla="*/ 0 60000 65536"/>
                <a:gd name="T9" fmla="*/ 0 60000 65536"/>
                <a:gd name="T10" fmla="*/ 0 60000 65536"/>
                <a:gd name="T11" fmla="*/ 0 60000 65536"/>
                <a:gd name="T12" fmla="*/ 0 w 15179"/>
                <a:gd name="T13" fmla="*/ 0 h 10263"/>
                <a:gd name="T14" fmla="*/ 15179 w 15179"/>
                <a:gd name="T15" fmla="*/ 10263 h 10263"/>
              </a:gdLst>
              <a:ahLst/>
              <a:cxnLst>
                <a:cxn ang="T8">
                  <a:pos x="T0" y="T1"/>
                </a:cxn>
                <a:cxn ang="T9">
                  <a:pos x="T2" y="T3"/>
                </a:cxn>
                <a:cxn ang="T10">
                  <a:pos x="T4" y="T5"/>
                </a:cxn>
                <a:cxn ang="T11">
                  <a:pos x="T6" y="T7"/>
                </a:cxn>
              </a:cxnLst>
              <a:rect l="T12" t="T13" r="T14" b="T15"/>
              <a:pathLst>
                <a:path w="15179" h="10263">
                  <a:moveTo>
                    <a:pt x="15179" y="0"/>
                  </a:moveTo>
                  <a:lnTo>
                    <a:pt x="0" y="10263"/>
                  </a:lnTo>
                  <a:lnTo>
                    <a:pt x="6163" y="10132"/>
                  </a:lnTo>
                  <a:lnTo>
                    <a:pt x="15179" y="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 name="Freeform 41"/>
            <p:cNvSpPr/>
            <p:nvPr/>
          </p:nvSpPr>
          <p:spPr bwMode="auto">
            <a:xfrm flipH="1">
              <a:off x="6115050" y="2176463"/>
              <a:ext cx="3673475" cy="871537"/>
            </a:xfrm>
            <a:custGeom>
              <a:avLst/>
              <a:gdLst>
                <a:gd name="T0" fmla="*/ 2147483647 w 15591"/>
                <a:gd name="T1" fmla="*/ 0 h 10527"/>
                <a:gd name="T2" fmla="*/ 0 w 15591"/>
                <a:gd name="T3" fmla="*/ 2147483647 h 10527"/>
                <a:gd name="T4" fmla="*/ 2147483647 w 15591"/>
                <a:gd name="T5" fmla="*/ 2147483647 h 10527"/>
                <a:gd name="T6" fmla="*/ 2147483647 w 15591"/>
                <a:gd name="T7" fmla="*/ 0 h 10527"/>
                <a:gd name="T8" fmla="*/ 0 60000 65536"/>
                <a:gd name="T9" fmla="*/ 0 60000 65536"/>
                <a:gd name="T10" fmla="*/ 0 60000 65536"/>
                <a:gd name="T11" fmla="*/ 0 60000 65536"/>
                <a:gd name="T12" fmla="*/ 0 w 15591"/>
                <a:gd name="T13" fmla="*/ 0 h 10527"/>
                <a:gd name="T14" fmla="*/ 15591 w 15591"/>
                <a:gd name="T15" fmla="*/ 10527 h 10527"/>
              </a:gdLst>
              <a:ahLst/>
              <a:cxnLst>
                <a:cxn ang="T8">
                  <a:pos x="T0" y="T1"/>
                </a:cxn>
                <a:cxn ang="T9">
                  <a:pos x="T2" y="T3"/>
                </a:cxn>
                <a:cxn ang="T10">
                  <a:pos x="T4" y="T5"/>
                </a:cxn>
                <a:cxn ang="T11">
                  <a:pos x="T6" y="T7"/>
                </a:cxn>
              </a:cxnLst>
              <a:rect l="T12" t="T13" r="T14" b="T15"/>
              <a:pathLst>
                <a:path w="15591" h="10527">
                  <a:moveTo>
                    <a:pt x="15591" y="0"/>
                  </a:moveTo>
                  <a:lnTo>
                    <a:pt x="0" y="10527"/>
                  </a:lnTo>
                  <a:lnTo>
                    <a:pt x="5564" y="10527"/>
                  </a:lnTo>
                  <a:lnTo>
                    <a:pt x="15591" y="0"/>
                  </a:lnTo>
                  <a:close/>
                </a:path>
              </a:pathLst>
            </a:custGeom>
            <a:gradFill rotWithShape="1">
              <a:gsLst>
                <a:gs pos="0">
                  <a:srgbClr val="FFFFFF"/>
                </a:gs>
                <a:gs pos="100000">
                  <a:srgbClr val="D8D8D8"/>
                </a:gs>
              </a:gsLst>
              <a:lin ang="5400000" scaled="1"/>
            </a:gradFill>
            <a:ln w="9525">
              <a:noFill/>
              <a:round/>
            </a:ln>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3" name="组合 26"/>
            <p:cNvGrpSpPr/>
            <p:nvPr/>
          </p:nvGrpSpPr>
          <p:grpSpPr bwMode="auto">
            <a:xfrm>
              <a:off x="3792538" y="900113"/>
              <a:ext cx="4286250" cy="1816100"/>
              <a:chOff x="0" y="0"/>
              <a:chExt cx="1524000" cy="1565276"/>
            </a:xfrm>
          </p:grpSpPr>
          <p:sp>
            <p:nvSpPr>
              <p:cNvPr id="24" name="Oval 12"/>
              <p:cNvSpPr>
                <a:spLocks noChangeArrowheads="1"/>
              </p:cNvSpPr>
              <p:nvPr/>
            </p:nvSpPr>
            <p:spPr bwMode="auto">
              <a:xfrm>
                <a:off x="0" y="989013"/>
                <a:ext cx="1524000" cy="576263"/>
              </a:xfrm>
              <a:prstGeom prst="ellipse">
                <a:avLst/>
              </a:prstGeom>
              <a:gradFill rotWithShape="1">
                <a:gsLst>
                  <a:gs pos="0">
                    <a:srgbClr val="000000"/>
                  </a:gs>
                  <a:gs pos="100000">
                    <a:srgbClr val="000000"/>
                  </a:gs>
                </a:gsLst>
                <a:path path="shape">
                  <a:fillToRect l="50000" t="50000" r="50000" b="50000"/>
                </a:path>
              </a:gradFill>
              <a:ln w="9525">
                <a:noFill/>
                <a:round/>
              </a:ln>
            </p:spPr>
            <p:txBody>
              <a:bodyPr wrap="none" anchor="ctr"/>
              <a:lstStyle/>
              <a:p>
                <a:endParaRPr lang="zh-CN" altLang="en-US" sz="2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Oval 13"/>
              <p:cNvSpPr>
                <a:spLocks noChangeArrowheads="1"/>
              </p:cNvSpPr>
              <p:nvPr/>
            </p:nvSpPr>
            <p:spPr bwMode="auto">
              <a:xfrm>
                <a:off x="71437" y="0"/>
                <a:ext cx="1384300" cy="1370013"/>
              </a:xfrm>
              <a:prstGeom prst="ellipse">
                <a:avLst/>
              </a:prstGeom>
              <a:solidFill>
                <a:srgbClr val="C00000"/>
              </a:solidFill>
              <a:ln w="9525">
                <a:noFill/>
                <a:round/>
              </a:ln>
            </p:spPr>
            <p:txBody>
              <a:bodyPr wrap="none" anchor="ctr"/>
              <a:lstStyle/>
              <a:p>
                <a:pPr algn="ctr" eaLnBrk="0" hangingPunct="0"/>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研究生文化素质教育各平台</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品牌活动</a:t>
                </a:r>
                <a:endParaRPr 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AutoShape 39"/>
            <p:cNvSpPr>
              <a:spLocks noChangeArrowheads="1"/>
            </p:cNvSpPr>
            <p:nvPr/>
          </p:nvSpPr>
          <p:spPr bwMode="auto">
            <a:xfrm>
              <a:off x="557213" y="2970213"/>
              <a:ext cx="1476375" cy="3398837"/>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rPr>
                <a:t>开学典礼</a:t>
              </a:r>
              <a:endParaRPr lang="zh-CN" altLang="en-US" sz="1600" b="1" dirty="0">
                <a:solidFill>
                  <a:srgbClr val="C00000"/>
                </a:solidFill>
                <a:latin typeface="微软雅黑" panose="020B0503020204020204" pitchFamily="34" charset="-122"/>
                <a:ea typeface="微软雅黑" panose="020B0503020204020204" pitchFamily="34" charset="-122"/>
              </a:endParaRPr>
            </a:p>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rPr>
                <a:t>入学教育</a:t>
              </a:r>
              <a:endParaRPr lang="zh-CN" altLang="en-US" sz="1600" b="1" dirty="0">
                <a:solidFill>
                  <a:srgbClr val="C00000"/>
                </a:solidFill>
                <a:latin typeface="微软雅黑" panose="020B0503020204020204" pitchFamily="34" charset="-122"/>
                <a:ea typeface="微软雅黑" panose="020B0503020204020204" pitchFamily="34" charset="-122"/>
              </a:endParaRPr>
            </a:p>
            <a:p>
              <a:pPr algn="ctr">
                <a:lnSpc>
                  <a:spcPct val="150000"/>
                </a:lnSpc>
                <a:buClr>
                  <a:schemeClr val="accent1"/>
                </a:buClr>
              </a:pPr>
              <a:r>
                <a:rPr lang="zh-CN" altLang="en-US" sz="1400" dirty="0" smtClean="0">
                  <a:latin typeface="微软雅黑" panose="020B0503020204020204" pitchFamily="34" charset="-122"/>
                  <a:ea typeface="微软雅黑" panose="020B0503020204020204" pitchFamily="34" charset="-122"/>
                </a:rPr>
                <a:t>新生心理测试</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buClr>
                  <a:schemeClr val="accent1"/>
                </a:buClr>
              </a:pPr>
              <a:r>
                <a:rPr lang="zh-CN" altLang="en-US" sz="1400" dirty="0" smtClean="0">
                  <a:latin typeface="微软雅黑" panose="020B0503020204020204" pitchFamily="34" charset="-122"/>
                  <a:ea typeface="微软雅黑" panose="020B0503020204020204" pitchFamily="34" charset="-122"/>
                </a:rPr>
                <a:t>院</a:t>
              </a:r>
              <a:r>
                <a:rPr lang="zh-CN" altLang="en-US" sz="1400" dirty="0">
                  <a:latin typeface="微软雅黑" panose="020B0503020204020204" pitchFamily="34" charset="-122"/>
                  <a:ea typeface="微软雅黑" panose="020B0503020204020204" pitchFamily="34" charset="-122"/>
                </a:rPr>
                <a:t>系活动</a:t>
              </a:r>
              <a:endParaRPr lang="en-US" sz="1400" dirty="0">
                <a:latin typeface="微软雅黑" panose="020B0503020204020204" pitchFamily="34" charset="-122"/>
                <a:ea typeface="微软雅黑" panose="020B0503020204020204" pitchFamily="34" charset="-122"/>
              </a:endParaRPr>
            </a:p>
          </p:txBody>
        </p:sp>
        <p:sp>
          <p:nvSpPr>
            <p:cNvPr id="27" name="AutoShape 38"/>
            <p:cNvSpPr>
              <a:spLocks noChangeArrowheads="1"/>
            </p:cNvSpPr>
            <p:nvPr/>
          </p:nvSpPr>
          <p:spPr bwMode="auto">
            <a:xfrm>
              <a:off x="612775" y="3008313"/>
              <a:ext cx="1389063" cy="481012"/>
            </a:xfrm>
            <a:prstGeom prst="roundRect">
              <a:avLst>
                <a:gd name="adj" fmla="val 16667"/>
              </a:avLst>
            </a:prstGeom>
            <a:solidFill>
              <a:srgbClr val="C00000"/>
            </a:solidFill>
            <a:ln w="9525">
              <a:noFill/>
              <a:round/>
            </a:ln>
          </p:spPr>
          <p:txBody>
            <a:bodyPr wrap="none" anchor="ctr"/>
            <a:lstStyle/>
            <a:p>
              <a:pPr algn="ctr"/>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入学教育</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AutoShape 39"/>
            <p:cNvSpPr>
              <a:spLocks noChangeArrowheads="1"/>
            </p:cNvSpPr>
            <p:nvPr/>
          </p:nvSpPr>
          <p:spPr bwMode="auto">
            <a:xfrm>
              <a:off x="9898063" y="2943225"/>
              <a:ext cx="1474787" cy="3397250"/>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endPar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毕业典礼</a:t>
              </a:r>
              <a:endPar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毕业晚会</a:t>
              </a:r>
              <a:endPar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毕业生关怀活动</a:t>
              </a:r>
              <a:endParaRPr lang="en-US" altLang="zh-CN"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离校教育</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各类毕业文体活动</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endParaRPr lang="en-US" sz="14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9" name="AutoShape 38"/>
            <p:cNvSpPr>
              <a:spLocks noChangeArrowheads="1"/>
            </p:cNvSpPr>
            <p:nvPr/>
          </p:nvSpPr>
          <p:spPr bwMode="auto">
            <a:xfrm>
              <a:off x="9940925" y="2979738"/>
              <a:ext cx="1387475" cy="481012"/>
            </a:xfrm>
            <a:prstGeom prst="roundRect">
              <a:avLst>
                <a:gd name="adj" fmla="val 16667"/>
              </a:avLst>
            </a:prstGeom>
            <a:solidFill>
              <a:srgbClr val="C00000"/>
            </a:solidFill>
            <a:ln w="9525">
              <a:noFill/>
              <a:round/>
            </a:ln>
          </p:spPr>
          <p:txBody>
            <a:bodyPr wrap="none" anchor="ctr"/>
            <a:lstStyle/>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毕业教育</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AutoShape 39"/>
            <p:cNvSpPr>
              <a:spLocks noChangeArrowheads="1"/>
            </p:cNvSpPr>
            <p:nvPr/>
          </p:nvSpPr>
          <p:spPr bwMode="auto">
            <a:xfrm>
              <a:off x="2117725" y="2994025"/>
              <a:ext cx="1474788" cy="3398838"/>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研究生骨干培训班</a:t>
              </a:r>
              <a:endParaRPr lang="zh-CN" altLang="en-US" sz="1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党建、思政主题</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教育活动</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endParaRPr lang="zh-CN" altLang="en-US" sz="9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AutoShape 38"/>
            <p:cNvSpPr>
              <a:spLocks noChangeArrowheads="1"/>
            </p:cNvSpPr>
            <p:nvPr/>
          </p:nvSpPr>
          <p:spPr bwMode="auto">
            <a:xfrm>
              <a:off x="2193925" y="3003550"/>
              <a:ext cx="1387475" cy="479425"/>
            </a:xfrm>
            <a:prstGeom prst="roundRect">
              <a:avLst>
                <a:gd name="adj" fmla="val 16667"/>
              </a:avLst>
            </a:prstGeom>
            <a:solidFill>
              <a:srgbClr val="C00000"/>
            </a:solidFill>
            <a:ln w="9525">
              <a:noFill/>
              <a:round/>
            </a:ln>
          </p:spPr>
          <p:txBody>
            <a:bodyPr wrap="none" anchor="ctr"/>
            <a:lstStyle/>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思想引领</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AutoShape 39"/>
            <p:cNvSpPr>
              <a:spLocks noChangeArrowheads="1"/>
            </p:cNvSpPr>
            <p:nvPr/>
          </p:nvSpPr>
          <p:spPr bwMode="auto">
            <a:xfrm>
              <a:off x="3705225" y="2974975"/>
              <a:ext cx="1474788" cy="3397250"/>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buFont typeface="Arial" panose="020B0604020202020204" pitchFamily="34" charset="0"/>
                <a:buNone/>
                <a:defRP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研究生</a:t>
              </a:r>
              <a:r>
                <a:rPr lang="zh-CN" altLang="en-US" sz="1600"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国际</a:t>
              </a:r>
              <a:endParaRPr lang="en-US" altLang="zh-CN" sz="1600"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smtClean="0">
                  <a:solidFill>
                    <a:srgbClr val="C00000"/>
                  </a:solidFill>
                  <a:latin typeface="微软雅黑" panose="020B0503020204020204" pitchFamily="34" charset="-122"/>
                  <a:ea typeface="微软雅黑" panose="020B0503020204020204" pitchFamily="34" charset="-122"/>
                  <a:sym typeface="宋体" panose="02010600030101010101" pitchFamily="2" charset="-122"/>
                </a:rPr>
                <a:t>学术</a:t>
              </a: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会议</a:t>
              </a:r>
              <a:endParaRPr lang="en-US" altLang="zh-CN"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院长论坛</a:t>
              </a:r>
              <a:endParaRPr lang="en-US" altLang="zh-CN"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我最喜爱的</a:t>
              </a:r>
              <a:endPar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导师评选</a:t>
              </a:r>
              <a:endParaRPr lang="zh-CN" altLang="en-US" sz="1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400" b="1" dirty="0" smtClean="0">
                  <a:solidFill>
                    <a:schemeClr val="tx2">
                      <a:lumMod val="75000"/>
                    </a:schemeClr>
                  </a:solidFill>
                  <a:latin typeface="微软雅黑" panose="020B0503020204020204" pitchFamily="34" charset="-122"/>
                  <a:ea typeface="微软雅黑" panose="020B0503020204020204" pitchFamily="34" charset="-122"/>
                  <a:sym typeface="宋体" panose="02010600030101010101" pitchFamily="2" charset="-122"/>
                </a:rPr>
                <a:t>研究生创新实验竞赛</a:t>
              </a:r>
              <a:endParaRPr lang="en-US" altLang="zh-CN" sz="1400" b="1" dirty="0" smtClean="0">
                <a:solidFill>
                  <a:schemeClr val="tx2">
                    <a:lumMod val="7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600" b="1" dirty="0" smtClean="0">
                  <a:solidFill>
                    <a:schemeClr val="tx2">
                      <a:lumMod val="75000"/>
                    </a:schemeClr>
                  </a:solidFill>
                  <a:latin typeface="微软雅黑" panose="020B0503020204020204" pitchFamily="34" charset="-122"/>
                  <a:ea typeface="微软雅黑" panose="020B0503020204020204" pitchFamily="34" charset="-122"/>
                  <a:sym typeface="宋体" panose="02010600030101010101" pitchFamily="2" charset="-122"/>
                </a:rPr>
                <a:t>研究生</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宋体" panose="02010600030101010101" pitchFamily="2" charset="-122"/>
                </a:rPr>
                <a:t>学术沙龙</a:t>
              </a:r>
              <a:endPar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学术道德教育</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buFont typeface="Arial" panose="020B0604020202020204" pitchFamily="34" charset="0"/>
                <a:buNone/>
                <a:defRP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AutoShape 38"/>
            <p:cNvSpPr>
              <a:spLocks noChangeArrowheads="1"/>
            </p:cNvSpPr>
            <p:nvPr/>
          </p:nvSpPr>
          <p:spPr bwMode="auto">
            <a:xfrm>
              <a:off x="3746500" y="2982913"/>
              <a:ext cx="1389063" cy="481012"/>
            </a:xfrm>
            <a:prstGeom prst="roundRect">
              <a:avLst>
                <a:gd name="adj" fmla="val 16667"/>
              </a:avLst>
            </a:prstGeom>
            <a:solidFill>
              <a:srgbClr val="C00000"/>
            </a:solidFill>
            <a:ln w="9525">
              <a:noFill/>
              <a:round/>
            </a:ln>
          </p:spPr>
          <p:txBody>
            <a:bodyPr wrap="none" anchor="ctr"/>
            <a:lstStyle/>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学术文化</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AutoShape 39"/>
            <p:cNvSpPr>
              <a:spLocks noChangeArrowheads="1"/>
            </p:cNvSpPr>
            <p:nvPr/>
          </p:nvSpPr>
          <p:spPr bwMode="auto">
            <a:xfrm>
              <a:off x="5235575" y="2954338"/>
              <a:ext cx="1474788" cy="3398837"/>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音乐情景剧大赛</a:t>
              </a:r>
              <a:endParaRPr lang="en-US" altLang="zh-CN"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600" dirty="0">
                  <a:latin typeface="微软雅黑" panose="020B0503020204020204" pitchFamily="34" charset="-122"/>
                  <a:ea typeface="微软雅黑" panose="020B0503020204020204" pitchFamily="34" charset="-122"/>
                  <a:sym typeface="宋体" panose="02010600030101010101" pitchFamily="2" charset="-122"/>
                </a:rPr>
                <a:t>宿舍、工作室评比</a:t>
              </a:r>
              <a:endParaRPr lang="en-US" altLang="zh-CN" sz="16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600" dirty="0">
                  <a:latin typeface="微软雅黑" panose="020B0503020204020204" pitchFamily="34" charset="-122"/>
                  <a:ea typeface="微软雅黑" panose="020B0503020204020204" pitchFamily="34" charset="-122"/>
                  <a:sym typeface="宋体" panose="02010600030101010101" pitchFamily="2" charset="-122"/>
                </a:rPr>
                <a:t>文体活动</a:t>
              </a:r>
              <a:endParaRPr lang="en-US" altLang="en-US" sz="16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研究生社团</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高雅艺术进校园</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endParaRPr 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endParaRPr lang="en-US"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5" name="AutoShape 38"/>
            <p:cNvSpPr>
              <a:spLocks noChangeArrowheads="1"/>
            </p:cNvSpPr>
            <p:nvPr/>
          </p:nvSpPr>
          <p:spPr bwMode="auto">
            <a:xfrm>
              <a:off x="5276850" y="2990850"/>
              <a:ext cx="1389063" cy="481013"/>
            </a:xfrm>
            <a:prstGeom prst="roundRect">
              <a:avLst>
                <a:gd name="adj" fmla="val 16667"/>
              </a:avLst>
            </a:prstGeom>
            <a:solidFill>
              <a:srgbClr val="C00000"/>
            </a:solidFill>
            <a:ln w="9525">
              <a:noFill/>
              <a:round/>
            </a:ln>
          </p:spPr>
          <p:txBody>
            <a:bodyPr wrap="none" anchor="ct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校园文化</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AutoShape 39"/>
            <p:cNvSpPr>
              <a:spLocks noChangeArrowheads="1"/>
            </p:cNvSpPr>
            <p:nvPr/>
          </p:nvSpPr>
          <p:spPr bwMode="auto">
            <a:xfrm>
              <a:off x="6778625" y="2949575"/>
              <a:ext cx="1476375" cy="3395663"/>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“三助”工作</a:t>
              </a:r>
              <a:endParaRPr 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硕博实践团</a:t>
              </a:r>
              <a:endParaRPr lang="en-US" sz="16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社会实践</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企业工作站</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博士柔性进企业</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职业生涯教育</a:t>
              </a:r>
              <a:endParaRPr lang="en-US" altLang="en-US" sz="1400" dirty="0">
                <a:latin typeface="微软雅黑" panose="020B0503020204020204" pitchFamily="34" charset="-122"/>
                <a:ea typeface="微软雅黑" panose="020B0503020204020204" pitchFamily="34" charset="-122"/>
                <a:sym typeface="Calibri" panose="020F0502020204030204" pitchFamily="34" charset="0"/>
              </a:endParaRPr>
            </a:p>
            <a:p>
              <a:pPr algn="ctr">
                <a:lnSpc>
                  <a:spcPct val="150000"/>
                </a:lnSpc>
                <a:buClr>
                  <a:schemeClr val="accent1"/>
                </a:buClr>
              </a:pPr>
              <a:endParaRPr lang="en-US"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7" name="AutoShape 38"/>
            <p:cNvSpPr>
              <a:spLocks noChangeArrowheads="1"/>
            </p:cNvSpPr>
            <p:nvPr/>
          </p:nvSpPr>
          <p:spPr bwMode="auto">
            <a:xfrm>
              <a:off x="6821488" y="2986088"/>
              <a:ext cx="1387475" cy="481012"/>
            </a:xfrm>
            <a:prstGeom prst="roundRect">
              <a:avLst>
                <a:gd name="adj" fmla="val 16667"/>
              </a:avLst>
            </a:prstGeom>
            <a:solidFill>
              <a:srgbClr val="C00000"/>
            </a:solidFill>
            <a:ln w="9525">
              <a:noFill/>
              <a:round/>
            </a:ln>
          </p:spPr>
          <p:txBody>
            <a:bodyPr wrap="none" anchor="ctr"/>
            <a:lstStyle/>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实践育人</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AutoShape 39"/>
            <p:cNvSpPr>
              <a:spLocks noChangeArrowheads="1"/>
            </p:cNvSpPr>
            <p:nvPr/>
          </p:nvSpPr>
          <p:spPr bwMode="auto">
            <a:xfrm>
              <a:off x="8362950" y="2917825"/>
              <a:ext cx="1476375" cy="3395663"/>
            </a:xfrm>
            <a:prstGeom prst="roundRect">
              <a:avLst>
                <a:gd name="adj" fmla="val 4056"/>
              </a:avLst>
            </a:prstGeom>
            <a:gradFill rotWithShape="1">
              <a:gsLst>
                <a:gs pos="0">
                  <a:srgbClr val="FFFFFF"/>
                </a:gs>
                <a:gs pos="100000">
                  <a:srgbClr val="E5E5E5"/>
                </a:gs>
              </a:gsLst>
              <a:lin ang="5400000" scaled="1"/>
            </a:gradFill>
            <a:ln w="9525">
              <a:solidFill>
                <a:srgbClr val="B2B2B2"/>
              </a:solidFill>
              <a:round/>
            </a:ln>
          </p:spPr>
          <p:txBody>
            <a:bodyPr wrap="none" anchor="ctr"/>
            <a:lstStyle/>
            <a:p>
              <a:pPr algn="ctr">
                <a:lnSpc>
                  <a:spcPct val="150000"/>
                </a:lnSpc>
                <a:buClr>
                  <a:schemeClr val="accent1"/>
                </a:buClr>
              </a:pPr>
              <a:r>
                <a:rPr lang="zh-CN" altLang="en-US" sz="16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素质拓展运动会</a:t>
              </a:r>
              <a:endParaRPr lang="zh-CN" altLang="en-US" sz="1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各类体育竞技比赛</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心理健康教育</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algn="ctr">
                <a:lnSpc>
                  <a:spcPct val="150000"/>
                </a:lnSpc>
                <a:buClr>
                  <a:schemeClr val="accent1"/>
                </a:buClr>
              </a:pP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AutoShape 38"/>
            <p:cNvSpPr>
              <a:spLocks noChangeArrowheads="1"/>
            </p:cNvSpPr>
            <p:nvPr/>
          </p:nvSpPr>
          <p:spPr bwMode="auto">
            <a:xfrm>
              <a:off x="8404225" y="2981325"/>
              <a:ext cx="1389063" cy="481013"/>
            </a:xfrm>
            <a:prstGeom prst="roundRect">
              <a:avLst>
                <a:gd name="adj" fmla="val 16667"/>
              </a:avLst>
            </a:prstGeom>
            <a:solidFill>
              <a:srgbClr val="C00000"/>
            </a:solidFill>
            <a:ln w="9525">
              <a:noFill/>
              <a:round/>
            </a:ln>
          </p:spPr>
          <p:txBody>
            <a:bodyPr wrap="none" anchor="ctr"/>
            <a:lstStyle/>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身心锻炼</a:t>
              </a: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a:p>
              <a:pPr algn="ctr"/>
              <a:endPar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20" idx="2"/>
          </p:cNvCxnSpPr>
          <p:nvPr/>
        </p:nvCxnSpPr>
        <p:spPr>
          <a:xfrm flipH="1">
            <a:off x="978246" y="3927615"/>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701013" y="3515493"/>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4250866" y="3862053"/>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357262" y="3515493"/>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6732844" y="3862053"/>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8372397" y="3514936"/>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a:solidFill>
                  <a:srgbClr val="C00000"/>
                </a:solidFill>
                <a:latin typeface="方正粗倩简体" panose="03000509000000000000" pitchFamily="65" charset="-122"/>
                <a:ea typeface="方正粗倩简体" panose="03000509000000000000" pitchFamily="65" charset="-122"/>
              </a:rPr>
              <a:t>研究生文化素质教育计划介绍</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28" name="矩形 14"/>
          <p:cNvSpPr>
            <a:spLocks noChangeArrowheads="1"/>
          </p:cNvSpPr>
          <p:nvPr/>
        </p:nvSpPr>
        <p:spPr bwMode="auto">
          <a:xfrm>
            <a:off x="469540" y="1075008"/>
            <a:ext cx="8128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solidFill>
                  <a:srgbClr val="C00000"/>
                </a:solidFill>
                <a:latin typeface="方正粗倩简体" panose="03000509000000000000" pitchFamily="65" charset="-122"/>
                <a:ea typeface="方正粗倩简体" panose="03000509000000000000" pitchFamily="65" charset="-122"/>
              </a:rPr>
              <a:t>良师益友</a:t>
            </a:r>
            <a:r>
              <a:rPr lang="en-US" altLang="zh-CN" sz="2400" dirty="0">
                <a:solidFill>
                  <a:srgbClr val="C00000"/>
                </a:solidFill>
                <a:latin typeface="方正粗倩简体" panose="03000509000000000000" pitchFamily="65" charset="-122"/>
                <a:ea typeface="方正粗倩简体" panose="03000509000000000000" pitchFamily="65" charset="-122"/>
              </a:rPr>
              <a:t>—</a:t>
            </a:r>
            <a:r>
              <a:rPr lang="zh-CN" altLang="en-US" sz="2400" dirty="0">
                <a:solidFill>
                  <a:srgbClr val="C00000"/>
                </a:solidFill>
                <a:latin typeface="方正粗倩简体" panose="03000509000000000000" pitchFamily="65" charset="-122"/>
                <a:ea typeface="方正粗倩简体" panose="03000509000000000000" pitchFamily="65" charset="-122"/>
              </a:rPr>
              <a:t>我最喜爱的导师</a:t>
            </a:r>
            <a:r>
              <a:rPr lang="zh-CN" altLang="en-US" sz="2400" dirty="0" smtClean="0">
                <a:solidFill>
                  <a:srgbClr val="C00000"/>
                </a:solidFill>
                <a:latin typeface="方正粗倩简体" panose="03000509000000000000" pitchFamily="65" charset="-122"/>
                <a:ea typeface="方正粗倩简体" panose="03000509000000000000" pitchFamily="65" charset="-122"/>
              </a:rPr>
              <a:t>评选     </a:t>
            </a:r>
            <a:r>
              <a:rPr lang="zh-CN" altLang="en-US" b="1" dirty="0" smtClean="0">
                <a:solidFill>
                  <a:schemeClr val="accent3">
                    <a:lumMod val="50000"/>
                  </a:schemeClr>
                </a:solidFill>
                <a:latin typeface="方正粗倩简体" panose="03000509000000000000" pitchFamily="65" charset="-122"/>
                <a:ea typeface="方正粗倩简体" panose="03000509000000000000" pitchFamily="65" charset="-122"/>
              </a:rPr>
              <a:t>桃李不言，下自成蹊</a:t>
            </a:r>
            <a:endParaRPr lang="zh-CN" altLang="en-US" b="1" dirty="0">
              <a:solidFill>
                <a:schemeClr val="accent3">
                  <a:lumMod val="50000"/>
                </a:schemeClr>
              </a:solidFill>
              <a:latin typeface="方正粗倩简体" panose="03000509000000000000" pitchFamily="65" charset="-122"/>
              <a:ea typeface="方正粗倩简体" panose="03000509000000000000" pitchFamily="65"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3334" y="4313099"/>
            <a:ext cx="2412870" cy="17177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8423" y="2084780"/>
            <a:ext cx="2616484" cy="14631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9938" y="2037490"/>
            <a:ext cx="2622148" cy="149624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86406" y="4329045"/>
            <a:ext cx="2430864" cy="17111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2511" y="2114908"/>
            <a:ext cx="2763543" cy="140058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141" y="4346720"/>
            <a:ext cx="2567948" cy="17016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7" name="AutoShape 12"/>
          <p:cNvSpPr>
            <a:spLocks noChangeArrowheads="1"/>
          </p:cNvSpPr>
          <p:nvPr/>
        </p:nvSpPr>
        <p:spPr bwMode="auto">
          <a:xfrm>
            <a:off x="414638" y="3515493"/>
            <a:ext cx="11460987" cy="672422"/>
          </a:xfrm>
          <a:prstGeom prst="rightArrow">
            <a:avLst>
              <a:gd name="adj1" fmla="val 48915"/>
              <a:gd name="adj2" fmla="val 63827"/>
            </a:avLst>
          </a:prstGeom>
          <a:solidFill>
            <a:srgbClr val="C00000"/>
          </a:soli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20955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886298" y="3740844"/>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圆角矩形 19"/>
          <p:cNvSpPr/>
          <p:nvPr/>
        </p:nvSpPr>
        <p:spPr>
          <a:xfrm>
            <a:off x="886298" y="3743710"/>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圆角矩形 20"/>
          <p:cNvSpPr/>
          <p:nvPr/>
        </p:nvSpPr>
        <p:spPr>
          <a:xfrm>
            <a:off x="2240885" y="3777844"/>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圆角矩形 21"/>
          <p:cNvSpPr/>
          <p:nvPr/>
        </p:nvSpPr>
        <p:spPr>
          <a:xfrm>
            <a:off x="2240885" y="3780710"/>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圆角矩形 22"/>
          <p:cNvSpPr/>
          <p:nvPr/>
        </p:nvSpPr>
        <p:spPr>
          <a:xfrm>
            <a:off x="3516528" y="3762304"/>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圆角矩形 23"/>
          <p:cNvSpPr/>
          <p:nvPr/>
        </p:nvSpPr>
        <p:spPr>
          <a:xfrm>
            <a:off x="3504949" y="3765170"/>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圆角矩形 24"/>
          <p:cNvSpPr/>
          <p:nvPr/>
        </p:nvSpPr>
        <p:spPr>
          <a:xfrm>
            <a:off x="4769682" y="3737977"/>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圆角矩形 25"/>
          <p:cNvSpPr/>
          <p:nvPr/>
        </p:nvSpPr>
        <p:spPr>
          <a:xfrm>
            <a:off x="4769682" y="3740843"/>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圆角矩形 26"/>
          <p:cNvSpPr/>
          <p:nvPr/>
        </p:nvSpPr>
        <p:spPr>
          <a:xfrm>
            <a:off x="6457783" y="3756885"/>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圆角矩形 28"/>
          <p:cNvSpPr/>
          <p:nvPr/>
        </p:nvSpPr>
        <p:spPr>
          <a:xfrm>
            <a:off x="6434632" y="3759751"/>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圆角矩形 30"/>
          <p:cNvSpPr/>
          <p:nvPr/>
        </p:nvSpPr>
        <p:spPr>
          <a:xfrm>
            <a:off x="9000526" y="3737977"/>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圆角矩形 31"/>
          <p:cNvSpPr/>
          <p:nvPr/>
        </p:nvSpPr>
        <p:spPr>
          <a:xfrm>
            <a:off x="7676172" y="3770093"/>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TextBox 5"/>
          <p:cNvSpPr txBox="1"/>
          <p:nvPr/>
        </p:nvSpPr>
        <p:spPr>
          <a:xfrm>
            <a:off x="1167868" y="3666989"/>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2010</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39" name="TextBox 38"/>
          <p:cNvSpPr txBox="1"/>
          <p:nvPr/>
        </p:nvSpPr>
        <p:spPr>
          <a:xfrm>
            <a:off x="2557180" y="3681503"/>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2011</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40" name="TextBox 39"/>
          <p:cNvSpPr txBox="1"/>
          <p:nvPr/>
        </p:nvSpPr>
        <p:spPr>
          <a:xfrm>
            <a:off x="3825401" y="3687996"/>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2012</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41" name="TextBox 40"/>
          <p:cNvSpPr txBox="1"/>
          <p:nvPr/>
        </p:nvSpPr>
        <p:spPr>
          <a:xfrm>
            <a:off x="5094282" y="3689020"/>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2013</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42" name="TextBox 41"/>
          <p:cNvSpPr txBox="1"/>
          <p:nvPr/>
        </p:nvSpPr>
        <p:spPr>
          <a:xfrm>
            <a:off x="6765123" y="3672456"/>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2014</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43" name="TextBox 42"/>
          <p:cNvSpPr txBox="1"/>
          <p:nvPr/>
        </p:nvSpPr>
        <p:spPr>
          <a:xfrm>
            <a:off x="8087772" y="3675451"/>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2015</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3" name="矩形 2"/>
          <p:cNvSpPr/>
          <p:nvPr/>
        </p:nvSpPr>
        <p:spPr>
          <a:xfrm>
            <a:off x="717631" y="6030858"/>
            <a:ext cx="10774954" cy="630942"/>
          </a:xfrm>
          <a:prstGeom prst="rect">
            <a:avLst/>
          </a:prstGeom>
        </p:spPr>
        <p:txBody>
          <a:bodyPr wrap="square">
            <a:spAutoFit/>
          </a:bodyPr>
          <a:lstStyle/>
          <a:p>
            <a:pPr>
              <a:lnSpc>
                <a:spcPts val="2100"/>
              </a:lnSpc>
            </a:pPr>
            <a:r>
              <a:rPr lang="en-US" altLang="zh-CN" b="1" dirty="0" smtClean="0">
                <a:solidFill>
                  <a:srgbClr val="C00000"/>
                </a:solidFill>
                <a:latin typeface="微软雅黑" panose="020B0503020204020204" pitchFamily="34" charset="-122"/>
                <a:ea typeface="微软雅黑" panose="020B0503020204020204" pitchFamily="34" charset="-122"/>
              </a:rPr>
              <a:t>     </a:t>
            </a:r>
            <a:r>
              <a:rPr lang="zh-CN" altLang="en-US" sz="1400" b="1" dirty="0" smtClean="0">
                <a:solidFill>
                  <a:srgbClr val="C00000"/>
                </a:solidFill>
                <a:latin typeface="微软雅黑" panose="020B0503020204020204" pitchFamily="34" charset="-122"/>
                <a:ea typeface="微软雅黑" panose="020B0503020204020204" pitchFamily="34" charset="-122"/>
              </a:rPr>
              <a:t>营造尊师重教氛围，发挥导师对研究生的学术、品格示范作用。</a:t>
            </a:r>
            <a:r>
              <a:rPr lang="zh-CN" altLang="en-US" sz="1400" dirty="0" smtClean="0">
                <a:latin typeface="微软雅黑" panose="020B0503020204020204" pitchFamily="34" charset="-122"/>
                <a:ea typeface="微软雅黑" panose="020B0503020204020204" pitchFamily="34" charset="-122"/>
              </a:rPr>
              <a:t>吾</a:t>
            </a:r>
            <a:r>
              <a:rPr lang="zh-CN" altLang="en-US" sz="1400" dirty="0">
                <a:latin typeface="微软雅黑" panose="020B0503020204020204" pitchFamily="34" charset="-122"/>
                <a:ea typeface="微软雅黑" panose="020B0503020204020204" pitchFamily="34" charset="-122"/>
              </a:rPr>
              <a:t>爱吾师，吾选吾师，</a:t>
            </a: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学生提名、学生票选，</a:t>
            </a:r>
            <a:r>
              <a:rPr lang="en-US" altLang="zh-CN" sz="1400"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rPr>
              <a:t>对老师隆重礼赞、</a:t>
            </a:r>
            <a:r>
              <a:rPr lang="zh-CN" altLang="zh-CN" sz="1400" dirty="0" smtClean="0">
                <a:latin typeface="微软雅黑" panose="020B0503020204020204" pitchFamily="34" charset="-122"/>
                <a:ea typeface="微软雅黑" panose="020B0503020204020204" pitchFamily="34" charset="-122"/>
              </a:rPr>
              <a:t>表彰</a:t>
            </a:r>
            <a:r>
              <a:rPr lang="zh-CN" altLang="en-US" sz="1400" dirty="0" smtClean="0">
                <a:latin typeface="微软雅黑" panose="020B0503020204020204" pitchFamily="34" charset="-122"/>
                <a:ea typeface="微软雅黑" panose="020B0503020204020204" pitchFamily="34" charset="-122"/>
              </a:rPr>
              <a:t>。</a:t>
            </a:r>
            <a:r>
              <a:rPr lang="en-US" altLang="zh-CN" sz="1400" b="1" dirty="0" smtClean="0">
                <a:solidFill>
                  <a:srgbClr val="C00000"/>
                </a:solidFill>
                <a:latin typeface="微软雅黑" panose="020B0503020204020204" pitchFamily="34" charset="-122"/>
                <a:ea typeface="微软雅黑" panose="020B0503020204020204" pitchFamily="34" charset="-122"/>
              </a:rPr>
              <a:t>8</a:t>
            </a:r>
            <a:r>
              <a:rPr lang="zh-CN" altLang="en-US" sz="1400" b="1" dirty="0" smtClean="0">
                <a:solidFill>
                  <a:srgbClr val="C00000"/>
                </a:solidFill>
                <a:latin typeface="微软雅黑" panose="020B0503020204020204" pitchFamily="34" charset="-122"/>
                <a:ea typeface="微软雅黑" panose="020B0503020204020204" pitchFamily="34" charset="-122"/>
              </a:rPr>
              <a:t>届，近</a:t>
            </a:r>
            <a:r>
              <a:rPr lang="en-US" altLang="zh-CN" sz="1400" b="1" dirty="0" smtClean="0">
                <a:solidFill>
                  <a:srgbClr val="C00000"/>
                </a:solidFill>
                <a:latin typeface="微软雅黑" panose="020B0503020204020204" pitchFamily="34" charset="-122"/>
                <a:ea typeface="微软雅黑" panose="020B0503020204020204" pitchFamily="34" charset="-122"/>
              </a:rPr>
              <a:t>400</a:t>
            </a:r>
            <a:r>
              <a:rPr lang="zh-CN" altLang="en-US" sz="1400" b="1" dirty="0" smtClean="0">
                <a:solidFill>
                  <a:srgbClr val="C00000"/>
                </a:solidFill>
                <a:latin typeface="微软雅黑" panose="020B0503020204020204" pitchFamily="34" charset="-122"/>
                <a:ea typeface="微软雅黑" panose="020B0503020204020204" pitchFamily="34" charset="-122"/>
              </a:rPr>
              <a:t>位</a:t>
            </a:r>
            <a:r>
              <a:rPr lang="zh-CN" altLang="en-US" sz="1400" b="1" dirty="0">
                <a:solidFill>
                  <a:srgbClr val="C00000"/>
                </a:solidFill>
                <a:latin typeface="微软雅黑" panose="020B0503020204020204" pitchFamily="34" charset="-122"/>
                <a:ea typeface="微软雅黑" panose="020B0503020204020204" pitchFamily="34" charset="-122"/>
              </a:rPr>
              <a:t>参评老师</a:t>
            </a:r>
            <a:r>
              <a:rPr lang="zh-CN" altLang="en-US" sz="1400" b="1" dirty="0" smtClean="0">
                <a:solidFill>
                  <a:srgbClr val="C00000"/>
                </a:solidFill>
                <a:latin typeface="微软雅黑" panose="020B0503020204020204" pitchFamily="34" charset="-122"/>
                <a:ea typeface="微软雅黑" panose="020B0503020204020204" pitchFamily="34" charset="-122"/>
              </a:rPr>
              <a:t>，</a:t>
            </a:r>
            <a:r>
              <a:rPr lang="en-US" altLang="zh-CN" sz="1400" b="1" dirty="0" smtClean="0">
                <a:solidFill>
                  <a:srgbClr val="C00000"/>
                </a:solidFill>
                <a:latin typeface="微软雅黑" panose="020B0503020204020204" pitchFamily="34" charset="-122"/>
                <a:ea typeface="微软雅黑" panose="020B0503020204020204" pitchFamily="34" charset="-122"/>
              </a:rPr>
              <a:t>30</a:t>
            </a:r>
            <a:r>
              <a:rPr lang="zh-CN" altLang="en-US" sz="1400" b="1" dirty="0" smtClean="0">
                <a:solidFill>
                  <a:srgbClr val="C00000"/>
                </a:solidFill>
                <a:latin typeface="微软雅黑" panose="020B0503020204020204" pitchFamily="34" charset="-122"/>
                <a:ea typeface="微软雅黑" panose="020B0503020204020204" pitchFamily="34" charset="-122"/>
              </a:rPr>
              <a:t>万</a:t>
            </a:r>
            <a:r>
              <a:rPr lang="zh-CN" altLang="en-US" sz="1400" b="1" dirty="0">
                <a:solidFill>
                  <a:srgbClr val="C00000"/>
                </a:solidFill>
                <a:latin typeface="微软雅黑" panose="020B0503020204020204" pitchFamily="34" charset="-122"/>
                <a:ea typeface="微软雅黑" panose="020B0503020204020204" pitchFamily="34" charset="-122"/>
              </a:rPr>
              <a:t>余投票</a:t>
            </a:r>
            <a:r>
              <a:rPr lang="zh-CN" altLang="en-US" sz="1400" b="1" dirty="0" smtClean="0">
                <a:solidFill>
                  <a:srgbClr val="C00000"/>
                </a:solidFill>
                <a:latin typeface="微软雅黑" panose="020B0503020204020204" pitchFamily="34" charset="-122"/>
                <a:ea typeface="微软雅黑" panose="020B0503020204020204" pitchFamily="34" charset="-122"/>
              </a:rPr>
              <a:t>数。</a:t>
            </a:r>
            <a:endParaRPr lang="zh-CN" altLang="en-US" sz="1400" dirty="0">
              <a:latin typeface="微软雅黑" panose="020B0503020204020204" pitchFamily="34" charset="-122"/>
              <a:ea typeface="微软雅黑" panose="020B0503020204020204" pitchFamily="34" charset="-122"/>
            </a:endParaRPr>
          </a:p>
        </p:txBody>
      </p:sp>
      <p:sp>
        <p:nvSpPr>
          <p:cNvPr id="45" name="矩形 44"/>
          <p:cNvSpPr/>
          <p:nvPr/>
        </p:nvSpPr>
        <p:spPr>
          <a:xfrm>
            <a:off x="655487" y="6088085"/>
            <a:ext cx="10837098" cy="524735"/>
          </a:xfrm>
          <a:prstGeom prst="rect">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圆角矩形 45"/>
          <p:cNvSpPr/>
          <p:nvPr/>
        </p:nvSpPr>
        <p:spPr>
          <a:xfrm>
            <a:off x="9000526" y="3759989"/>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TextBox 42"/>
          <p:cNvSpPr txBox="1"/>
          <p:nvPr/>
        </p:nvSpPr>
        <p:spPr>
          <a:xfrm>
            <a:off x="9183503" y="3677380"/>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2016</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sp>
        <p:nvSpPr>
          <p:cNvPr id="49" name="圆角矩形 48"/>
          <p:cNvSpPr/>
          <p:nvPr/>
        </p:nvSpPr>
        <p:spPr>
          <a:xfrm>
            <a:off x="7676172" y="3781728"/>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0" name="直接连接符 49"/>
          <p:cNvCxnSpPr/>
          <p:nvPr/>
        </p:nvCxnSpPr>
        <p:spPr>
          <a:xfrm flipH="1">
            <a:off x="9570901" y="4036321"/>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58659" y="4186499"/>
            <a:ext cx="2725290" cy="1980235"/>
          </a:xfrm>
          <a:prstGeom prst="rect">
            <a:avLst/>
          </a:prstGeom>
          <a:ln>
            <a:noFill/>
          </a:ln>
          <a:effectLst>
            <a:softEdge rad="112500"/>
          </a:effectLst>
        </p:spPr>
      </p:pic>
      <p:cxnSp>
        <p:nvCxnSpPr>
          <p:cNvPr id="51" name="直接连接符 50"/>
          <p:cNvCxnSpPr/>
          <p:nvPr/>
        </p:nvCxnSpPr>
        <p:spPr>
          <a:xfrm flipH="1">
            <a:off x="10403858" y="3289206"/>
            <a:ext cx="3710" cy="419104"/>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2" name="圆角矩形 51"/>
          <p:cNvSpPr/>
          <p:nvPr/>
        </p:nvSpPr>
        <p:spPr>
          <a:xfrm>
            <a:off x="10319778" y="3774684"/>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圆角矩形 52"/>
          <p:cNvSpPr/>
          <p:nvPr/>
        </p:nvSpPr>
        <p:spPr>
          <a:xfrm>
            <a:off x="10319778" y="3770093"/>
            <a:ext cx="191316" cy="183905"/>
          </a:xfrm>
          <a:prstGeom prst="roundRect">
            <a:avLst>
              <a:gd name="adj" fmla="val 50000"/>
            </a:avLst>
          </a:prstGeom>
          <a:gradFill flip="none" rotWithShape="1">
            <a:gsLst>
              <a:gs pos="2000">
                <a:srgbClr val="88BE28"/>
              </a:gs>
              <a:gs pos="84000">
                <a:srgbClr val="BFE37D">
                  <a:alpha val="0"/>
                </a:srgbClr>
              </a:gs>
            </a:gsLst>
            <a:lin ang="16200000" scaled="1"/>
            <a:tileRect/>
          </a:gradFill>
          <a:ln>
            <a:solidFill>
              <a:srgbClr val="BED016"/>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圆角矩形 54"/>
          <p:cNvSpPr/>
          <p:nvPr/>
        </p:nvSpPr>
        <p:spPr>
          <a:xfrm>
            <a:off x="10321966" y="3780418"/>
            <a:ext cx="191316" cy="183905"/>
          </a:xfrm>
          <a:prstGeom prst="roundRect">
            <a:avLst>
              <a:gd name="adj" fmla="val 50000"/>
            </a:avLst>
          </a:prstGeom>
          <a:gradFill flip="none" rotWithShape="1">
            <a:gsLst>
              <a:gs pos="2000">
                <a:srgbClr val="BED016"/>
              </a:gs>
              <a:gs pos="100000">
                <a:srgbClr val="88BE28"/>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42"/>
          <p:cNvSpPr txBox="1"/>
          <p:nvPr/>
        </p:nvSpPr>
        <p:spPr>
          <a:xfrm>
            <a:off x="10541555" y="3672456"/>
            <a:ext cx="845977" cy="369332"/>
          </a:xfrm>
          <a:prstGeom prst="rect">
            <a:avLst/>
          </a:prstGeom>
          <a:noFill/>
        </p:spPr>
        <p:txBody>
          <a:bodyPr wrap="square" rtlCol="0">
            <a:spAutoFit/>
          </a:bodyPr>
          <a:lstStyle/>
          <a:p>
            <a:r>
              <a:rPr lang="en-US" altLang="zh-CN" b="1" dirty="0" smtClean="0">
                <a:solidFill>
                  <a:schemeClr val="bg1"/>
                </a:solidFill>
                <a:latin typeface="叶根友毛笔行书简体" panose="02010601030101010101" pitchFamily="2" charset="-122"/>
                <a:ea typeface="叶根友毛笔行书简体" panose="02010601030101010101" pitchFamily="2" charset="-122"/>
              </a:rPr>
              <a:t>2017</a:t>
            </a:r>
            <a:endParaRPr lang="zh-CN" altLang="en-US" b="1" dirty="0">
              <a:solidFill>
                <a:schemeClr val="bg1"/>
              </a:solidFill>
              <a:latin typeface="叶根友毛笔行书简体" panose="02010601030101010101" pitchFamily="2" charset="-122"/>
              <a:ea typeface="叶根友毛笔行书简体" panose="02010601030101010101" pitchFamily="2" charset="-122"/>
            </a:endParaRPr>
          </a:p>
        </p:txBody>
      </p:sp>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2279" y="2037489"/>
            <a:ext cx="2517630" cy="15046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8565" fontAlgn="auto">
              <a:spcBef>
                <a:spcPts val="0"/>
              </a:spcBef>
              <a:spcAft>
                <a:spcPts val="0"/>
              </a:spcAft>
            </a:pPr>
            <a:endParaRPr lang="en-US" altLang="zh-CN" dirty="0" smtClean="0"/>
          </a:p>
          <a:p>
            <a:pPr algn="ctr" defTabSz="1218565" fontAlgn="auto">
              <a:spcBef>
                <a:spcPts val="0"/>
              </a:spcBef>
              <a:spcAft>
                <a:spcPts val="0"/>
              </a:spcAft>
            </a:pPr>
            <a:endParaRPr lang="en-US" altLang="zh-CN" dirty="0" smtClean="0"/>
          </a:p>
          <a:p>
            <a:pPr algn="ctr" defTabSz="1218565" fontAlgn="auto">
              <a:spcBef>
                <a:spcPts val="0"/>
              </a:spcBef>
              <a:spcAft>
                <a:spcPts val="0"/>
              </a:spcAft>
            </a:pPr>
            <a:endParaRPr lang="en-US" altLang="zh-CN" dirty="0" smtClean="0"/>
          </a:p>
          <a:p>
            <a:pPr algn="ctr" defTabSz="1218565" fontAlgn="auto">
              <a:spcBef>
                <a:spcPts val="0"/>
              </a:spcBef>
              <a:spcAft>
                <a:spcPts val="0"/>
              </a:spcAft>
            </a:pPr>
            <a:endParaRPr lang="en-US" altLang="zh-CN" dirty="0" smtClean="0"/>
          </a:p>
          <a:p>
            <a:pPr algn="ctr" defTabSz="1218565" fontAlgn="auto">
              <a:spcBef>
                <a:spcPts val="0"/>
              </a:spcBef>
              <a:spcAft>
                <a:spcPts val="0"/>
              </a:spcAft>
            </a:pPr>
            <a:endParaRPr lang="en-US" altLang="zh-CN" dirty="0" smtClean="0"/>
          </a:p>
          <a:p>
            <a:pPr algn="ctr" defTabSz="1218565" fontAlgn="auto">
              <a:spcBef>
                <a:spcPts val="0"/>
              </a:spcBef>
              <a:spcAft>
                <a:spcPts val="0"/>
              </a:spcAft>
            </a:pPr>
            <a:endParaRPr lang="en-US" altLang="zh-CN" dirty="0" smtClean="0"/>
          </a:p>
          <a:p>
            <a:pPr algn="ctr" defTabSz="1218565" fontAlgn="auto">
              <a:spcBef>
                <a:spcPts val="0"/>
              </a:spcBef>
              <a:spcAft>
                <a:spcPts val="0"/>
              </a:spcAft>
            </a:pPr>
            <a:r>
              <a:rPr lang="zh-CN" altLang="zh-CN" sz="2400" dirty="0" smtClean="0">
                <a:solidFill>
                  <a:srgbClr val="FFC000"/>
                </a:solidFill>
                <a:latin typeface="微软雅黑" panose="020B0503020204020204" pitchFamily="34" charset="-122"/>
                <a:ea typeface="微软雅黑" panose="020B0503020204020204" pitchFamily="34" charset="-122"/>
              </a:rPr>
              <a:t>共同助力研究生成长成才</a:t>
            </a:r>
            <a:r>
              <a:rPr lang="zh-CN" altLang="en-US" sz="2400" dirty="0" smtClean="0">
                <a:solidFill>
                  <a:srgbClr val="FFC000"/>
                </a:solidFill>
                <a:latin typeface="微软雅黑" panose="020B0503020204020204" pitchFamily="34" charset="-122"/>
                <a:ea typeface="微软雅黑" panose="020B0503020204020204" pitchFamily="34" charset="-122"/>
              </a:rPr>
              <a:t>！</a:t>
            </a:r>
            <a:endParaRPr lang="zh-CN" altLang="en-US" sz="2400" dirty="0">
              <a:solidFill>
                <a:srgbClr val="FFC000"/>
              </a:solidFill>
              <a:latin typeface="微软雅黑" panose="020B0503020204020204" pitchFamily="34" charset="-122"/>
              <a:ea typeface="微软雅黑" panose="020B0503020204020204" pitchFamily="34" charset="-122"/>
            </a:endParaRPr>
          </a:p>
        </p:txBody>
      </p:sp>
      <p:sp>
        <p:nvSpPr>
          <p:cNvPr id="16388" name="Text Box 6"/>
          <p:cNvSpPr txBox="1">
            <a:spLocks noChangeArrowheads="1"/>
          </p:cNvSpPr>
          <p:nvPr/>
        </p:nvSpPr>
        <p:spPr bwMode="auto">
          <a:xfrm>
            <a:off x="3594857" y="2514600"/>
            <a:ext cx="5002286" cy="101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6" tIns="45718" rIns="91436" bIns="4571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fontAlgn="auto">
              <a:spcBef>
                <a:spcPct val="50000"/>
              </a:spcBef>
              <a:spcAft>
                <a:spcPts val="0"/>
              </a:spcAft>
            </a:pPr>
            <a:r>
              <a:rPr lang="zh-CN" altLang="en-US" sz="6000" dirty="0" smtClean="0">
                <a:solidFill>
                  <a:srgbClr val="FFFF00"/>
                </a:solidFill>
                <a:ea typeface="微软雅黑" panose="020B0503020204020204" pitchFamily="34" charset="-122"/>
              </a:rPr>
              <a:t>谢谢聆听</a:t>
            </a:r>
            <a:endParaRPr lang="zh-CN" altLang="en-US" sz="6000" dirty="0">
              <a:solidFill>
                <a:srgbClr val="FFFF00"/>
              </a:solidFill>
              <a:ea typeface="微软雅黑" panose="020B0503020204020204" pitchFamily="34" charset="-122"/>
            </a:endParaRPr>
          </a:p>
        </p:txBody>
      </p:sp>
      <p:pic>
        <p:nvPicPr>
          <p:cNvPr id="2" name="图片 1"/>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10605878" y="247176"/>
            <a:ext cx="1349395" cy="1349395"/>
          </a:xfrm>
          <a:prstGeom prst="rect">
            <a:avLst/>
          </a:prstGeom>
        </p:spPr>
      </p:pic>
      <p:pic>
        <p:nvPicPr>
          <p:cNvPr id="3" name="图片 2"/>
          <p:cNvPicPr>
            <a:picLocks noChangeAspect="1"/>
          </p:cNvPicPr>
          <p:nvPr/>
        </p:nvPicPr>
        <p:blipFill>
          <a:blip r:embed="rId2"/>
          <a:stretch>
            <a:fillRect/>
          </a:stretch>
        </p:blipFill>
        <p:spPr>
          <a:xfrm>
            <a:off x="2305236" y="874397"/>
            <a:ext cx="7439898" cy="12728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253" y="2026688"/>
            <a:ext cx="2187369" cy="2388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 y="6753404"/>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sp>
        <p:nvSpPr>
          <p:cNvPr id="17" name="矩形 16"/>
          <p:cNvSpPr/>
          <p:nvPr/>
        </p:nvSpPr>
        <p:spPr>
          <a:xfrm>
            <a:off x="1860645" y="148583"/>
            <a:ext cx="5709249" cy="615549"/>
          </a:xfrm>
          <a:prstGeom prst="rect">
            <a:avLst/>
          </a:prstGeom>
        </p:spPr>
        <p:txBody>
          <a:bodyPr wrap="none" lIns="121917" tIns="60958" rIns="121917" bIns="60958">
            <a:spAutoFit/>
          </a:bodyPr>
          <a:lstStyle/>
          <a:p>
            <a:r>
              <a:rPr lang="zh-CN" altLang="en-US" sz="3200" spc="200" dirty="0" smtClean="0">
                <a:solidFill>
                  <a:srgbClr val="C00000"/>
                </a:solidFill>
                <a:latin typeface="方正粗倩简体" panose="03000509000000000000" pitchFamily="65" charset="-122"/>
                <a:ea typeface="方正粗倩简体" panose="03000509000000000000" pitchFamily="65" charset="-122"/>
              </a:rPr>
              <a:t>研工部</a:t>
            </a:r>
            <a:r>
              <a:rPr lang="en-US" altLang="zh-CN" sz="3200" spc="200" dirty="0" smtClean="0">
                <a:solidFill>
                  <a:srgbClr val="C00000"/>
                </a:solidFill>
                <a:latin typeface="方正粗倩简体" panose="03000509000000000000" pitchFamily="65" charset="-122"/>
                <a:ea typeface="方正粗倩简体" panose="03000509000000000000" pitchFamily="65" charset="-122"/>
              </a:rPr>
              <a:t>/</a:t>
            </a:r>
            <a:r>
              <a:rPr lang="zh-CN" altLang="en-US" sz="3200" spc="200" dirty="0" smtClean="0">
                <a:solidFill>
                  <a:srgbClr val="C00000"/>
                </a:solidFill>
                <a:latin typeface="方正粗倩简体" panose="03000509000000000000" pitchFamily="65" charset="-122"/>
                <a:ea typeface="方正粗倩简体" panose="03000509000000000000" pitchFamily="65" charset="-122"/>
              </a:rPr>
              <a:t>教育管理处工作概况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直线 8"/>
          <p:cNvSpPr>
            <a:spLocks noChangeShapeType="1"/>
          </p:cNvSpPr>
          <p:nvPr/>
        </p:nvSpPr>
        <p:spPr bwMode="auto">
          <a:xfrm flipV="1">
            <a:off x="3292984" y="989564"/>
            <a:ext cx="374876" cy="8940"/>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94" name="直线 5"/>
          <p:cNvSpPr>
            <a:spLocks noChangeShapeType="1"/>
          </p:cNvSpPr>
          <p:nvPr/>
        </p:nvSpPr>
        <p:spPr bwMode="auto">
          <a:xfrm flipH="1">
            <a:off x="3328219" y="989564"/>
            <a:ext cx="0" cy="2504751"/>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98" name="矩形 97"/>
          <p:cNvSpPr/>
          <p:nvPr/>
        </p:nvSpPr>
        <p:spPr bwMode="auto">
          <a:xfrm>
            <a:off x="1512895" y="1928127"/>
            <a:ext cx="1532115" cy="609244"/>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教育</a:t>
            </a:r>
            <a:endParaRPr kumimoji="1"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10" name="直线 7"/>
          <p:cNvSpPr>
            <a:spLocks noChangeShapeType="1"/>
          </p:cNvSpPr>
          <p:nvPr/>
        </p:nvSpPr>
        <p:spPr bwMode="auto">
          <a:xfrm flipH="1">
            <a:off x="3077668" y="2227651"/>
            <a:ext cx="160338" cy="14288"/>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24" name="直线 5"/>
          <p:cNvSpPr>
            <a:spLocks noChangeShapeType="1"/>
          </p:cNvSpPr>
          <p:nvPr/>
        </p:nvSpPr>
        <p:spPr bwMode="auto">
          <a:xfrm>
            <a:off x="5346306" y="827656"/>
            <a:ext cx="20489" cy="5654659"/>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3715796" y="2825702"/>
            <a:ext cx="1061121" cy="41267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科创竞赛</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bwMode="auto">
          <a:xfrm>
            <a:off x="1512894" y="4935615"/>
            <a:ext cx="1532115" cy="609244"/>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管理</a:t>
            </a:r>
            <a:endParaRPr kumimoji="1"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6" name="矩形 25"/>
          <p:cNvSpPr/>
          <p:nvPr/>
        </p:nvSpPr>
        <p:spPr bwMode="auto">
          <a:xfrm>
            <a:off x="3715796" y="1357088"/>
            <a:ext cx="1061123" cy="389665"/>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入学教育</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7" name="矩形 26"/>
          <p:cNvSpPr/>
          <p:nvPr/>
        </p:nvSpPr>
        <p:spPr bwMode="auto">
          <a:xfrm>
            <a:off x="3715796" y="1832430"/>
            <a:ext cx="1061122" cy="42252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毕业教育</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8" name="矩形 27"/>
          <p:cNvSpPr/>
          <p:nvPr/>
        </p:nvSpPr>
        <p:spPr bwMode="auto">
          <a:xfrm>
            <a:off x="3727177" y="2318862"/>
            <a:ext cx="1049741" cy="421165"/>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学术活动</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9" name="矩形 28"/>
          <p:cNvSpPr/>
          <p:nvPr/>
        </p:nvSpPr>
        <p:spPr bwMode="auto">
          <a:xfrm>
            <a:off x="3715796" y="858486"/>
            <a:ext cx="1044639" cy="391154"/>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思政教育</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0" name="矩形 29"/>
          <p:cNvSpPr/>
          <p:nvPr/>
        </p:nvSpPr>
        <p:spPr bwMode="auto">
          <a:xfrm>
            <a:off x="3726681" y="6069645"/>
            <a:ext cx="1061121" cy="41267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医保、证卡</a:t>
            </a:r>
            <a:endParaRPr kumimoji="1" lang="zh-CN" altLang="en-US" sz="1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1" name="矩形 30"/>
          <p:cNvSpPr/>
          <p:nvPr/>
        </p:nvSpPr>
        <p:spPr bwMode="auto">
          <a:xfrm>
            <a:off x="3726681" y="4601031"/>
            <a:ext cx="1061123" cy="389665"/>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三助工作</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2" name="矩形 31"/>
          <p:cNvSpPr/>
          <p:nvPr/>
        </p:nvSpPr>
        <p:spPr bwMode="auto">
          <a:xfrm>
            <a:off x="3726681" y="5076373"/>
            <a:ext cx="1061122" cy="422529"/>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spcBef>
                <a:spcPts val="0"/>
              </a:spcBef>
              <a:buFont typeface="Arial" panose="020B0604020202020204" pitchFamily="34" charset="0"/>
              <a:buNone/>
              <a:defRPr/>
            </a:pPr>
            <a:r>
              <a:rPr kumimoji="1" lang="zh-CN" altLang="en-US" sz="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辅导员队伍建设</a:t>
            </a:r>
            <a:endParaRPr kumimoji="1" lang="zh-CN" altLang="en-US" sz="1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3" name="矩形 32"/>
          <p:cNvSpPr/>
          <p:nvPr/>
        </p:nvSpPr>
        <p:spPr bwMode="auto">
          <a:xfrm>
            <a:off x="3738062" y="5562805"/>
            <a:ext cx="1049741" cy="421165"/>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档案管理</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4" name="矩形 33"/>
          <p:cNvSpPr/>
          <p:nvPr/>
        </p:nvSpPr>
        <p:spPr bwMode="auto">
          <a:xfrm>
            <a:off x="3726681" y="4138707"/>
            <a:ext cx="1044639" cy="354875"/>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奖助</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5" name="矩形 34"/>
          <p:cNvSpPr/>
          <p:nvPr/>
        </p:nvSpPr>
        <p:spPr bwMode="auto">
          <a:xfrm>
            <a:off x="3715792" y="3282903"/>
            <a:ext cx="1061121" cy="412670"/>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hangingPunct="0">
              <a:lnSpc>
                <a:spcPts val="2600"/>
              </a:lnSpc>
              <a:spcBef>
                <a:spcPct val="25000"/>
              </a:spcBef>
              <a:buFont typeface="Arial" panose="020B0604020202020204" pitchFamily="34" charset="0"/>
              <a:buNone/>
              <a:defRPr/>
            </a:pPr>
            <a:r>
              <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文体活动</a:t>
            </a:r>
            <a:endParaRPr kumimoji="1" lang="zh-CN" alt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36" name="直线 8"/>
          <p:cNvSpPr>
            <a:spLocks noChangeShapeType="1"/>
          </p:cNvSpPr>
          <p:nvPr/>
        </p:nvSpPr>
        <p:spPr bwMode="auto">
          <a:xfrm flipV="1">
            <a:off x="3336524" y="3449736"/>
            <a:ext cx="374876" cy="8940"/>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37" name="直线 8"/>
          <p:cNvSpPr>
            <a:spLocks noChangeShapeType="1"/>
          </p:cNvSpPr>
          <p:nvPr/>
        </p:nvSpPr>
        <p:spPr bwMode="auto">
          <a:xfrm flipV="1">
            <a:off x="3282094" y="4298820"/>
            <a:ext cx="374876" cy="8940"/>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38" name="直线 5"/>
          <p:cNvSpPr>
            <a:spLocks noChangeShapeType="1"/>
          </p:cNvSpPr>
          <p:nvPr/>
        </p:nvSpPr>
        <p:spPr bwMode="auto">
          <a:xfrm>
            <a:off x="3317329" y="4298821"/>
            <a:ext cx="10890" cy="2042988"/>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39" name="直线 7"/>
          <p:cNvSpPr>
            <a:spLocks noChangeShapeType="1"/>
          </p:cNvSpPr>
          <p:nvPr/>
        </p:nvSpPr>
        <p:spPr bwMode="auto">
          <a:xfrm flipH="1">
            <a:off x="3077668" y="5273349"/>
            <a:ext cx="160338" cy="14288"/>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40" name="直线 8"/>
          <p:cNvSpPr>
            <a:spLocks noChangeShapeType="1"/>
          </p:cNvSpPr>
          <p:nvPr/>
        </p:nvSpPr>
        <p:spPr bwMode="auto">
          <a:xfrm flipV="1">
            <a:off x="3328219" y="6332868"/>
            <a:ext cx="374876" cy="8940"/>
          </a:xfrm>
          <a:prstGeom prst="line">
            <a:avLst/>
          </a:prstGeom>
          <a:noFill/>
          <a:ln w="38100">
            <a:solidFill>
              <a:schemeClr val="accent1">
                <a:lumMod val="50000"/>
              </a:schemeClr>
            </a:solidFill>
            <a:prstDash val="sysDot"/>
            <a:round/>
          </a:ln>
          <a:effectLst/>
        </p:spPr>
        <p:txBody>
          <a:bodyPr/>
          <a:lstStyle/>
          <a:p>
            <a:pPr>
              <a:buFont typeface="Arial" panose="020B0604020202020204" pitchFamily="34" charset="0"/>
              <a:buNone/>
              <a:defRPr/>
            </a:pPr>
            <a:endParaRPr lang="zh-CN" altLang="en-US" sz="1600">
              <a:solidFill>
                <a:srgbClr val="00206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81335" y="4293527"/>
            <a:ext cx="1306286" cy="400110"/>
          </a:xfrm>
          <a:prstGeom prst="rect">
            <a:avLst/>
          </a:prstGeom>
          <a:noFill/>
        </p:spPr>
        <p:txBody>
          <a:bodyPr wrap="square" rtlCol="0">
            <a:spAutoFit/>
          </a:bodyPr>
          <a:lstStyle/>
          <a:p>
            <a:r>
              <a:rPr lang="zh-CN" altLang="en-US" sz="2000" dirty="0" smtClean="0">
                <a:latin typeface="方正粗倩简体" panose="03000509000000000000" pitchFamily="65" charset="-122"/>
                <a:ea typeface="方正粗倩简体" panose="03000509000000000000" pitchFamily="65" charset="-122"/>
              </a:rPr>
              <a:t>主要职责</a:t>
            </a:r>
            <a:endParaRPr lang="zh-CN" altLang="en-US" sz="2000" dirty="0">
              <a:latin typeface="方正粗倩简体" panose="03000509000000000000" pitchFamily="65" charset="-122"/>
              <a:ea typeface="方正粗倩简体" panose="03000509000000000000" pitchFamily="65" charset="-122"/>
            </a:endParaRPr>
          </a:p>
        </p:txBody>
      </p:sp>
      <p:sp>
        <p:nvSpPr>
          <p:cNvPr id="42" name="五边形 41"/>
          <p:cNvSpPr/>
          <p:nvPr/>
        </p:nvSpPr>
        <p:spPr>
          <a:xfrm>
            <a:off x="5780313" y="1550691"/>
            <a:ext cx="2843875" cy="384244"/>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五边形 42"/>
          <p:cNvSpPr/>
          <p:nvPr/>
        </p:nvSpPr>
        <p:spPr>
          <a:xfrm rot="10800000">
            <a:off x="8781209" y="1550691"/>
            <a:ext cx="2984981" cy="384244"/>
          </a:xfrm>
          <a:prstGeom prst="homePlat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五边形 43"/>
          <p:cNvSpPr/>
          <p:nvPr/>
        </p:nvSpPr>
        <p:spPr>
          <a:xfrm>
            <a:off x="5780313" y="2201339"/>
            <a:ext cx="2940730" cy="384244"/>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五边形 44"/>
          <p:cNvSpPr/>
          <p:nvPr/>
        </p:nvSpPr>
        <p:spPr>
          <a:xfrm rot="10800000">
            <a:off x="8787560" y="2201339"/>
            <a:ext cx="2978630" cy="384244"/>
          </a:xfrm>
          <a:prstGeom prst="homePlat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五边形 45"/>
          <p:cNvSpPr/>
          <p:nvPr/>
        </p:nvSpPr>
        <p:spPr>
          <a:xfrm>
            <a:off x="5780313" y="2907579"/>
            <a:ext cx="2963876" cy="384244"/>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五边形 46"/>
          <p:cNvSpPr/>
          <p:nvPr/>
        </p:nvSpPr>
        <p:spPr>
          <a:xfrm rot="10800000">
            <a:off x="8773273" y="2906414"/>
            <a:ext cx="2992917" cy="384244"/>
          </a:xfrm>
          <a:prstGeom prst="homePlat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矩形 69"/>
          <p:cNvSpPr>
            <a:spLocks noChangeArrowheads="1"/>
          </p:cNvSpPr>
          <p:nvPr/>
        </p:nvSpPr>
        <p:spPr bwMode="auto">
          <a:xfrm>
            <a:off x="5860062" y="1589320"/>
            <a:ext cx="27641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FontTx/>
              <a:buNone/>
            </a:pPr>
            <a:r>
              <a:rPr lang="zh-CN" altLang="en-US" sz="1800" dirty="0">
                <a:solidFill>
                  <a:schemeClr val="bg1"/>
                </a:solidFill>
                <a:latin typeface="微软雅黑" panose="020B0503020204020204" pitchFamily="34" charset="-122"/>
                <a:ea typeface="微软雅黑" panose="020B0503020204020204" pitchFamily="34" charset="-122"/>
              </a:rPr>
              <a:t>校就业指导</a:t>
            </a:r>
            <a:r>
              <a:rPr lang="zh-CN" altLang="en-US" sz="1800" dirty="0" smtClean="0">
                <a:solidFill>
                  <a:schemeClr val="bg1"/>
                </a:solidFill>
                <a:latin typeface="微软雅黑" panose="020B0503020204020204" pitchFamily="34" charset="-122"/>
                <a:ea typeface="微软雅黑" panose="020B0503020204020204" pitchFamily="34" charset="-122"/>
              </a:rPr>
              <a:t>服务中心</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9" name="矩形 70"/>
          <p:cNvSpPr>
            <a:spLocks noChangeArrowheads="1"/>
          </p:cNvSpPr>
          <p:nvPr/>
        </p:nvSpPr>
        <p:spPr bwMode="auto">
          <a:xfrm>
            <a:off x="5860063" y="2240089"/>
            <a:ext cx="27641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校心理健康教育</a:t>
            </a:r>
            <a:r>
              <a:rPr lang="zh-CN" altLang="en-US" sz="1800" dirty="0" smtClean="0">
                <a:solidFill>
                  <a:schemeClr val="bg1"/>
                </a:solidFill>
                <a:latin typeface="微软雅黑" panose="020B0503020204020204" pitchFamily="34" charset="-122"/>
                <a:ea typeface="微软雅黑" panose="020B0503020204020204" pitchFamily="34" charset="-122"/>
              </a:rPr>
              <a:t>中心</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0" name="矩形 71"/>
          <p:cNvSpPr>
            <a:spLocks noChangeArrowheads="1"/>
          </p:cNvSpPr>
          <p:nvPr/>
        </p:nvSpPr>
        <p:spPr bwMode="auto">
          <a:xfrm>
            <a:off x="5860063" y="2933632"/>
            <a:ext cx="27641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校学生资助管理</a:t>
            </a:r>
            <a:r>
              <a:rPr lang="zh-CN" altLang="en-US" sz="1800" dirty="0" smtClean="0">
                <a:solidFill>
                  <a:schemeClr val="bg1"/>
                </a:solidFill>
                <a:latin typeface="微软雅黑" panose="020B0503020204020204" pitchFamily="34" charset="-122"/>
                <a:ea typeface="微软雅黑" panose="020B0503020204020204" pitchFamily="34" charset="-122"/>
              </a:rPr>
              <a:t>中心</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1" name="矩形 74"/>
          <p:cNvSpPr>
            <a:spLocks noChangeArrowheads="1"/>
          </p:cNvSpPr>
          <p:nvPr/>
        </p:nvSpPr>
        <p:spPr bwMode="auto">
          <a:xfrm>
            <a:off x="9116175" y="1589320"/>
            <a:ext cx="24507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研究生就业指导</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2" name="矩形 75"/>
          <p:cNvSpPr>
            <a:spLocks noChangeArrowheads="1"/>
          </p:cNvSpPr>
          <p:nvPr/>
        </p:nvSpPr>
        <p:spPr bwMode="auto">
          <a:xfrm>
            <a:off x="9137945" y="2239968"/>
            <a:ext cx="24507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研究生心理健康</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3" name="矩形 76"/>
          <p:cNvSpPr>
            <a:spLocks noChangeArrowheads="1"/>
          </p:cNvSpPr>
          <p:nvPr/>
        </p:nvSpPr>
        <p:spPr bwMode="auto">
          <a:xfrm>
            <a:off x="9148827" y="2923271"/>
            <a:ext cx="24507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None/>
            </a:pPr>
            <a:r>
              <a:rPr lang="zh-CN" altLang="en-US" sz="1800" dirty="0" smtClean="0">
                <a:solidFill>
                  <a:schemeClr val="bg1"/>
                </a:solidFill>
                <a:latin typeface="微软雅黑" panose="020B0503020204020204" pitchFamily="34" charset="-122"/>
                <a:ea typeface="微软雅黑" panose="020B0503020204020204" pitchFamily="34" charset="-122"/>
              </a:rPr>
              <a:t>研究生助贷工作</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5" name="矩形 79"/>
          <p:cNvSpPr>
            <a:spLocks noChangeArrowheads="1"/>
          </p:cNvSpPr>
          <p:nvPr/>
        </p:nvSpPr>
        <p:spPr bwMode="auto">
          <a:xfrm>
            <a:off x="7493379" y="5210659"/>
            <a:ext cx="3166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a:spcBef>
                <a:spcPct val="0"/>
              </a:spcBef>
              <a:buFontTx/>
              <a:buNone/>
            </a:pPr>
            <a:r>
              <a:rPr lang="zh-CN" altLang="en-US" sz="1800" dirty="0">
                <a:latin typeface="微软雅黑" panose="020B0503020204020204" pitchFamily="34" charset="-122"/>
                <a:ea typeface="微软雅黑" panose="020B0503020204020204" pitchFamily="34" charset="-122"/>
              </a:rPr>
              <a:t>研工部协助</a:t>
            </a:r>
            <a:endParaRPr lang="zh-CN" altLang="en-US" sz="1800" dirty="0">
              <a:latin typeface="微软雅黑" panose="020B0503020204020204" pitchFamily="34" charset="-122"/>
              <a:ea typeface="微软雅黑" panose="020B0503020204020204" pitchFamily="34" charset="-122"/>
            </a:endParaRPr>
          </a:p>
        </p:txBody>
      </p:sp>
      <p:pic>
        <p:nvPicPr>
          <p:cNvPr id="5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095" y="3718751"/>
            <a:ext cx="3096092" cy="1466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083336" y="3207124"/>
            <a:ext cx="8361177" cy="2820386"/>
          </a:xfrm>
          <a:prstGeom prst="rect">
            <a:avLst/>
          </a:prstGeom>
          <a:solidFill>
            <a:schemeClr val="accent6">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rgbClr val="FFFFFF"/>
              </a:solidFill>
            </a:endParaRPr>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solidFill>
                  <a:srgbClr val="FFFFFF"/>
                </a:solidFill>
              </a:endParaRPr>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solidFill>
                  <a:srgbClr val="FFFFFF"/>
                </a:solidFill>
              </a:endParaRPr>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solidFill>
                  <a:srgbClr val="FFFFFF"/>
                </a:solidFill>
              </a:endParaRPr>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solidFill>
                  <a:srgbClr val="FFFFFF"/>
                </a:solidFill>
              </a:endParaRPr>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516240" cy="553994"/>
          </a:xfrm>
          <a:prstGeom prst="rect">
            <a:avLst/>
          </a:prstGeom>
        </p:spPr>
        <p:txBody>
          <a:bodyPr wrap="square" lIns="121917" tIns="60958" rIns="121917" bIns="60958">
            <a:spAutoFit/>
          </a:bodyPr>
          <a:lstStyle/>
          <a:p>
            <a:r>
              <a:rPr lang="zh-CN" altLang="en-US" sz="2800" spc="200" dirty="0" smtClean="0">
                <a:solidFill>
                  <a:srgbClr val="C00000"/>
                </a:solidFill>
                <a:latin typeface="方正粗倩简体" panose="03000509000000000000" pitchFamily="65" charset="-122"/>
                <a:ea typeface="方正粗倩简体" panose="03000509000000000000" pitchFamily="65" charset="-122"/>
              </a:rPr>
              <a:t>教育管理处工作定位</a:t>
            </a:r>
            <a:endParaRPr lang="zh-CN" altLang="en-US" sz="2800" spc="200" dirty="0">
              <a:solidFill>
                <a:srgbClr val="C00000"/>
              </a:solidFill>
              <a:latin typeface="方正粗倩简体" panose="03000509000000000000" pitchFamily="65" charset="-122"/>
              <a:ea typeface="方正粗倩简体" panose="03000509000000000000" pitchFamily="65" charset="-122"/>
            </a:endParaRPr>
          </a:p>
        </p:txBody>
      </p:sp>
      <p:sp>
        <p:nvSpPr>
          <p:cNvPr id="30" name="矩形 14"/>
          <p:cNvSpPr>
            <a:spLocks noChangeArrowheads="1"/>
          </p:cNvSpPr>
          <p:nvPr/>
        </p:nvSpPr>
        <p:spPr bwMode="auto">
          <a:xfrm>
            <a:off x="2946400" y="1067337"/>
            <a:ext cx="8969829" cy="9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solidFill>
                  <a:srgbClr val="C00000"/>
                </a:solidFill>
                <a:latin typeface="方正粗倩简体" panose="03000509000000000000" pitchFamily="65" charset="-122"/>
                <a:ea typeface="方正粗倩简体" panose="03000509000000000000" pitchFamily="65" charset="-122"/>
              </a:rPr>
              <a:t>研究生</a:t>
            </a:r>
            <a:r>
              <a:rPr lang="zh-CN" altLang="en-US" sz="2000" dirty="0">
                <a:solidFill>
                  <a:srgbClr val="C00000"/>
                </a:solidFill>
                <a:latin typeface="方正粗倩简体" panose="03000509000000000000" pitchFamily="65" charset="-122"/>
                <a:ea typeface="方正粗倩简体" panose="03000509000000000000" pitchFamily="65" charset="-122"/>
              </a:rPr>
              <a:t>导师：</a:t>
            </a:r>
            <a:r>
              <a:rPr lang="zh-CN" altLang="en-US" dirty="0">
                <a:solidFill>
                  <a:srgbClr val="000000"/>
                </a:solidFill>
                <a:latin typeface="方正粗倩简体" panose="03000509000000000000" pitchFamily="65" charset="-122"/>
                <a:ea typeface="方正粗倩简体" panose="03000509000000000000" pitchFamily="65" charset="-122"/>
              </a:rPr>
              <a:t>导师是研究生培养的第一责任人，负有对研究生进行学科前沿引导、科研方法指导和学术规范教导的责任</a:t>
            </a:r>
            <a:r>
              <a:rPr lang="zh-CN" altLang="en-US" dirty="0" smtClean="0">
                <a:solidFill>
                  <a:srgbClr val="000000"/>
                </a:solidFill>
                <a:latin typeface="方正粗倩简体" panose="03000509000000000000" pitchFamily="65" charset="-122"/>
                <a:ea typeface="方正粗倩简体" panose="03000509000000000000" pitchFamily="65" charset="-122"/>
              </a:rPr>
              <a:t>。</a:t>
            </a:r>
            <a:endParaRPr lang="zh-CN" altLang="en-US" dirty="0">
              <a:solidFill>
                <a:srgbClr val="000000"/>
              </a:solidFill>
              <a:latin typeface="方正粗倩简体" panose="03000509000000000000" pitchFamily="65" charset="-122"/>
              <a:ea typeface="方正粗倩简体" panose="03000509000000000000" pitchFamily="65" charset="-122"/>
            </a:endParaRPr>
          </a:p>
        </p:txBody>
      </p:sp>
      <p:sp>
        <p:nvSpPr>
          <p:cNvPr id="7" name="矩形 6"/>
          <p:cNvSpPr/>
          <p:nvPr/>
        </p:nvSpPr>
        <p:spPr>
          <a:xfrm>
            <a:off x="4886131" y="3838434"/>
            <a:ext cx="5854003" cy="1754326"/>
          </a:xfrm>
          <a:prstGeom prst="rect">
            <a:avLst/>
          </a:prstGeom>
          <a:ln>
            <a:solidFill>
              <a:srgbClr val="C00000"/>
            </a:solidFill>
            <a:prstDash val="sysDash"/>
          </a:ln>
        </p:spPr>
        <p:txBody>
          <a:bodyPr wrap="square">
            <a:spAutoFit/>
          </a:bodyPr>
          <a:lstStyle/>
          <a:p>
            <a:pPr>
              <a:lnSpc>
                <a:spcPct val="150000"/>
              </a:lnSpc>
            </a:pPr>
            <a:r>
              <a:rPr lang="zh-CN" altLang="en-US" sz="2400" dirty="0">
                <a:solidFill>
                  <a:srgbClr val="000000"/>
                </a:solidFill>
                <a:latin typeface="方正粗倩简体" panose="03000509000000000000" pitchFamily="65" charset="-122"/>
                <a:ea typeface="方正粗倩简体" panose="03000509000000000000" pitchFamily="65" charset="-122"/>
              </a:rPr>
              <a:t>加强</a:t>
            </a:r>
            <a:r>
              <a:rPr lang="zh-CN" altLang="en-US" sz="2400" dirty="0" smtClean="0">
                <a:solidFill>
                  <a:srgbClr val="000000"/>
                </a:solidFill>
                <a:latin typeface="方正粗倩简体" panose="03000509000000000000" pitchFamily="65" charset="-122"/>
                <a:ea typeface="方正粗倩简体" panose="03000509000000000000" pitchFamily="65" charset="-122"/>
              </a:rPr>
              <a:t>沟通</a:t>
            </a:r>
            <a:endParaRPr lang="en-US" altLang="zh-CN" sz="2400" dirty="0" smtClean="0">
              <a:solidFill>
                <a:srgbClr val="000000"/>
              </a:solidFill>
              <a:latin typeface="方正粗倩简体" panose="03000509000000000000" pitchFamily="65" charset="-122"/>
              <a:ea typeface="方正粗倩简体" panose="03000509000000000000" pitchFamily="65" charset="-122"/>
            </a:endParaRPr>
          </a:p>
          <a:p>
            <a:pPr>
              <a:lnSpc>
                <a:spcPct val="150000"/>
              </a:lnSpc>
            </a:pPr>
            <a:r>
              <a:rPr lang="zh-CN" altLang="en-US" sz="2400" dirty="0" smtClean="0">
                <a:solidFill>
                  <a:srgbClr val="000000"/>
                </a:solidFill>
                <a:latin typeface="方正粗倩简体" panose="03000509000000000000" pitchFamily="65" charset="-122"/>
                <a:ea typeface="方正粗倩简体" panose="03000509000000000000" pitchFamily="65" charset="-122"/>
              </a:rPr>
              <a:t>服务导师育人工作</a:t>
            </a:r>
            <a:endParaRPr lang="en-US" altLang="zh-CN" sz="2400" dirty="0" smtClean="0">
              <a:solidFill>
                <a:srgbClr val="000000"/>
              </a:solidFill>
              <a:latin typeface="方正粗倩简体" panose="03000509000000000000" pitchFamily="65" charset="-122"/>
              <a:ea typeface="方正粗倩简体" panose="03000509000000000000" pitchFamily="65" charset="-122"/>
            </a:endParaRPr>
          </a:p>
          <a:p>
            <a:pPr>
              <a:lnSpc>
                <a:spcPct val="150000"/>
              </a:lnSpc>
            </a:pPr>
            <a:r>
              <a:rPr lang="zh-CN" altLang="en-US" sz="2400" dirty="0" smtClean="0">
                <a:solidFill>
                  <a:srgbClr val="000000"/>
                </a:solidFill>
                <a:latin typeface="方正粗倩简体" panose="03000509000000000000" pitchFamily="65" charset="-122"/>
                <a:ea typeface="方正粗倩简体" panose="03000509000000000000" pitchFamily="65" charset="-122"/>
              </a:rPr>
              <a:t>助力</a:t>
            </a:r>
            <a:r>
              <a:rPr lang="zh-CN" altLang="en-US" sz="2400" dirty="0">
                <a:solidFill>
                  <a:srgbClr val="000000"/>
                </a:solidFill>
                <a:latin typeface="方正粗倩简体" panose="03000509000000000000" pitchFamily="65" charset="-122"/>
                <a:ea typeface="方正粗倩简体" panose="03000509000000000000" pitchFamily="65" charset="-122"/>
              </a:rPr>
              <a:t>学生成长成才</a:t>
            </a:r>
            <a:endParaRPr lang="zh-CN" altLang="en-US" sz="2400" dirty="0">
              <a:solidFill>
                <a:srgbClr val="000000"/>
              </a:solidFill>
              <a:latin typeface="方正粗倩简体" panose="03000509000000000000" pitchFamily="65" charset="-122"/>
              <a:ea typeface="方正粗倩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1513" y="1451883"/>
            <a:ext cx="1820035" cy="1785454"/>
          </a:xfrm>
          <a:prstGeom prst="rect">
            <a:avLst/>
          </a:prstGeom>
        </p:spPr>
      </p:pic>
      <p:sp>
        <p:nvSpPr>
          <p:cNvPr id="4" name="文本框 3"/>
          <p:cNvSpPr txBox="1"/>
          <p:nvPr/>
        </p:nvSpPr>
        <p:spPr>
          <a:xfrm>
            <a:off x="3733800" y="2074889"/>
            <a:ext cx="8665029" cy="338554"/>
          </a:xfrm>
          <a:prstGeom prst="rect">
            <a:avLst/>
          </a:prstGeom>
          <a:noFill/>
        </p:spPr>
        <p:txBody>
          <a:bodyPr wrap="square" rtlCol="0">
            <a:spAutoFit/>
          </a:bodyPr>
          <a:lstStyle/>
          <a:p>
            <a:r>
              <a:rPr lang="en-US" altLang="zh-CN" sz="1600" b="1" dirty="0" smtClean="0">
                <a:solidFill>
                  <a:srgbClr val="000000"/>
                </a:solidFill>
              </a:rPr>
              <a:t>——《</a:t>
            </a:r>
            <a:r>
              <a:rPr lang="zh-CN" altLang="en-US" sz="1600" b="1" dirty="0" smtClean="0">
                <a:solidFill>
                  <a:srgbClr val="000000"/>
                </a:solidFill>
              </a:rPr>
              <a:t>教育部国家发展改革委财政部关于深化研究生教育改革的意见</a:t>
            </a:r>
            <a:r>
              <a:rPr lang="en-US" altLang="zh-CN" sz="1600" b="1" dirty="0" smtClean="0">
                <a:solidFill>
                  <a:srgbClr val="000000"/>
                </a:solidFill>
              </a:rPr>
              <a:t>》</a:t>
            </a:r>
            <a:r>
              <a:rPr lang="zh-CN" altLang="en-US" sz="1600" b="1" dirty="0">
                <a:solidFill>
                  <a:srgbClr val="000000"/>
                </a:solidFill>
              </a:rPr>
              <a:t>（教研</a:t>
            </a:r>
            <a:r>
              <a:rPr lang="en-US" altLang="zh-CN" sz="1600" b="1" dirty="0">
                <a:solidFill>
                  <a:srgbClr val="000000"/>
                </a:solidFill>
              </a:rPr>
              <a:t>[2013]1</a:t>
            </a:r>
            <a:r>
              <a:rPr lang="zh-CN" altLang="en-US" sz="1600" b="1" dirty="0">
                <a:solidFill>
                  <a:srgbClr val="000000"/>
                </a:solidFill>
              </a:rPr>
              <a:t>号）</a:t>
            </a:r>
            <a:endParaRPr lang="zh-CN" altLang="en-US" sz="1600" b="1" dirty="0">
              <a:solidFill>
                <a:srgbClr val="000000"/>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325" y="4316619"/>
            <a:ext cx="2916011" cy="1876572"/>
          </a:xfrm>
          <a:prstGeom prst="rect">
            <a:avLst/>
          </a:prstGeom>
        </p:spPr>
      </p:pic>
      <p:sp>
        <p:nvSpPr>
          <p:cNvPr id="10" name="矩形 9"/>
          <p:cNvSpPr/>
          <p:nvPr/>
        </p:nvSpPr>
        <p:spPr>
          <a:xfrm>
            <a:off x="3162583" y="3237337"/>
            <a:ext cx="6340197" cy="461665"/>
          </a:xfrm>
          <a:prstGeom prst="rect">
            <a:avLst/>
          </a:prstGeom>
        </p:spPr>
        <p:txBody>
          <a:bodyPr wrap="none">
            <a:spAutoFit/>
          </a:bodyPr>
          <a:lstStyle/>
          <a:p>
            <a:r>
              <a:rPr lang="zh-CN" altLang="en-US" sz="2400" dirty="0" smtClean="0">
                <a:solidFill>
                  <a:srgbClr val="C00000"/>
                </a:solidFill>
                <a:latin typeface="方正粗倩简体" panose="03000509000000000000" pitchFamily="65" charset="-122"/>
                <a:ea typeface="方正粗倩简体" panose="03000509000000000000" pitchFamily="65" charset="-122"/>
              </a:rPr>
              <a:t>教育管理处在和导师的合力育人中工作</a:t>
            </a:r>
            <a:r>
              <a:rPr lang="zh-CN" altLang="en-US" sz="2400" dirty="0">
                <a:solidFill>
                  <a:srgbClr val="C00000"/>
                </a:solidFill>
                <a:latin typeface="方正粗倩简体" panose="03000509000000000000" pitchFamily="65" charset="-122"/>
                <a:ea typeface="方正粗倩简体" panose="03000509000000000000" pitchFamily="65" charset="-122"/>
              </a:rPr>
              <a:t>定位：</a:t>
            </a:r>
            <a:endParaRPr lang="zh-CN" altLang="en-US" sz="2400" dirty="0">
              <a:solidFill>
                <a:srgbClr val="C00000"/>
              </a:solidFill>
              <a:latin typeface="方正粗倩简体" panose="03000509000000000000" pitchFamily="65" charset="-122"/>
              <a:ea typeface="方正粗倩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083"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3893820" y="1824990"/>
            <a:ext cx="6267450" cy="1014730"/>
          </a:xfrm>
          <a:prstGeom prst="rect">
            <a:avLst/>
          </a:prstGeom>
          <a:noFill/>
          <a:ln w="9525">
            <a:noFill/>
          </a:ln>
        </p:spPr>
        <p:txBody>
          <a:bodyPr wrap="square">
            <a:spAutoFit/>
          </a:bodyPr>
          <a:lstStyle/>
          <a:p>
            <a:pPr marL="0" indent="0"/>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我校现有在校研究生</a:t>
            </a:r>
            <a:r>
              <a:rPr lang="en-US" altLang="zh-CN" sz="2000" b="1" dirty="0">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9853</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人，其中硕士生</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7623</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人，博士生</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2230</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人；明故宫校区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4050</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41%</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），将军路校区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5803</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59%</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a:t>
            </a:r>
            <a:endPar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3994785" y="3492500"/>
            <a:ext cx="6166485" cy="1322070"/>
          </a:xfrm>
          <a:prstGeom prst="rect">
            <a:avLst/>
          </a:prstGeom>
          <a:noFill/>
          <a:ln w="9525">
            <a:noFill/>
          </a:ln>
        </p:spPr>
        <p:txBody>
          <a:bodyPr wrap="square">
            <a:spAutoFit/>
            <a:scene3d>
              <a:camera prst="orthographicFront"/>
              <a:lightRig rig="threePt" dir="t"/>
            </a:scene3d>
          </a:bodyPr>
          <a:lstStyle/>
          <a:p>
            <a:pPr marL="0" indent="0"/>
            <a:r>
              <a:rPr lang="zh-CN" altLang="en-US" sz="2000" b="1"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研究生党员主体地位明显：</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研究生中党员人数为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3215</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（不含未转组织关系的定向委培研究生），比例为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33%</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，研究生党员占全校学生党员的比例为</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75%</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，研究生党支部</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216</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个，支部数占全校学生党支部的</a:t>
            </a:r>
            <a:r>
              <a:rPr lang="en-US" altLang="zh-CN"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86%</a:t>
            </a:r>
            <a:r>
              <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a:t>
            </a:r>
            <a:endParaRPr lang="zh-CN" altLang="en-US" sz="2000" b="0" dirty="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sp>
        <p:nvSpPr>
          <p:cNvPr id="3" name="矩形 2"/>
          <p:cNvSpPr/>
          <p:nvPr/>
        </p:nvSpPr>
        <p:spPr>
          <a:xfrm>
            <a:off x="4116957" y="1393327"/>
            <a:ext cx="3706240" cy="584775"/>
          </a:xfrm>
          <a:prstGeom prst="rect">
            <a:avLst/>
          </a:prstGeom>
        </p:spPr>
        <p:txBody>
          <a:bodyPr wrap="square">
            <a:spAutoFit/>
          </a:bodyPr>
          <a:lstStyle/>
          <a:p>
            <a:pPr algn="dist"/>
            <a:r>
              <a:rPr lang="zh-CN" altLang="en-US" sz="3200" b="1" dirty="0" smtClean="0">
                <a:latin typeface="微软雅黑" panose="020B0503020204020204" pitchFamily="34" charset="-122"/>
                <a:ea typeface="微软雅黑" panose="020B0503020204020204" pitchFamily="34" charset="-122"/>
              </a:rPr>
              <a:t>你</a:t>
            </a:r>
            <a:r>
              <a:rPr lang="zh-CN" altLang="zh-CN" sz="3200" b="1" dirty="0" smtClean="0">
                <a:latin typeface="微软雅黑" panose="020B0503020204020204" pitchFamily="34" charset="-122"/>
                <a:ea typeface="微软雅黑" panose="020B0503020204020204" pitchFamily="34" charset="-122"/>
              </a:rPr>
              <a:t>对</a:t>
            </a:r>
            <a:r>
              <a:rPr lang="zh-CN" altLang="zh-CN" sz="3200" b="1" dirty="0">
                <a:latin typeface="微软雅黑" panose="020B0503020204020204" pitchFamily="34" charset="-122"/>
                <a:ea typeface="微软雅黑" panose="020B0503020204020204" pitchFamily="34" charset="-122"/>
              </a:rPr>
              <a:t>专业怎么</a:t>
            </a:r>
            <a:r>
              <a:rPr lang="zh-CN" altLang="zh-CN" sz="3200" b="1" dirty="0" smtClean="0">
                <a:latin typeface="微软雅黑" panose="020B0503020204020204" pitchFamily="34" charset="-122"/>
                <a:ea typeface="微软雅黑" panose="020B0503020204020204" pitchFamily="34" charset="-122"/>
              </a:rPr>
              <a:t>看</a:t>
            </a:r>
            <a:r>
              <a:rPr lang="zh-CN" altLang="en-US" sz="3200" b="1"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8"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表 6"/>
          <p:cNvGraphicFramePr/>
          <p:nvPr/>
        </p:nvGraphicFramePr>
        <p:xfrm>
          <a:off x="3606796" y="2194588"/>
          <a:ext cx="8432801" cy="4160231"/>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sp>
        <p:nvSpPr>
          <p:cNvPr id="3" name="矩形 2"/>
          <p:cNvSpPr/>
          <p:nvPr/>
        </p:nvSpPr>
        <p:spPr>
          <a:xfrm>
            <a:off x="4116956" y="1393327"/>
            <a:ext cx="5244758" cy="584775"/>
          </a:xfrm>
          <a:prstGeom prst="rect">
            <a:avLst/>
          </a:prstGeom>
        </p:spPr>
        <p:txBody>
          <a:bodyPr wrap="square">
            <a:spAutoFit/>
          </a:bodyPr>
          <a:lstStyle/>
          <a:p>
            <a:pPr algn="dist"/>
            <a:r>
              <a:rPr lang="zh-CN" altLang="en-US" sz="3200" b="1" dirty="0">
                <a:latin typeface="微软雅黑" panose="020B0503020204020204" pitchFamily="34" charset="-122"/>
                <a:ea typeface="微软雅黑" panose="020B0503020204020204" pitchFamily="34" charset="-122"/>
              </a:rPr>
              <a:t>你压力的主要来源有哪些？</a:t>
            </a:r>
            <a:endParaRPr lang="zh-CN" altLang="en-US" sz="3200"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8"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表 6"/>
          <p:cNvGraphicFramePr/>
          <p:nvPr/>
        </p:nvGraphicFramePr>
        <p:xfrm>
          <a:off x="3628570" y="2054830"/>
          <a:ext cx="8128000" cy="4318661"/>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6720747"/>
            <a:ext cx="12192000" cy="164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 name="组合 15"/>
          <p:cNvGrpSpPr/>
          <p:nvPr/>
        </p:nvGrpSpPr>
        <p:grpSpPr>
          <a:xfrm>
            <a:off x="0" y="2"/>
            <a:ext cx="1679509" cy="836711"/>
            <a:chOff x="0" y="1"/>
            <a:chExt cx="1125043" cy="677433"/>
          </a:xfrm>
        </p:grpSpPr>
        <p:sp>
          <p:nvSpPr>
            <p:cNvPr id="12" name="矩形 11"/>
            <p:cNvSpPr/>
            <p:nvPr/>
          </p:nvSpPr>
          <p:spPr>
            <a:xfrm>
              <a:off x="701641" y="1"/>
              <a:ext cx="169361"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3" name="矩形 12"/>
            <p:cNvSpPr/>
            <p:nvPr/>
          </p:nvSpPr>
          <p:spPr>
            <a:xfrm>
              <a:off x="0" y="1"/>
              <a:ext cx="629056"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4" name="矩形 13"/>
            <p:cNvSpPr/>
            <p:nvPr/>
          </p:nvSpPr>
          <p:spPr>
            <a:xfrm>
              <a:off x="943585" y="1"/>
              <a:ext cx="108875" cy="677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sp>
          <p:nvSpPr>
            <p:cNvPr id="15" name="矩形 14"/>
            <p:cNvSpPr/>
            <p:nvPr/>
          </p:nvSpPr>
          <p:spPr>
            <a:xfrm>
              <a:off x="1088751" y="1"/>
              <a:ext cx="36292" cy="6774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8066" tIns="29033" rIns="58066" bIns="29033" numCol="1" spcCol="0" rtlCol="0" fromWordArt="0" anchor="ctr" anchorCtr="0" forceAA="0" compatLnSpc="1">
              <a:noAutofit/>
            </a:bodyPr>
            <a:lstStyle/>
            <a:p>
              <a:pPr algn="ctr"/>
              <a:endParaRPr lang="zh-CN" altLang="en-US" sz="1500"/>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3878" y="166229"/>
            <a:ext cx="802351" cy="802351"/>
          </a:xfrm>
          <a:prstGeom prst="rect">
            <a:avLst/>
          </a:prstGeom>
          <a:noFill/>
          <a:ln>
            <a:noFill/>
          </a:ln>
        </p:spPr>
      </p:pic>
      <p:sp>
        <p:nvSpPr>
          <p:cNvPr id="93" name="矩形 92"/>
          <p:cNvSpPr/>
          <p:nvPr/>
        </p:nvSpPr>
        <p:spPr>
          <a:xfrm>
            <a:off x="1871531" y="279215"/>
            <a:ext cx="5042400" cy="615549"/>
          </a:xfrm>
          <a:prstGeom prst="rect">
            <a:avLst/>
          </a:prstGeom>
        </p:spPr>
        <p:txBody>
          <a:bodyPr wrap="none" lIns="121917" tIns="60958" rIns="121917" bIns="60958">
            <a:spAutoFit/>
          </a:bodyPr>
          <a:lstStyle/>
          <a:p>
            <a:r>
              <a:rPr lang="zh-CN" altLang="en-US" sz="3200" spc="200" dirty="0">
                <a:solidFill>
                  <a:srgbClr val="C00000"/>
                </a:solidFill>
                <a:latin typeface="方正粗倩简体" panose="03000509000000000000" pitchFamily="65" charset="-122"/>
                <a:ea typeface="方正粗倩简体" panose="03000509000000000000" pitchFamily="65" charset="-122"/>
              </a:rPr>
              <a:t>研究生的特点和调研情况</a:t>
            </a:r>
            <a:endParaRPr lang="zh-CN" altLang="en-US" sz="3200" spc="200" dirty="0">
              <a:solidFill>
                <a:srgbClr val="C00000"/>
              </a:solidFill>
              <a:latin typeface="方正粗倩简体" panose="03000509000000000000" pitchFamily="65" charset="-122"/>
              <a:ea typeface="方正粗倩简体" panose="03000509000000000000" pitchFamily="65" charset="-122"/>
            </a:endParaRPr>
          </a:p>
        </p:txBody>
      </p:sp>
      <p:sp>
        <p:nvSpPr>
          <p:cNvPr id="3" name="矩形 2"/>
          <p:cNvSpPr/>
          <p:nvPr/>
        </p:nvSpPr>
        <p:spPr>
          <a:xfrm>
            <a:off x="4116956" y="1393327"/>
            <a:ext cx="6768758" cy="584775"/>
          </a:xfrm>
          <a:prstGeom prst="rect">
            <a:avLst/>
          </a:prstGeom>
        </p:spPr>
        <p:txBody>
          <a:bodyPr wrap="square">
            <a:spAutoFit/>
          </a:bodyPr>
          <a:lstStyle/>
          <a:p>
            <a:pPr algn="dist"/>
            <a:r>
              <a:rPr lang="zh-CN" altLang="en-US" sz="3200" b="1" dirty="0">
                <a:latin typeface="微软雅黑" panose="020B0503020204020204" pitchFamily="34" charset="-122"/>
                <a:ea typeface="微软雅黑" panose="020B0503020204020204" pitchFamily="34" charset="-122"/>
              </a:rPr>
              <a:t>你认为哪些因素影响研究生的培养？</a:t>
            </a:r>
            <a:endParaRPr lang="zh-CN" altLang="en-US" sz="3200" dirty="0">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18" y="1582794"/>
            <a:ext cx="3248025" cy="4772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表 6"/>
          <p:cNvGraphicFramePr/>
          <p:nvPr/>
        </p:nvGraphicFramePr>
        <p:xfrm>
          <a:off x="3788229" y="2233045"/>
          <a:ext cx="8128000" cy="4121774"/>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自定义设计方案">
  <a:themeElements>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自定义设计方案">
  <a:themeElements>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自定义设计方案">
  <a:themeElements>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自定义设计方案">
  <a:themeElements>
    <a:clrScheme name="1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自定义设计方案">
  <a:themeElements>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自定义设计方案">
  <a:themeElements>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自定义设计方案">
  <a:themeElements>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自定义设计方案">
  <a:themeElements>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自定义设计方案">
  <a:themeElements>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4432</Words>
  <Application>WPS 演示</Application>
  <PresentationFormat>宽屏</PresentationFormat>
  <Paragraphs>464</Paragraphs>
  <Slides>33</Slides>
  <Notes>2</Notes>
  <HiddenSlides>0</HiddenSlides>
  <MMClips>0</MMClips>
  <ScaleCrop>false</ScaleCrop>
  <HeadingPairs>
    <vt:vector size="6" baseType="variant">
      <vt:variant>
        <vt:lpstr>已用的字体</vt:lpstr>
      </vt:variant>
      <vt:variant>
        <vt:i4>18</vt:i4>
      </vt:variant>
      <vt:variant>
        <vt:lpstr>主题</vt:lpstr>
      </vt:variant>
      <vt:variant>
        <vt:i4>14</vt:i4>
      </vt:variant>
      <vt:variant>
        <vt:lpstr>幻灯片标题</vt:lpstr>
      </vt:variant>
      <vt:variant>
        <vt:i4>33</vt:i4>
      </vt:variant>
    </vt:vector>
  </HeadingPairs>
  <TitlesOfParts>
    <vt:vector size="65" baseType="lpstr">
      <vt:lpstr>Arial</vt:lpstr>
      <vt:lpstr>宋体</vt:lpstr>
      <vt:lpstr>Wingdings</vt:lpstr>
      <vt:lpstr>Calibri</vt:lpstr>
      <vt:lpstr>Calibri</vt:lpstr>
      <vt:lpstr>方正粗倩简体</vt:lpstr>
      <vt:lpstr>微软雅黑</vt:lpstr>
      <vt:lpstr>Times New Roman</vt:lpstr>
      <vt:lpstr>楷体_GB2312</vt:lpstr>
      <vt:lpstr>华文细黑</vt:lpstr>
      <vt:lpstr>仿宋</vt:lpstr>
      <vt:lpstr>Arial Unicode MS</vt:lpstr>
      <vt:lpstr>叶根友唐楷简08</vt:lpstr>
      <vt:lpstr>华文楷体</vt:lpstr>
      <vt:lpstr>黑体</vt:lpstr>
      <vt:lpstr>华文新魏</vt:lpstr>
      <vt:lpstr>叶根友毛笔行书简体</vt:lpstr>
      <vt:lpstr>新宋体</vt:lpstr>
      <vt:lpstr>自定义设计方案</vt:lpstr>
      <vt:lpstr>1_自定义设计方案</vt:lpstr>
      <vt:lpstr>2_自定义设计方案</vt:lpstr>
      <vt:lpstr>3_自定义设计方案</vt:lpstr>
      <vt:lpstr>4_自定义设计方案</vt:lpstr>
      <vt:lpstr>5_自定义设计方案</vt:lpstr>
      <vt:lpstr>6_自定义设计方案</vt:lpstr>
      <vt:lpstr>7_自定义设计方案</vt:lpstr>
      <vt:lpstr>8_自定义设计方案</vt:lpstr>
      <vt:lpstr>9_自定义设计方案</vt:lpstr>
      <vt:lpstr>10_自定义设计方案</vt:lpstr>
      <vt:lpstr>11_自定义设计方案</vt:lpstr>
      <vt:lpstr>12_自定义设计方案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仝德志</dc:creator>
  <cp:lastModifiedBy>w</cp:lastModifiedBy>
  <cp:revision>1583</cp:revision>
  <dcterms:created xsi:type="dcterms:W3CDTF">2014-09-29T02:38:00Z</dcterms:created>
  <dcterms:modified xsi:type="dcterms:W3CDTF">2017-12-13T00:51:13Z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