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745" r:id="rId3"/>
    <p:sldId id="2746" r:id="rId5"/>
    <p:sldId id="2747" r:id="rId6"/>
    <p:sldId id="2781" r:id="rId7"/>
    <p:sldId id="2783" r:id="rId8"/>
    <p:sldId id="2885" r:id="rId9"/>
    <p:sldId id="2782" r:id="rId10"/>
    <p:sldId id="2776" r:id="rId11"/>
    <p:sldId id="2784" r:id="rId12"/>
    <p:sldId id="2888" r:id="rId13"/>
    <p:sldId id="2791" r:id="rId14"/>
    <p:sldId id="2769" r:id="rId15"/>
    <p:sldId id="2785" r:id="rId16"/>
    <p:sldId id="2787" r:id="rId17"/>
    <p:sldId id="2789" r:id="rId18"/>
    <p:sldId id="2788" r:id="rId19"/>
    <p:sldId id="2792" r:id="rId20"/>
    <p:sldId id="2793" r:id="rId21"/>
    <p:sldId id="2837" r:id="rId22"/>
    <p:sldId id="2840" r:id="rId23"/>
    <p:sldId id="2794" r:id="rId24"/>
    <p:sldId id="2842" r:id="rId25"/>
    <p:sldId id="2961" r:id="rId26"/>
    <p:sldId id="2962" r:id="rId27"/>
    <p:sldId id="2786" r:id="rId28"/>
    <p:sldId id="2796" r:id="rId29"/>
    <p:sldId id="2798" r:id="rId30"/>
    <p:sldId id="2799" r:id="rId31"/>
    <p:sldId id="2800" r:id="rId32"/>
    <p:sldId id="2887" r:id="rId33"/>
    <p:sldId id="2889" r:id="rId34"/>
    <p:sldId id="2890" r:id="rId35"/>
    <p:sldId id="2891" r:id="rId36"/>
    <p:sldId id="2801" r:id="rId37"/>
    <p:sldId id="2936" r:id="rId38"/>
    <p:sldId id="2802" r:id="rId39"/>
    <p:sldId id="2803" r:id="rId40"/>
    <p:sldId id="2839" r:id="rId41"/>
    <p:sldId id="2808" r:id="rId42"/>
    <p:sldId id="2809" r:id="rId43"/>
    <p:sldId id="2810" r:id="rId44"/>
    <p:sldId id="2811" r:id="rId45"/>
    <p:sldId id="2812" r:id="rId46"/>
    <p:sldId id="2813" r:id="rId47"/>
    <p:sldId id="2814" r:id="rId48"/>
    <p:sldId id="2815" r:id="rId49"/>
    <p:sldId id="2816" r:id="rId50"/>
    <p:sldId id="2817" r:id="rId51"/>
    <p:sldId id="2818" r:id="rId52"/>
    <p:sldId id="2819" r:id="rId53"/>
    <p:sldId id="2820" r:id="rId54"/>
    <p:sldId id="2821" r:id="rId55"/>
    <p:sldId id="2822" r:id="rId56"/>
    <p:sldId id="2823" r:id="rId57"/>
    <p:sldId id="2824" r:id="rId58"/>
    <p:sldId id="2825" r:id="rId59"/>
    <p:sldId id="2828" r:id="rId60"/>
    <p:sldId id="2829" r:id="rId61"/>
    <p:sldId id="2780" r:id="rId62"/>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未知用户1" initials="未"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66"/>
    <a:srgbClr val="FFC000"/>
    <a:srgbClr val="BFBFBF"/>
    <a:srgbClr val="212E3C"/>
    <a:srgbClr val="FBBF09"/>
    <a:srgbClr val="EF4232"/>
    <a:srgbClr val="03A9F0"/>
    <a:srgbClr val="FABCA8"/>
    <a:srgbClr val="5756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760" autoAdjust="0"/>
    <p:restoredTop sz="94206" autoAdjust="0"/>
  </p:normalViewPr>
  <p:slideViewPr>
    <p:cSldViewPr>
      <p:cViewPr varScale="1">
        <p:scale>
          <a:sx n="68" d="100"/>
          <a:sy n="68" d="100"/>
        </p:scale>
        <p:origin x="402" y="66"/>
      </p:cViewPr>
      <p:guideLst>
        <p:guide orient="horz" pos="372"/>
        <p:guide pos="4028"/>
        <p:guide pos="512"/>
        <p:guide orient="horz" pos="4174"/>
        <p:guide pos="7593"/>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685800" y="1143000"/>
            <a:ext cx="5486400" cy="3086100"/>
          </a:xfrm>
          <a:ln>
            <a:solidFill>
              <a:srgbClr val="000000"/>
            </a:solidFill>
            <a:miter/>
          </a:ln>
        </p:spPr>
      </p:sp>
      <p:sp>
        <p:nvSpPr>
          <p:cNvPr id="44035" name="Notes Placeholder 2"/>
          <p:cNvSpPr>
            <a:spLocks noGrp="1"/>
          </p:cNvSpPr>
          <p:nvPr>
            <p:ph type="body" idx="1"/>
          </p:nvPr>
        </p:nvSpPr>
        <p:spPr>
          <a:noFill/>
          <a:ln>
            <a:noFill/>
          </a:ln>
        </p:spPr>
        <p:txBody>
          <a:bodyPr wrap="square" lIns="91440" tIns="45720" rIns="91440" bIns="45720" anchor="t"/>
          <a:lstStyle/>
          <a:p>
            <a:pPr lvl="0"/>
            <a:endParaRPr lang="id-ID" altLang="zh-CN" dirty="0"/>
          </a:p>
        </p:txBody>
      </p:sp>
      <p:sp>
        <p:nvSpPr>
          <p:cNvPr id="44036" name="Slide Number Placeholder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48131"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48132" name="灯片编号占位符 3"/>
          <p:cNvSpPr txBox="1">
            <a:spLocks noGrp="1"/>
          </p:cNvSpPr>
          <p:nvPr>
            <p:ph type="sldNum" sz="quarter"/>
          </p:nvPr>
        </p:nvSpPr>
        <p:spPr>
          <a:xfrm>
            <a:off x="4024313" y="9720263"/>
            <a:ext cx="3078162" cy="514350"/>
          </a:xfrm>
          <a:prstGeom prst="rect">
            <a:avLst/>
          </a:prstGeom>
          <a:noFill/>
          <a:ln w="9525">
            <a:noFill/>
          </a:ln>
        </p:spPr>
        <p:txBody>
          <a:bodyPr anchor="b"/>
          <a:lstStyle/>
          <a:p>
            <a:pPr lvl="0" algn="r" eaLnBrk="1" hangingPunct="1"/>
            <a:fld id="{9A0DB2DC-4C9A-4742-B13C-FB6460FD3503}" type="slidenum">
              <a:rPr lang="en-US" altLang="en-US" sz="1200" dirty="0">
                <a:solidFill>
                  <a:srgbClr val="000000"/>
                </a:solidFill>
                <a:ea typeface="微软雅黑" panose="020B0503020204020204" pitchFamily="34" charset="-122"/>
              </a:rPr>
            </a:fld>
            <a:endParaRPr lang="en-US" altLang="en-US" sz="1200" dirty="0">
              <a:solidFill>
                <a:srgbClr val="000000"/>
              </a:solidFill>
              <a:ea typeface="微软雅黑" panose="020B0503020204020204" pitchFamily="34"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039" y="6703596"/>
            <a:ext cx="2893219" cy="386187"/>
          </a:xfrm>
          <a:prstGeom prst="rect">
            <a:avLst/>
          </a:prstGeom>
        </p:spPr>
        <p:txBody>
          <a:bodyPr/>
          <a:lstStyle/>
          <a:p>
            <a:fld id="{E3AD87B8-9A4B-45E2-BBE5-FB86ADE287A3}" type="datetimeFigureOut">
              <a:rPr lang="zh-CN" altLang="en-US" smtClean="0"/>
            </a:fld>
            <a:endParaRPr lang="zh-CN" altLang="en-US"/>
          </a:p>
        </p:txBody>
      </p:sp>
      <p:sp>
        <p:nvSpPr>
          <p:cNvPr id="3" name="页脚占位符 2"/>
          <p:cNvSpPr>
            <a:spLocks noGrp="1"/>
          </p:cNvSpPr>
          <p:nvPr>
            <p:ph type="ftr" sz="quarter" idx="11"/>
          </p:nvPr>
        </p:nvSpPr>
        <p:spPr>
          <a:xfrm>
            <a:off x="4259461" y="6703596"/>
            <a:ext cx="4339828" cy="38618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081492" y="6703596"/>
            <a:ext cx="2893219" cy="386187"/>
          </a:xfrm>
          <a:prstGeom prst="rect">
            <a:avLst/>
          </a:prstGeom>
        </p:spPr>
        <p:txBody>
          <a:bodyPr/>
          <a:lstStyle/>
          <a:p>
            <a:fld id="{37AAA611-6692-4583-86AB-5AB9B972BD4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84039" y="1925358"/>
            <a:ext cx="11090672" cy="45890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4_标题幻灯片">
    <p:spTree>
      <p:nvGrpSpPr>
        <p:cNvPr id="1" name=""/>
        <p:cNvGrpSpPr/>
        <p:nvPr/>
      </p:nvGrpSpPr>
      <p:grpSpPr>
        <a:xfrm>
          <a:off x="0" y="0"/>
          <a:ext cx="0" cy="0"/>
          <a:chOff x="0" y="0"/>
          <a:chExt cx="0" cy="0"/>
        </a:xfrm>
      </p:grpSpPr>
      <p:pic>
        <p:nvPicPr>
          <p:cNvPr id="3" name="Picture 2" descr="C:\Users\miro.wu\Desktop\图片1.jpg"/>
          <p:cNvPicPr>
            <a:picLocks noChangeAspect="1" noChangeArrowheads="1"/>
          </p:cNvPicPr>
          <p:nvPr userDrawn="1"/>
        </p:nvPicPr>
        <p:blipFill>
          <a:blip r:embed="rId2"/>
          <a:srcRect/>
          <a:stretch>
            <a:fillRect/>
          </a:stretch>
        </p:blipFill>
        <p:spPr bwMode="auto">
          <a:xfrm>
            <a:off x="-53578" y="1"/>
            <a:ext cx="12912328" cy="72585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1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400" y="1183636"/>
            <a:ext cx="9644400" cy="2517947"/>
          </a:xfrm>
        </p:spPr>
        <p:txBody>
          <a:bodyPr anchor="b"/>
          <a:lstStyle>
            <a:lvl1pPr algn="ctr">
              <a:defRPr sz="6330"/>
            </a:lvl1pPr>
          </a:lstStyle>
          <a:p>
            <a:r>
              <a:rPr lang="zh-CN" altLang="en-US"/>
              <a:t>单击此处编辑母版标题样式</a:t>
            </a:r>
            <a:endParaRPr lang="zh-CN" altLang="en-US"/>
          </a:p>
        </p:txBody>
      </p:sp>
      <p:sp>
        <p:nvSpPr>
          <p:cNvPr id="3" name="副标题 2"/>
          <p:cNvSpPr>
            <a:spLocks noGrp="1"/>
          </p:cNvSpPr>
          <p:nvPr>
            <p:ph type="subTitle" idx="1"/>
          </p:nvPr>
        </p:nvSpPr>
        <p:spPr>
          <a:xfrm>
            <a:off x="1607400" y="3798685"/>
            <a:ext cx="9644400" cy="1746155"/>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6990" indent="0" algn="ctr">
              <a:buNone/>
              <a:defRPr sz="1685"/>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8" Type="http://schemas.openxmlformats.org/officeDocument/2006/relationships/slideLayout" Target="../slideLayouts/slideLayout2.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47.xml"/><Relationship Id="rId1" Type="http://schemas.openxmlformats.org/officeDocument/2006/relationships/tags" Target="../tags/tag4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tags" Target="../tags/tag49.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51.xml"/><Relationship Id="rId10" Type="http://schemas.openxmlformats.org/officeDocument/2006/relationships/notesSlide" Target="../notesSlides/notesSlide22.xml"/><Relationship Id="rId1" Type="http://schemas.openxmlformats.org/officeDocument/2006/relationships/tags" Target="../tags/tag50.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tags" Target="../tags/tag53.xml"/><Relationship Id="rId1" Type="http://schemas.openxmlformats.org/officeDocument/2006/relationships/tags" Target="../tags/tag52.xml"/></Relationships>
</file>

<file path=ppt/slides/_rels/slide29.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tags" Target="../tags/tag55.xml"/><Relationship Id="rId19" Type="http://schemas.openxmlformats.org/officeDocument/2006/relationships/notesSlide" Target="../notesSlides/notesSlide24.xml"/><Relationship Id="rId18" Type="http://schemas.openxmlformats.org/officeDocument/2006/relationships/slideLayout" Target="../slideLayouts/slideLayout1.xml"/><Relationship Id="rId17" Type="http://schemas.openxmlformats.org/officeDocument/2006/relationships/image" Target="../media/image44.png"/><Relationship Id="rId16" Type="http://schemas.openxmlformats.org/officeDocument/2006/relationships/image" Target="../media/image43.png"/><Relationship Id="rId15" Type="http://schemas.openxmlformats.org/officeDocument/2006/relationships/image" Target="../media/image42.png"/><Relationship Id="rId14" Type="http://schemas.openxmlformats.org/officeDocument/2006/relationships/image" Target="../media/image41.png"/><Relationship Id="rId13" Type="http://schemas.openxmlformats.org/officeDocument/2006/relationships/image" Target="../media/image40.png"/><Relationship Id="rId12" Type="http://schemas.openxmlformats.org/officeDocument/2006/relationships/image" Target="../media/image39.png"/><Relationship Id="rId11" Type="http://schemas.openxmlformats.org/officeDocument/2006/relationships/image" Target="../media/image38.png"/><Relationship Id="rId10" Type="http://schemas.openxmlformats.org/officeDocument/2006/relationships/image" Target="../media/image37.png"/><Relationship Id="rId1" Type="http://schemas.openxmlformats.org/officeDocument/2006/relationships/tags" Target="../tags/tag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hyperlink" Target="&#36229;&#38142;&#25509;/&#20854;&#20182;&#36164;&#26009;/&#20114;&#32852;&#32593;&#36164;&#28304;.png" TargetMode="External"/><Relationship Id="rId2" Type="http://schemas.openxmlformats.org/officeDocument/2006/relationships/tags" Target="../tags/tag59.xml"/><Relationship Id="rId1" Type="http://schemas.openxmlformats.org/officeDocument/2006/relationships/tags" Target="../tags/tag58.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tags" Target="../tags/tag61.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tags" Target="../tags/tag63.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hyperlink" Target="&#36229;&#38142;&#25509;/&#24341;&#29992;&#35268;&#33539;&#20030;&#20363;/&#26684;&#24335;&#19981;&#35268;&#33539;&#23548;&#33268;&#30340;&#22797;&#21046;&#27604;.png" TargetMode="External"/><Relationship Id="rId7" Type="http://schemas.openxmlformats.org/officeDocument/2006/relationships/image" Target="../media/image49.png"/><Relationship Id="rId6" Type="http://schemas.openxmlformats.org/officeDocument/2006/relationships/hyperlink" Target="&#36229;&#38142;&#25509;/&#24341;&#29992;&#35268;&#33539;&#20030;&#20363;/&#26631;&#24341;&#19981;&#27491;&#30830;.png" TargetMode="External"/><Relationship Id="rId5" Type="http://schemas.openxmlformats.org/officeDocument/2006/relationships/image" Target="../media/image48.png"/><Relationship Id="rId4" Type="http://schemas.openxmlformats.org/officeDocument/2006/relationships/image" Target="../media/image47.png"/><Relationship Id="rId3" Type="http://schemas.openxmlformats.org/officeDocument/2006/relationships/hyperlink" Target="&#36229;&#38142;&#25509;/&#24341;&#29992;&#35268;&#33539;&#20030;&#20363;/&#22823;&#27573;&#22797;&#21046;&#32780;&#26410;&#26631;&#24341;&#23548;&#33268;&#26631;&#32418;.png" TargetMode="External"/><Relationship Id="rId22" Type="http://schemas.openxmlformats.org/officeDocument/2006/relationships/notesSlide" Target="../notesSlides/notesSlide29.xml"/><Relationship Id="rId21" Type="http://schemas.openxmlformats.org/officeDocument/2006/relationships/slideLayout" Target="../slideLayouts/slideLayout1.xml"/><Relationship Id="rId20" Type="http://schemas.openxmlformats.org/officeDocument/2006/relationships/image" Target="../media/image60.png"/><Relationship Id="rId2" Type="http://schemas.openxmlformats.org/officeDocument/2006/relationships/tags" Target="../tags/tag65.xml"/><Relationship Id="rId19" Type="http://schemas.openxmlformats.org/officeDocument/2006/relationships/image" Target="../media/image59.png"/><Relationship Id="rId18" Type="http://schemas.openxmlformats.org/officeDocument/2006/relationships/image" Target="../media/image58.png"/><Relationship Id="rId17" Type="http://schemas.openxmlformats.org/officeDocument/2006/relationships/image" Target="../media/image57.png"/><Relationship Id="rId16" Type="http://schemas.openxmlformats.org/officeDocument/2006/relationships/image" Target="../media/image56.png"/><Relationship Id="rId15" Type="http://schemas.openxmlformats.org/officeDocument/2006/relationships/image" Target="../media/image55.png"/><Relationship Id="rId14" Type="http://schemas.openxmlformats.org/officeDocument/2006/relationships/image" Target="../media/image54.png"/><Relationship Id="rId13" Type="http://schemas.openxmlformats.org/officeDocument/2006/relationships/image" Target="../media/image53.png"/><Relationship Id="rId12" Type="http://schemas.openxmlformats.org/officeDocument/2006/relationships/image" Target="../media/image52.png"/><Relationship Id="rId11" Type="http://schemas.openxmlformats.org/officeDocument/2006/relationships/image" Target="../media/image51.png"/><Relationship Id="rId10" Type="http://schemas.openxmlformats.org/officeDocument/2006/relationships/hyperlink" Target="&#36229;&#38142;&#25509;/&#24341;&#29992;&#35268;&#33539;&#20030;&#20363;/&#32467;&#35770;&#37096;&#20998;&#26631;&#32418;&#25110;&#26631;&#40644;.png" TargetMode="Externa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s>
</file>

<file path=ppt/slides/_rels/slide3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1" Type="http://schemas.openxmlformats.org/officeDocument/2006/relationships/notesSlide" Target="../notesSlides/notesSlide31.xml"/><Relationship Id="rId20" Type="http://schemas.openxmlformats.org/officeDocument/2006/relationships/slideLayout" Target="../slideLayouts/slideLayout1.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37.xml.rels><?xml version="1.0" encoding="UTF-8" standalone="yes"?>
<Relationships xmlns="http://schemas.openxmlformats.org/package/2006/relationships"><Relationship Id="rId9" Type="http://schemas.openxmlformats.org/officeDocument/2006/relationships/image" Target="../media/image67.png"/><Relationship Id="rId8" Type="http://schemas.openxmlformats.org/officeDocument/2006/relationships/image" Target="../media/image66.png"/><Relationship Id="rId7" Type="http://schemas.openxmlformats.org/officeDocument/2006/relationships/image" Target="../media/image65.png"/><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 Id="rId3" Type="http://schemas.openxmlformats.org/officeDocument/2006/relationships/image" Target="../media/image61.jpeg"/><Relationship Id="rId2" Type="http://schemas.openxmlformats.org/officeDocument/2006/relationships/tags" Target="../tags/tag88.xml"/><Relationship Id="rId13" Type="http://schemas.openxmlformats.org/officeDocument/2006/relationships/notesSlide" Target="../notesSlides/notesSlide32.xml"/><Relationship Id="rId12" Type="http://schemas.openxmlformats.org/officeDocument/2006/relationships/slideLayout" Target="../slideLayouts/slideLayout1.xml"/><Relationship Id="rId11" Type="http://schemas.openxmlformats.org/officeDocument/2006/relationships/image" Target="../media/image69.png"/><Relationship Id="rId10" Type="http://schemas.openxmlformats.org/officeDocument/2006/relationships/image" Target="../media/image68.png"/><Relationship Id="rId1" Type="http://schemas.openxmlformats.org/officeDocument/2006/relationships/tags" Target="../tags/tag87.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tags" Target="../tags/tag90.xml"/><Relationship Id="rId1" Type="http://schemas.openxmlformats.org/officeDocument/2006/relationships/tags" Target="../tags/tag8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2.xml"/><Relationship Id="rId1" Type="http://schemas.openxmlformats.org/officeDocument/2006/relationships/tags" Target="../tags/tag91.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7.png"/><Relationship Id="rId7" Type="http://schemas.openxmlformats.org/officeDocument/2006/relationships/image" Target="../media/image76.jpeg"/><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tags" Target="../tags/tag94.xml"/><Relationship Id="rId1" Type="http://schemas.openxmlformats.org/officeDocument/2006/relationships/tags" Target="../tags/tag93.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tags" Target="../tags/tag96.xml"/><Relationship Id="rId1" Type="http://schemas.openxmlformats.org/officeDocument/2006/relationships/tags" Target="../tags/tag95.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tags" Target="../tags/tag98.xml"/><Relationship Id="rId1" Type="http://schemas.openxmlformats.org/officeDocument/2006/relationships/tags" Target="../tags/tag9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00.xml"/><Relationship Id="rId1" Type="http://schemas.openxmlformats.org/officeDocument/2006/relationships/tags" Target="../tags/tag99.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88.png"/><Relationship Id="rId4" Type="http://schemas.openxmlformats.org/officeDocument/2006/relationships/image" Target="../media/image87.png"/><Relationship Id="rId3" Type="http://schemas.openxmlformats.org/officeDocument/2006/relationships/image" Target="../media/image86.png"/><Relationship Id="rId2" Type="http://schemas.openxmlformats.org/officeDocument/2006/relationships/tags" Target="../tags/tag102.xml"/><Relationship Id="rId1" Type="http://schemas.openxmlformats.org/officeDocument/2006/relationships/tags" Target="../tags/tag101.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05.xml"/><Relationship Id="rId3" Type="http://schemas.openxmlformats.org/officeDocument/2006/relationships/image" Target="../media/image89.jpeg"/><Relationship Id="rId2" Type="http://schemas.openxmlformats.org/officeDocument/2006/relationships/tags" Target="../tags/tag104.xml"/><Relationship Id="rId1" Type="http://schemas.openxmlformats.org/officeDocument/2006/relationships/tags" Target="../tags/tag103.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92.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tags" Target="../tags/tag107.xml"/><Relationship Id="rId1" Type="http://schemas.openxmlformats.org/officeDocument/2006/relationships/tags" Target="../tags/tag106.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96.jpeg"/><Relationship Id="rId7" Type="http://schemas.openxmlformats.org/officeDocument/2006/relationships/image" Target="../media/image95.jpeg"/><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tags" Target="../tags/tag113.xml"/><Relationship Id="rId1" Type="http://schemas.openxmlformats.org/officeDocument/2006/relationships/tags" Target="../tags/tag11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5.xml"/><Relationship Id="rId1" Type="http://schemas.openxmlformats.org/officeDocument/2006/relationships/tags" Target="../tags/tag114.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image" Target="../media/image97.png"/></Relationships>
</file>

<file path=ppt/slides/_rels/slide52.xml.rels><?xml version="1.0" encoding="UTF-8" standalone="yes"?>
<Relationships xmlns="http://schemas.openxmlformats.org/package/2006/relationships"><Relationship Id="rId9" Type="http://schemas.openxmlformats.org/officeDocument/2006/relationships/image" Target="../media/image106.png"/><Relationship Id="rId8" Type="http://schemas.openxmlformats.org/officeDocument/2006/relationships/image" Target="../media/image105.png"/><Relationship Id="rId7" Type="http://schemas.openxmlformats.org/officeDocument/2006/relationships/image" Target="../media/image104.png"/><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tags" Target="../tags/tag119.xml"/><Relationship Id="rId12" Type="http://schemas.openxmlformats.org/officeDocument/2006/relationships/notesSlide" Target="../notesSlides/notesSlide36.xml"/><Relationship Id="rId11" Type="http://schemas.openxmlformats.org/officeDocument/2006/relationships/slideLayout" Target="../slideLayouts/slideLayout2.xml"/><Relationship Id="rId10" Type="http://schemas.openxmlformats.org/officeDocument/2006/relationships/tags" Target="../tags/tag120.xml"/><Relationship Id="rId1" Type="http://schemas.openxmlformats.org/officeDocument/2006/relationships/tags" Target="../tags/tag118.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 Id="rId3" Type="http://schemas.openxmlformats.org/officeDocument/2006/relationships/image" Target="../media/image107.png"/><Relationship Id="rId2" Type="http://schemas.openxmlformats.org/officeDocument/2006/relationships/tags" Target="../tags/tag122.xml"/><Relationship Id="rId1" Type="http://schemas.openxmlformats.org/officeDocument/2006/relationships/tags" Target="../tags/tag121.xml"/></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5.png"/><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tags" Target="../tags/tag124.xml"/><Relationship Id="rId1" Type="http://schemas.openxmlformats.org/officeDocument/2006/relationships/tags" Target="../tags/tag123.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0.png"/><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 Id="rId3" Type="http://schemas.openxmlformats.org/officeDocument/2006/relationships/image" Target="../media/image116.png"/><Relationship Id="rId2" Type="http://schemas.openxmlformats.org/officeDocument/2006/relationships/tags" Target="../tags/tag126.xml"/><Relationship Id="rId1" Type="http://schemas.openxmlformats.org/officeDocument/2006/relationships/tags" Target="../tags/tag125.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1.png"/><Relationship Id="rId2" Type="http://schemas.openxmlformats.org/officeDocument/2006/relationships/tags" Target="../tags/tag128.xml"/><Relationship Id="rId1" Type="http://schemas.openxmlformats.org/officeDocument/2006/relationships/tags" Target="../tags/tag127.xml"/></Relationships>
</file>

<file path=ppt/slides/_rels/slide57.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2" Type="http://schemas.openxmlformats.org/officeDocument/2006/relationships/slideLayout" Target="../slideLayouts/slideLayout1.xml"/><Relationship Id="rId21" Type="http://schemas.openxmlformats.org/officeDocument/2006/relationships/tags" Target="../tags/tag148.xml"/><Relationship Id="rId20" Type="http://schemas.openxmlformats.org/officeDocument/2006/relationships/image" Target="../media/image122.jpeg"/><Relationship Id="rId2" Type="http://schemas.openxmlformats.org/officeDocument/2006/relationships/tags" Target="../tags/tag130.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3.png"/><Relationship Id="rId2" Type="http://schemas.openxmlformats.org/officeDocument/2006/relationships/tags" Target="../tags/tag150.xml"/><Relationship Id="rId1" Type="http://schemas.openxmlformats.org/officeDocument/2006/relationships/tags" Target="../tags/tag14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14960" y="1754028"/>
            <a:ext cx="12228830" cy="1828165"/>
          </a:xfrm>
          <a:prstGeom prst="rect">
            <a:avLst/>
          </a:prstGeom>
          <a:solidFill>
            <a:schemeClr val="accent1"/>
          </a:solidFill>
          <a:ln>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lIns="91413" tIns="45705" rIns="91413" bIns="45705" rtlCol="0" anchor="ctr"/>
          <a:lstStyle/>
          <a:p>
            <a:pPr algn="l"/>
            <a:r>
              <a:rPr lang="en-US" sz="2800">
                <a:solidFill>
                  <a:schemeClr val="accent4"/>
                </a:solidFill>
                <a:effectLst/>
                <a:latin typeface="微软雅黑" panose="020B0503020204020204" pitchFamily="34" charset="-122"/>
                <a:ea typeface="微软雅黑" panose="020B0503020204020204" pitchFamily="34" charset="-122"/>
                <a:sym typeface="+mn-ea"/>
              </a:rPr>
              <a:t>    </a:t>
            </a:r>
            <a:endParaRPr lang="zh-CN" altLang="en-US" sz="2800">
              <a:solidFill>
                <a:schemeClr val="accent4">
                  <a:lumMod val="75000"/>
                </a:schemeClr>
              </a:solidFill>
              <a:latin typeface="华文行楷" panose="02010800040101010101" charset="-122"/>
              <a:ea typeface="华文行楷" panose="02010800040101010101" charset="-122"/>
              <a:sym typeface="+mn-ea"/>
            </a:endParaRPr>
          </a:p>
        </p:txBody>
      </p:sp>
      <p:sp>
        <p:nvSpPr>
          <p:cNvPr id="13" name="矩形 259"/>
          <p:cNvSpPr>
            <a:spLocks noChangeArrowheads="1"/>
          </p:cNvSpPr>
          <p:nvPr/>
        </p:nvSpPr>
        <p:spPr bwMode="auto">
          <a:xfrm>
            <a:off x="8152031" y="3839707"/>
            <a:ext cx="43924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50000"/>
              </a:lnSpc>
              <a:buNone/>
            </a:pPr>
            <a:r>
              <a:rPr lang="zh-CN" altLang="en-US" sz="2400" b="1" dirty="0">
                <a:solidFill>
                  <a:schemeClr val="accent1"/>
                </a:solidFill>
                <a:latin typeface="Arial" panose="020B0604020202020204" pitchFamily="34" charset="0"/>
                <a:cs typeface="Arial" panose="020B0604020202020204" pitchFamily="34" charset="0"/>
              </a:rPr>
              <a:t>中国知网学位论文部 导师宣讲</a:t>
            </a:r>
            <a:endParaRPr lang="zh-CN" altLang="en-US" sz="2400" b="1" dirty="0">
              <a:solidFill>
                <a:schemeClr val="accent1"/>
              </a:solidFill>
              <a:latin typeface="Arial" panose="020B0604020202020204" pitchFamily="34" charset="0"/>
              <a:cs typeface="Arial" panose="020B0604020202020204" pitchFamily="34" charset="0"/>
            </a:endParaRPr>
          </a:p>
        </p:txBody>
      </p:sp>
      <p:sp>
        <p:nvSpPr>
          <p:cNvPr id="9" name="Freeform 6"/>
          <p:cNvSpPr/>
          <p:nvPr/>
        </p:nvSpPr>
        <p:spPr bwMode="auto">
          <a:xfrm>
            <a:off x="354" y="5397910"/>
            <a:ext cx="12858044" cy="1834739"/>
          </a:xfrm>
          <a:custGeom>
            <a:avLst/>
            <a:gdLst>
              <a:gd name="T0" fmla="*/ 1115 w 5702"/>
              <a:gd name="T1" fmla="*/ 0 h 1219"/>
              <a:gd name="T2" fmla="*/ 1277 w 5702"/>
              <a:gd name="T3" fmla="*/ 0 h 1219"/>
              <a:gd name="T4" fmla="*/ 1428 w 5702"/>
              <a:gd name="T5" fmla="*/ 2 h 1219"/>
              <a:gd name="T6" fmla="*/ 1569 w 5702"/>
              <a:gd name="T7" fmla="*/ 2 h 1219"/>
              <a:gd name="T8" fmla="*/ 1698 w 5702"/>
              <a:gd name="T9" fmla="*/ 4 h 1219"/>
              <a:gd name="T10" fmla="*/ 1816 w 5702"/>
              <a:gd name="T11" fmla="*/ 6 h 1219"/>
              <a:gd name="T12" fmla="*/ 1922 w 5702"/>
              <a:gd name="T13" fmla="*/ 7 h 1219"/>
              <a:gd name="T14" fmla="*/ 2018 w 5702"/>
              <a:gd name="T15" fmla="*/ 11 h 1219"/>
              <a:gd name="T16" fmla="*/ 2102 w 5702"/>
              <a:gd name="T17" fmla="*/ 14 h 1219"/>
              <a:gd name="T18" fmla="*/ 2201 w 5702"/>
              <a:gd name="T19" fmla="*/ 20 h 1219"/>
              <a:gd name="T20" fmla="*/ 2293 w 5702"/>
              <a:gd name="T21" fmla="*/ 32 h 1219"/>
              <a:gd name="T22" fmla="*/ 2375 w 5702"/>
              <a:gd name="T23" fmla="*/ 46 h 1219"/>
              <a:gd name="T24" fmla="*/ 2452 w 5702"/>
              <a:gd name="T25" fmla="*/ 63 h 1219"/>
              <a:gd name="T26" fmla="*/ 2518 w 5702"/>
              <a:gd name="T27" fmla="*/ 84 h 1219"/>
              <a:gd name="T28" fmla="*/ 2579 w 5702"/>
              <a:gd name="T29" fmla="*/ 107 h 1219"/>
              <a:gd name="T30" fmla="*/ 2633 w 5702"/>
              <a:gd name="T31" fmla="*/ 131 h 1219"/>
              <a:gd name="T32" fmla="*/ 2680 w 5702"/>
              <a:gd name="T33" fmla="*/ 157 h 1219"/>
              <a:gd name="T34" fmla="*/ 2722 w 5702"/>
              <a:gd name="T35" fmla="*/ 185 h 1219"/>
              <a:gd name="T36" fmla="*/ 2756 w 5702"/>
              <a:gd name="T37" fmla="*/ 213 h 1219"/>
              <a:gd name="T38" fmla="*/ 2788 w 5702"/>
              <a:gd name="T39" fmla="*/ 241 h 1219"/>
              <a:gd name="T40" fmla="*/ 2812 w 5702"/>
              <a:gd name="T41" fmla="*/ 269 h 1219"/>
              <a:gd name="T42" fmla="*/ 2835 w 5702"/>
              <a:gd name="T43" fmla="*/ 295 h 1219"/>
              <a:gd name="T44" fmla="*/ 2852 w 5702"/>
              <a:gd name="T45" fmla="*/ 319 h 1219"/>
              <a:gd name="T46" fmla="*/ 2868 w 5702"/>
              <a:gd name="T47" fmla="*/ 295 h 1219"/>
              <a:gd name="T48" fmla="*/ 2891 w 5702"/>
              <a:gd name="T49" fmla="*/ 269 h 1219"/>
              <a:gd name="T50" fmla="*/ 2915 w 5702"/>
              <a:gd name="T51" fmla="*/ 241 h 1219"/>
              <a:gd name="T52" fmla="*/ 2946 w 5702"/>
              <a:gd name="T53" fmla="*/ 213 h 1219"/>
              <a:gd name="T54" fmla="*/ 2981 w 5702"/>
              <a:gd name="T55" fmla="*/ 185 h 1219"/>
              <a:gd name="T56" fmla="*/ 3023 w 5702"/>
              <a:gd name="T57" fmla="*/ 157 h 1219"/>
              <a:gd name="T58" fmla="*/ 3070 w 5702"/>
              <a:gd name="T59" fmla="*/ 131 h 1219"/>
              <a:gd name="T60" fmla="*/ 3124 w 5702"/>
              <a:gd name="T61" fmla="*/ 107 h 1219"/>
              <a:gd name="T62" fmla="*/ 3185 w 5702"/>
              <a:gd name="T63" fmla="*/ 84 h 1219"/>
              <a:gd name="T64" fmla="*/ 3253 w 5702"/>
              <a:gd name="T65" fmla="*/ 63 h 1219"/>
              <a:gd name="T66" fmla="*/ 3328 w 5702"/>
              <a:gd name="T67" fmla="*/ 46 h 1219"/>
              <a:gd name="T68" fmla="*/ 3409 w 5702"/>
              <a:gd name="T69" fmla="*/ 32 h 1219"/>
              <a:gd name="T70" fmla="*/ 3502 w 5702"/>
              <a:gd name="T71" fmla="*/ 20 h 1219"/>
              <a:gd name="T72" fmla="*/ 3601 w 5702"/>
              <a:gd name="T73" fmla="*/ 14 h 1219"/>
              <a:gd name="T74" fmla="*/ 3684 w 5702"/>
              <a:gd name="T75" fmla="*/ 11 h 1219"/>
              <a:gd name="T76" fmla="*/ 3780 w 5702"/>
              <a:gd name="T77" fmla="*/ 7 h 1219"/>
              <a:gd name="T78" fmla="*/ 3886 w 5702"/>
              <a:gd name="T79" fmla="*/ 6 h 1219"/>
              <a:gd name="T80" fmla="*/ 4005 w 5702"/>
              <a:gd name="T81" fmla="*/ 4 h 1219"/>
              <a:gd name="T82" fmla="*/ 4134 w 5702"/>
              <a:gd name="T83" fmla="*/ 2 h 1219"/>
              <a:gd name="T84" fmla="*/ 4275 w 5702"/>
              <a:gd name="T85" fmla="*/ 2 h 1219"/>
              <a:gd name="T86" fmla="*/ 4426 w 5702"/>
              <a:gd name="T87" fmla="*/ 0 h 1219"/>
              <a:gd name="T88" fmla="*/ 4588 w 5702"/>
              <a:gd name="T89" fmla="*/ 0 h 1219"/>
              <a:gd name="T90" fmla="*/ 4799 w 5702"/>
              <a:gd name="T91" fmla="*/ 0 h 1219"/>
              <a:gd name="T92" fmla="*/ 4999 w 5702"/>
              <a:gd name="T93" fmla="*/ 2 h 1219"/>
              <a:gd name="T94" fmla="*/ 5189 w 5702"/>
              <a:gd name="T95" fmla="*/ 4 h 1219"/>
              <a:gd name="T96" fmla="*/ 5368 w 5702"/>
              <a:gd name="T97" fmla="*/ 6 h 1219"/>
              <a:gd name="T98" fmla="*/ 5541 w 5702"/>
              <a:gd name="T99" fmla="*/ 7 h 1219"/>
              <a:gd name="T100" fmla="*/ 5702 w 5702"/>
              <a:gd name="T101" fmla="*/ 9 h 1219"/>
              <a:gd name="T102" fmla="*/ 5702 w 5702"/>
              <a:gd name="T103" fmla="*/ 1219 h 1219"/>
              <a:gd name="T104" fmla="*/ 0 w 5702"/>
              <a:gd name="T105" fmla="*/ 1219 h 1219"/>
              <a:gd name="T106" fmla="*/ 0 w 5702"/>
              <a:gd name="T107" fmla="*/ 9 h 1219"/>
              <a:gd name="T108" fmla="*/ 164 w 5702"/>
              <a:gd name="T109" fmla="*/ 7 h 1219"/>
              <a:gd name="T110" fmla="*/ 335 w 5702"/>
              <a:gd name="T111" fmla="*/ 6 h 1219"/>
              <a:gd name="T112" fmla="*/ 514 w 5702"/>
              <a:gd name="T113" fmla="*/ 4 h 1219"/>
              <a:gd name="T114" fmla="*/ 704 w 5702"/>
              <a:gd name="T115" fmla="*/ 2 h 1219"/>
              <a:gd name="T116" fmla="*/ 904 w 5702"/>
              <a:gd name="T117" fmla="*/ 0 h 1219"/>
              <a:gd name="T118" fmla="*/ 1115 w 5702"/>
              <a:gd name="T11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2" h="1219">
                <a:moveTo>
                  <a:pt x="1115" y="0"/>
                </a:moveTo>
                <a:lnTo>
                  <a:pt x="1277" y="0"/>
                </a:lnTo>
                <a:lnTo>
                  <a:pt x="1428" y="2"/>
                </a:lnTo>
                <a:lnTo>
                  <a:pt x="1569" y="2"/>
                </a:lnTo>
                <a:lnTo>
                  <a:pt x="1698" y="4"/>
                </a:lnTo>
                <a:lnTo>
                  <a:pt x="1816" y="6"/>
                </a:lnTo>
                <a:lnTo>
                  <a:pt x="1922" y="7"/>
                </a:lnTo>
                <a:lnTo>
                  <a:pt x="2018" y="11"/>
                </a:lnTo>
                <a:lnTo>
                  <a:pt x="2102" y="14"/>
                </a:lnTo>
                <a:lnTo>
                  <a:pt x="2201" y="20"/>
                </a:lnTo>
                <a:lnTo>
                  <a:pt x="2293" y="32"/>
                </a:lnTo>
                <a:lnTo>
                  <a:pt x="2375" y="46"/>
                </a:lnTo>
                <a:lnTo>
                  <a:pt x="2452" y="63"/>
                </a:lnTo>
                <a:lnTo>
                  <a:pt x="2518" y="84"/>
                </a:lnTo>
                <a:lnTo>
                  <a:pt x="2579" y="107"/>
                </a:lnTo>
                <a:lnTo>
                  <a:pt x="2633" y="131"/>
                </a:lnTo>
                <a:lnTo>
                  <a:pt x="2680" y="157"/>
                </a:lnTo>
                <a:lnTo>
                  <a:pt x="2722" y="185"/>
                </a:lnTo>
                <a:lnTo>
                  <a:pt x="2756" y="213"/>
                </a:lnTo>
                <a:lnTo>
                  <a:pt x="2788" y="241"/>
                </a:lnTo>
                <a:lnTo>
                  <a:pt x="2812" y="269"/>
                </a:lnTo>
                <a:lnTo>
                  <a:pt x="2835" y="295"/>
                </a:lnTo>
                <a:lnTo>
                  <a:pt x="2852" y="319"/>
                </a:lnTo>
                <a:lnTo>
                  <a:pt x="2868" y="295"/>
                </a:lnTo>
                <a:lnTo>
                  <a:pt x="2891" y="269"/>
                </a:lnTo>
                <a:lnTo>
                  <a:pt x="2915" y="241"/>
                </a:lnTo>
                <a:lnTo>
                  <a:pt x="2946" y="213"/>
                </a:lnTo>
                <a:lnTo>
                  <a:pt x="2981" y="185"/>
                </a:lnTo>
                <a:lnTo>
                  <a:pt x="3023" y="157"/>
                </a:lnTo>
                <a:lnTo>
                  <a:pt x="3070" y="131"/>
                </a:lnTo>
                <a:lnTo>
                  <a:pt x="3124" y="107"/>
                </a:lnTo>
                <a:lnTo>
                  <a:pt x="3185" y="84"/>
                </a:lnTo>
                <a:lnTo>
                  <a:pt x="3253" y="63"/>
                </a:lnTo>
                <a:lnTo>
                  <a:pt x="3328" y="46"/>
                </a:lnTo>
                <a:lnTo>
                  <a:pt x="3409" y="32"/>
                </a:lnTo>
                <a:lnTo>
                  <a:pt x="3502" y="20"/>
                </a:lnTo>
                <a:lnTo>
                  <a:pt x="3601" y="14"/>
                </a:lnTo>
                <a:lnTo>
                  <a:pt x="3684" y="11"/>
                </a:lnTo>
                <a:lnTo>
                  <a:pt x="3780" y="7"/>
                </a:lnTo>
                <a:lnTo>
                  <a:pt x="3886" y="6"/>
                </a:lnTo>
                <a:lnTo>
                  <a:pt x="4005" y="4"/>
                </a:lnTo>
                <a:lnTo>
                  <a:pt x="4134" y="2"/>
                </a:lnTo>
                <a:lnTo>
                  <a:pt x="4275" y="2"/>
                </a:lnTo>
                <a:lnTo>
                  <a:pt x="4426" y="0"/>
                </a:lnTo>
                <a:lnTo>
                  <a:pt x="4588" y="0"/>
                </a:lnTo>
                <a:lnTo>
                  <a:pt x="4799" y="0"/>
                </a:lnTo>
                <a:lnTo>
                  <a:pt x="4999" y="2"/>
                </a:lnTo>
                <a:lnTo>
                  <a:pt x="5189" y="4"/>
                </a:lnTo>
                <a:lnTo>
                  <a:pt x="5368" y="6"/>
                </a:lnTo>
                <a:lnTo>
                  <a:pt x="5541" y="7"/>
                </a:lnTo>
                <a:lnTo>
                  <a:pt x="5702" y="9"/>
                </a:lnTo>
                <a:lnTo>
                  <a:pt x="5702" y="1219"/>
                </a:lnTo>
                <a:lnTo>
                  <a:pt x="0" y="1219"/>
                </a:lnTo>
                <a:lnTo>
                  <a:pt x="0" y="9"/>
                </a:lnTo>
                <a:lnTo>
                  <a:pt x="164" y="7"/>
                </a:lnTo>
                <a:lnTo>
                  <a:pt x="335" y="6"/>
                </a:lnTo>
                <a:lnTo>
                  <a:pt x="514" y="4"/>
                </a:lnTo>
                <a:lnTo>
                  <a:pt x="704" y="2"/>
                </a:lnTo>
                <a:lnTo>
                  <a:pt x="904" y="0"/>
                </a:lnTo>
                <a:lnTo>
                  <a:pt x="1115"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10" name="Freeform 7"/>
          <p:cNvSpPr/>
          <p:nvPr/>
        </p:nvSpPr>
        <p:spPr bwMode="auto">
          <a:xfrm>
            <a:off x="354" y="5128493"/>
            <a:ext cx="12858044" cy="593017"/>
          </a:xfrm>
          <a:custGeom>
            <a:avLst/>
            <a:gdLst>
              <a:gd name="T0" fmla="*/ 1184 w 5702"/>
              <a:gd name="T1" fmla="*/ 0 h 394"/>
              <a:gd name="T2" fmla="*/ 1492 w 5702"/>
              <a:gd name="T3" fmla="*/ 2 h 394"/>
              <a:gd name="T4" fmla="*/ 1754 w 5702"/>
              <a:gd name="T5" fmla="*/ 5 h 394"/>
              <a:gd name="T6" fmla="*/ 1968 w 5702"/>
              <a:gd name="T7" fmla="*/ 11 h 394"/>
              <a:gd name="T8" fmla="*/ 2156 w 5702"/>
              <a:gd name="T9" fmla="*/ 19 h 394"/>
              <a:gd name="T10" fmla="*/ 2333 w 5702"/>
              <a:gd name="T11" fmla="*/ 42 h 394"/>
              <a:gd name="T12" fmla="*/ 2480 w 5702"/>
              <a:gd name="T13" fmla="*/ 78 h 394"/>
              <a:gd name="T14" fmla="*/ 2598 w 5702"/>
              <a:gd name="T15" fmla="*/ 122 h 394"/>
              <a:gd name="T16" fmla="*/ 2690 w 5702"/>
              <a:gd name="T17" fmla="*/ 172 h 394"/>
              <a:gd name="T18" fmla="*/ 2763 w 5702"/>
              <a:gd name="T19" fmla="*/ 225 h 394"/>
              <a:gd name="T20" fmla="*/ 2816 w 5702"/>
              <a:gd name="T21" fmla="*/ 277 h 394"/>
              <a:gd name="T22" fmla="*/ 2852 w 5702"/>
              <a:gd name="T23" fmla="*/ 326 h 394"/>
              <a:gd name="T24" fmla="*/ 2887 w 5702"/>
              <a:gd name="T25" fmla="*/ 277 h 394"/>
              <a:gd name="T26" fmla="*/ 2939 w 5702"/>
              <a:gd name="T27" fmla="*/ 225 h 394"/>
              <a:gd name="T28" fmla="*/ 3012 w 5702"/>
              <a:gd name="T29" fmla="*/ 172 h 394"/>
              <a:gd name="T30" fmla="*/ 3105 w 5702"/>
              <a:gd name="T31" fmla="*/ 122 h 394"/>
              <a:gd name="T32" fmla="*/ 3223 w 5702"/>
              <a:gd name="T33" fmla="*/ 78 h 394"/>
              <a:gd name="T34" fmla="*/ 3369 w 5702"/>
              <a:gd name="T35" fmla="*/ 42 h 394"/>
              <a:gd name="T36" fmla="*/ 3547 w 5702"/>
              <a:gd name="T37" fmla="*/ 19 h 394"/>
              <a:gd name="T38" fmla="*/ 3735 w 5702"/>
              <a:gd name="T39" fmla="*/ 11 h 394"/>
              <a:gd name="T40" fmla="*/ 3949 w 5702"/>
              <a:gd name="T41" fmla="*/ 5 h 394"/>
              <a:gd name="T42" fmla="*/ 4210 w 5702"/>
              <a:gd name="T43" fmla="*/ 2 h 394"/>
              <a:gd name="T44" fmla="*/ 4519 w 5702"/>
              <a:gd name="T45" fmla="*/ 0 h 394"/>
              <a:gd name="T46" fmla="*/ 4907 w 5702"/>
              <a:gd name="T47" fmla="*/ 0 h 394"/>
              <a:gd name="T48" fmla="*/ 5318 w 5702"/>
              <a:gd name="T49" fmla="*/ 2 h 394"/>
              <a:gd name="T50" fmla="*/ 5702 w 5702"/>
              <a:gd name="T51" fmla="*/ 5 h 394"/>
              <a:gd name="T52" fmla="*/ 5513 w 5702"/>
              <a:gd name="T53" fmla="*/ 72 h 394"/>
              <a:gd name="T54" fmla="*/ 5116 w 5702"/>
              <a:gd name="T55" fmla="*/ 70 h 394"/>
              <a:gd name="T56" fmla="*/ 4689 w 5702"/>
              <a:gd name="T57" fmla="*/ 68 h 394"/>
              <a:gd name="T58" fmla="*/ 4358 w 5702"/>
              <a:gd name="T59" fmla="*/ 70 h 394"/>
              <a:gd name="T60" fmla="*/ 4073 w 5702"/>
              <a:gd name="T61" fmla="*/ 72 h 394"/>
              <a:gd name="T62" fmla="*/ 3836 w 5702"/>
              <a:gd name="T63" fmla="*/ 75 h 394"/>
              <a:gd name="T64" fmla="*/ 3648 w 5702"/>
              <a:gd name="T65" fmla="*/ 80 h 394"/>
              <a:gd name="T66" fmla="*/ 3455 w 5702"/>
              <a:gd name="T67" fmla="*/ 98 h 394"/>
              <a:gd name="T68" fmla="*/ 3293 w 5702"/>
              <a:gd name="T69" fmla="*/ 127 h 394"/>
              <a:gd name="T70" fmla="*/ 3162 w 5702"/>
              <a:gd name="T71" fmla="*/ 167 h 394"/>
              <a:gd name="T72" fmla="*/ 3056 w 5702"/>
              <a:gd name="T73" fmla="*/ 214 h 394"/>
              <a:gd name="T74" fmla="*/ 2974 w 5702"/>
              <a:gd name="T75" fmla="*/ 266 h 394"/>
              <a:gd name="T76" fmla="*/ 2911 w 5702"/>
              <a:gd name="T77" fmla="*/ 320 h 394"/>
              <a:gd name="T78" fmla="*/ 2868 w 5702"/>
              <a:gd name="T79" fmla="*/ 371 h 394"/>
              <a:gd name="T80" fmla="*/ 2835 w 5702"/>
              <a:gd name="T81" fmla="*/ 371 h 394"/>
              <a:gd name="T82" fmla="*/ 2791 w 5702"/>
              <a:gd name="T83" fmla="*/ 320 h 394"/>
              <a:gd name="T84" fmla="*/ 2730 w 5702"/>
              <a:gd name="T85" fmla="*/ 266 h 394"/>
              <a:gd name="T86" fmla="*/ 2647 w 5702"/>
              <a:gd name="T87" fmla="*/ 214 h 394"/>
              <a:gd name="T88" fmla="*/ 2542 w 5702"/>
              <a:gd name="T89" fmla="*/ 167 h 394"/>
              <a:gd name="T90" fmla="*/ 2410 w 5702"/>
              <a:gd name="T91" fmla="*/ 127 h 394"/>
              <a:gd name="T92" fmla="*/ 2248 w 5702"/>
              <a:gd name="T93" fmla="*/ 98 h 394"/>
              <a:gd name="T94" fmla="*/ 2055 w 5702"/>
              <a:gd name="T95" fmla="*/ 80 h 394"/>
              <a:gd name="T96" fmla="*/ 1867 w 5702"/>
              <a:gd name="T97" fmla="*/ 75 h 394"/>
              <a:gd name="T98" fmla="*/ 1630 w 5702"/>
              <a:gd name="T99" fmla="*/ 72 h 394"/>
              <a:gd name="T100" fmla="*/ 1344 w 5702"/>
              <a:gd name="T101" fmla="*/ 70 h 394"/>
              <a:gd name="T102" fmla="*/ 1014 w 5702"/>
              <a:gd name="T103" fmla="*/ 68 h 394"/>
              <a:gd name="T104" fmla="*/ 587 w 5702"/>
              <a:gd name="T105" fmla="*/ 70 h 394"/>
              <a:gd name="T106" fmla="*/ 190 w 5702"/>
              <a:gd name="T107" fmla="*/ 72 h 394"/>
              <a:gd name="T108" fmla="*/ 0 w 5702"/>
              <a:gd name="T109" fmla="*/ 5 h 394"/>
              <a:gd name="T110" fmla="*/ 385 w 5702"/>
              <a:gd name="T111" fmla="*/ 2 h 394"/>
              <a:gd name="T112" fmla="*/ 796 w 5702"/>
              <a:gd name="T11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02" h="394">
                <a:moveTo>
                  <a:pt x="1014" y="0"/>
                </a:moveTo>
                <a:lnTo>
                  <a:pt x="1184" y="0"/>
                </a:lnTo>
                <a:lnTo>
                  <a:pt x="1344" y="0"/>
                </a:lnTo>
                <a:lnTo>
                  <a:pt x="1492" y="2"/>
                </a:lnTo>
                <a:lnTo>
                  <a:pt x="1630" y="4"/>
                </a:lnTo>
                <a:lnTo>
                  <a:pt x="1754" y="5"/>
                </a:lnTo>
                <a:lnTo>
                  <a:pt x="1867" y="7"/>
                </a:lnTo>
                <a:lnTo>
                  <a:pt x="1968" y="11"/>
                </a:lnTo>
                <a:lnTo>
                  <a:pt x="2055" y="12"/>
                </a:lnTo>
                <a:lnTo>
                  <a:pt x="2156" y="19"/>
                </a:lnTo>
                <a:lnTo>
                  <a:pt x="2248" y="30"/>
                </a:lnTo>
                <a:lnTo>
                  <a:pt x="2333" y="42"/>
                </a:lnTo>
                <a:lnTo>
                  <a:pt x="2410" y="59"/>
                </a:lnTo>
                <a:lnTo>
                  <a:pt x="2480" y="78"/>
                </a:lnTo>
                <a:lnTo>
                  <a:pt x="2542" y="99"/>
                </a:lnTo>
                <a:lnTo>
                  <a:pt x="2598" y="122"/>
                </a:lnTo>
                <a:lnTo>
                  <a:pt x="2647" y="146"/>
                </a:lnTo>
                <a:lnTo>
                  <a:pt x="2690" y="172"/>
                </a:lnTo>
                <a:lnTo>
                  <a:pt x="2730" y="199"/>
                </a:lnTo>
                <a:lnTo>
                  <a:pt x="2763" y="225"/>
                </a:lnTo>
                <a:lnTo>
                  <a:pt x="2791" y="253"/>
                </a:lnTo>
                <a:lnTo>
                  <a:pt x="2816" y="277"/>
                </a:lnTo>
                <a:lnTo>
                  <a:pt x="2835" y="303"/>
                </a:lnTo>
                <a:lnTo>
                  <a:pt x="2852" y="326"/>
                </a:lnTo>
                <a:lnTo>
                  <a:pt x="2868" y="303"/>
                </a:lnTo>
                <a:lnTo>
                  <a:pt x="2887" y="277"/>
                </a:lnTo>
                <a:lnTo>
                  <a:pt x="2911" y="253"/>
                </a:lnTo>
                <a:lnTo>
                  <a:pt x="2939" y="225"/>
                </a:lnTo>
                <a:lnTo>
                  <a:pt x="2974" y="199"/>
                </a:lnTo>
                <a:lnTo>
                  <a:pt x="3012" y="172"/>
                </a:lnTo>
                <a:lnTo>
                  <a:pt x="3056" y="146"/>
                </a:lnTo>
                <a:lnTo>
                  <a:pt x="3105" y="122"/>
                </a:lnTo>
                <a:lnTo>
                  <a:pt x="3162" y="99"/>
                </a:lnTo>
                <a:lnTo>
                  <a:pt x="3223" y="78"/>
                </a:lnTo>
                <a:lnTo>
                  <a:pt x="3293" y="59"/>
                </a:lnTo>
                <a:lnTo>
                  <a:pt x="3369" y="42"/>
                </a:lnTo>
                <a:lnTo>
                  <a:pt x="3455" y="30"/>
                </a:lnTo>
                <a:lnTo>
                  <a:pt x="3547" y="19"/>
                </a:lnTo>
                <a:lnTo>
                  <a:pt x="3648" y="12"/>
                </a:lnTo>
                <a:lnTo>
                  <a:pt x="3735" y="11"/>
                </a:lnTo>
                <a:lnTo>
                  <a:pt x="3836" y="7"/>
                </a:lnTo>
                <a:lnTo>
                  <a:pt x="3949" y="5"/>
                </a:lnTo>
                <a:lnTo>
                  <a:pt x="4073" y="4"/>
                </a:lnTo>
                <a:lnTo>
                  <a:pt x="4210" y="2"/>
                </a:lnTo>
                <a:lnTo>
                  <a:pt x="4358" y="0"/>
                </a:lnTo>
                <a:lnTo>
                  <a:pt x="4519" y="0"/>
                </a:lnTo>
                <a:lnTo>
                  <a:pt x="4689" y="0"/>
                </a:lnTo>
                <a:lnTo>
                  <a:pt x="4907" y="0"/>
                </a:lnTo>
                <a:lnTo>
                  <a:pt x="5116" y="2"/>
                </a:lnTo>
                <a:lnTo>
                  <a:pt x="5318" y="2"/>
                </a:lnTo>
                <a:lnTo>
                  <a:pt x="5513" y="4"/>
                </a:lnTo>
                <a:lnTo>
                  <a:pt x="5702" y="5"/>
                </a:lnTo>
                <a:lnTo>
                  <a:pt x="5702" y="73"/>
                </a:lnTo>
                <a:lnTo>
                  <a:pt x="5513" y="72"/>
                </a:lnTo>
                <a:lnTo>
                  <a:pt x="5318" y="70"/>
                </a:lnTo>
                <a:lnTo>
                  <a:pt x="5116" y="70"/>
                </a:lnTo>
                <a:lnTo>
                  <a:pt x="4907" y="68"/>
                </a:lnTo>
                <a:lnTo>
                  <a:pt x="4689" y="68"/>
                </a:lnTo>
                <a:lnTo>
                  <a:pt x="4519" y="68"/>
                </a:lnTo>
                <a:lnTo>
                  <a:pt x="4358" y="70"/>
                </a:lnTo>
                <a:lnTo>
                  <a:pt x="4210" y="70"/>
                </a:lnTo>
                <a:lnTo>
                  <a:pt x="4073" y="72"/>
                </a:lnTo>
                <a:lnTo>
                  <a:pt x="3949" y="73"/>
                </a:lnTo>
                <a:lnTo>
                  <a:pt x="3836" y="75"/>
                </a:lnTo>
                <a:lnTo>
                  <a:pt x="3735" y="78"/>
                </a:lnTo>
                <a:lnTo>
                  <a:pt x="3648" y="80"/>
                </a:lnTo>
                <a:lnTo>
                  <a:pt x="3547" y="87"/>
                </a:lnTo>
                <a:lnTo>
                  <a:pt x="3455" y="98"/>
                </a:lnTo>
                <a:lnTo>
                  <a:pt x="3369" y="110"/>
                </a:lnTo>
                <a:lnTo>
                  <a:pt x="3293" y="127"/>
                </a:lnTo>
                <a:lnTo>
                  <a:pt x="3223" y="146"/>
                </a:lnTo>
                <a:lnTo>
                  <a:pt x="3162" y="167"/>
                </a:lnTo>
                <a:lnTo>
                  <a:pt x="3105" y="190"/>
                </a:lnTo>
                <a:lnTo>
                  <a:pt x="3056" y="214"/>
                </a:lnTo>
                <a:lnTo>
                  <a:pt x="3012" y="240"/>
                </a:lnTo>
                <a:lnTo>
                  <a:pt x="2974" y="266"/>
                </a:lnTo>
                <a:lnTo>
                  <a:pt x="2939" y="293"/>
                </a:lnTo>
                <a:lnTo>
                  <a:pt x="2911" y="320"/>
                </a:lnTo>
                <a:lnTo>
                  <a:pt x="2887" y="345"/>
                </a:lnTo>
                <a:lnTo>
                  <a:pt x="2868" y="371"/>
                </a:lnTo>
                <a:lnTo>
                  <a:pt x="2852" y="394"/>
                </a:lnTo>
                <a:lnTo>
                  <a:pt x="2835" y="371"/>
                </a:lnTo>
                <a:lnTo>
                  <a:pt x="2816" y="345"/>
                </a:lnTo>
                <a:lnTo>
                  <a:pt x="2791" y="320"/>
                </a:lnTo>
                <a:lnTo>
                  <a:pt x="2763" y="293"/>
                </a:lnTo>
                <a:lnTo>
                  <a:pt x="2730" y="266"/>
                </a:lnTo>
                <a:lnTo>
                  <a:pt x="2690" y="240"/>
                </a:lnTo>
                <a:lnTo>
                  <a:pt x="2647" y="214"/>
                </a:lnTo>
                <a:lnTo>
                  <a:pt x="2598" y="190"/>
                </a:lnTo>
                <a:lnTo>
                  <a:pt x="2542" y="167"/>
                </a:lnTo>
                <a:lnTo>
                  <a:pt x="2480" y="146"/>
                </a:lnTo>
                <a:lnTo>
                  <a:pt x="2410" y="127"/>
                </a:lnTo>
                <a:lnTo>
                  <a:pt x="2333" y="110"/>
                </a:lnTo>
                <a:lnTo>
                  <a:pt x="2248" y="98"/>
                </a:lnTo>
                <a:lnTo>
                  <a:pt x="2156" y="87"/>
                </a:lnTo>
                <a:lnTo>
                  <a:pt x="2055" y="80"/>
                </a:lnTo>
                <a:lnTo>
                  <a:pt x="1968" y="78"/>
                </a:lnTo>
                <a:lnTo>
                  <a:pt x="1867" y="75"/>
                </a:lnTo>
                <a:lnTo>
                  <a:pt x="1754" y="73"/>
                </a:lnTo>
                <a:lnTo>
                  <a:pt x="1630" y="72"/>
                </a:lnTo>
                <a:lnTo>
                  <a:pt x="1492" y="70"/>
                </a:lnTo>
                <a:lnTo>
                  <a:pt x="1344" y="70"/>
                </a:lnTo>
                <a:lnTo>
                  <a:pt x="1184" y="68"/>
                </a:lnTo>
                <a:lnTo>
                  <a:pt x="1014" y="68"/>
                </a:lnTo>
                <a:lnTo>
                  <a:pt x="796" y="68"/>
                </a:lnTo>
                <a:lnTo>
                  <a:pt x="587" y="70"/>
                </a:lnTo>
                <a:lnTo>
                  <a:pt x="385" y="70"/>
                </a:lnTo>
                <a:lnTo>
                  <a:pt x="190" y="72"/>
                </a:lnTo>
                <a:lnTo>
                  <a:pt x="0" y="73"/>
                </a:lnTo>
                <a:lnTo>
                  <a:pt x="0" y="5"/>
                </a:lnTo>
                <a:lnTo>
                  <a:pt x="190" y="4"/>
                </a:lnTo>
                <a:lnTo>
                  <a:pt x="385" y="2"/>
                </a:lnTo>
                <a:lnTo>
                  <a:pt x="587" y="2"/>
                </a:lnTo>
                <a:lnTo>
                  <a:pt x="796" y="0"/>
                </a:lnTo>
                <a:lnTo>
                  <a:pt x="1014"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7" name="文本框 6"/>
          <p:cNvSpPr txBox="1"/>
          <p:nvPr/>
        </p:nvSpPr>
        <p:spPr>
          <a:xfrm>
            <a:off x="741045" y="2449830"/>
            <a:ext cx="11803380" cy="829945"/>
          </a:xfrm>
          <a:prstGeom prst="rect">
            <a:avLst/>
          </a:prstGeom>
          <a:noFill/>
        </p:spPr>
        <p:txBody>
          <a:bodyPr wrap="square" rtlCol="0">
            <a:spAutoFit/>
          </a:bodyPr>
          <a:lstStyle/>
          <a:p>
            <a:pPr algn="l"/>
            <a:r>
              <a:rPr lang="en-US" sz="3200" dirty="0">
                <a:solidFill>
                  <a:schemeClr val="accent4">
                    <a:lumMod val="75000"/>
                  </a:schemeClr>
                </a:solidFill>
                <a:latin typeface="华文行楷" panose="02010800040101010101" charset="-122"/>
                <a:ea typeface="华文行楷" panose="02010800040101010101" charset="-122"/>
                <a:sym typeface="+mn-ea"/>
              </a:rPr>
              <a:t>   </a:t>
            </a:r>
            <a:r>
              <a:rPr lang="en-US" sz="3600" dirty="0">
                <a:solidFill>
                  <a:schemeClr val="accent4">
                    <a:lumMod val="75000"/>
                  </a:schemeClr>
                </a:solidFill>
                <a:latin typeface="华文行楷" panose="02010800040101010101" charset="-122"/>
                <a:ea typeface="华文行楷" panose="02010800040101010101" charset="-122"/>
                <a:sym typeface="+mn-ea"/>
              </a:rPr>
              <a:t> </a:t>
            </a:r>
            <a:r>
              <a:rPr lang="zh-CN" altLang="en-US" sz="4800" b="1" dirty="0">
                <a:solidFill>
                  <a:schemeClr val="bg1"/>
                </a:solidFill>
                <a:latin typeface="华文行楷" panose="02010800040101010101" charset="-122"/>
                <a:ea typeface="华文行楷" panose="02010800040101010101" charset="-122"/>
                <a:sym typeface="+mn-ea"/>
              </a:rPr>
              <a:t>强化学术规范理念，促进教研指导创新</a:t>
            </a:r>
            <a:endParaRPr lang="zh-CN" altLang="en-US" sz="4800" b="1" dirty="0">
              <a:solidFill>
                <a:schemeClr val="bg1"/>
              </a:solidFill>
              <a:latin typeface="华文行楷" panose="02010800040101010101" charset="-122"/>
              <a:ea typeface="华文行楷" panose="020108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
                                        </p:tgtEl>
                                        <p:attrNameLst>
                                          <p:attrName>ppt_y</p:attrName>
                                        </p:attrNameLst>
                                      </p:cBhvr>
                                      <p:tavLst>
                                        <p:tav tm="0">
                                          <p:val>
                                            <p:strVal val="#ppt_y"/>
                                          </p:val>
                                        </p:tav>
                                        <p:tav tm="100000">
                                          <p:val>
                                            <p:strVal val="#ppt_y"/>
                                          </p:val>
                                        </p:tav>
                                      </p:tavLst>
                                    </p:anim>
                                    <p:anim calcmode="lin" valueType="num">
                                      <p:cBhvr>
                                        <p:cTn id="1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
                                        </p:tgtEl>
                                      </p:cBhvr>
                                    </p:animEffect>
                                  </p:childTnLst>
                                </p:cTn>
                              </p:par>
                            </p:childTnLst>
                          </p:cTn>
                        </p:par>
                        <p:par>
                          <p:cTn id="19" fill="hold">
                            <p:stCondLst>
                              <p:cond delay="1149"/>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13"/>
                                        </p:tgtEl>
                                      </p:cBhvr>
                                    </p:animEffect>
                                    <p:animScale>
                                      <p:cBhvr>
                                        <p:cTn id="22"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1062990" y="384810"/>
            <a:ext cx="6571615" cy="760095"/>
          </a:xfrm>
        </p:spPr>
        <p:txBody>
          <a:bodyPr/>
          <a:p>
            <a:r>
              <a:rPr lang="zh-CN" altLang="en-US"/>
              <a:t>学术不端及相近词语释义</a:t>
            </a:r>
            <a:endParaRPr lang="zh-CN" altLang="en-US"/>
          </a:p>
        </p:txBody>
      </p:sp>
      <p:pic>
        <p:nvPicPr>
          <p:cNvPr id="4" name="图片 3"/>
          <p:cNvPicPr>
            <a:picLocks noChangeAspect="1"/>
          </p:cNvPicPr>
          <p:nvPr/>
        </p:nvPicPr>
        <p:blipFill>
          <a:blip r:embed="rId1"/>
          <a:stretch>
            <a:fillRect/>
          </a:stretch>
        </p:blipFill>
        <p:spPr>
          <a:xfrm>
            <a:off x="1089025" y="1032510"/>
            <a:ext cx="10305415" cy="5539105"/>
          </a:xfrm>
          <a:prstGeom prst="rect">
            <a:avLst/>
          </a:prstGeom>
        </p:spPr>
      </p:pic>
      <p:sp>
        <p:nvSpPr>
          <p:cNvPr id="5" name="文本框 4"/>
          <p:cNvSpPr txBox="1"/>
          <p:nvPr/>
        </p:nvSpPr>
        <p:spPr>
          <a:xfrm>
            <a:off x="3392332" y="6726365"/>
            <a:ext cx="9401106" cy="415290"/>
          </a:xfrm>
          <a:prstGeom prst="rect">
            <a:avLst/>
          </a:prstGeom>
          <a:noFill/>
        </p:spPr>
        <p:txBody>
          <a:bodyPr wrap="square" rtlCol="0">
            <a:spAutoFit/>
          </a:bodyPr>
          <a:p>
            <a:r>
              <a:rPr lang="zh-CN" altLang="en-US" sz="2110" i="1"/>
              <a:t>《高校查处学术不端行为的双重困境与制度选择》，谢小瑶，叶继元；</a:t>
            </a:r>
            <a:r>
              <a:rPr lang="en-US" altLang="zh-CN" sz="2110" i="1"/>
              <a:t>2016</a:t>
            </a:r>
            <a:endParaRPr lang="en-US" altLang="zh-CN" sz="2110" i="1"/>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665" dirty="0">
                <a:solidFill>
                  <a:schemeClr val="bg1"/>
                </a:solidFill>
              </a:rPr>
              <a:t>科研行为的分类</a:t>
            </a:r>
            <a:endParaRPr lang="zh-CN" sz="2665" dirty="0">
              <a:solidFill>
                <a:schemeClr val="bg1"/>
              </a:solidFill>
            </a:endParaRPr>
          </a:p>
        </p:txBody>
      </p:sp>
      <p:sp>
        <p:nvSpPr>
          <p:cNvPr id="14" name="直接连接符 27650"/>
          <p:cNvSpPr/>
          <p:nvPr/>
        </p:nvSpPr>
        <p:spPr>
          <a:xfrm flipV="1">
            <a:off x="6651328" y="2998559"/>
            <a:ext cx="1270" cy="429895"/>
          </a:xfrm>
          <a:prstGeom prst="line">
            <a:avLst/>
          </a:prstGeom>
          <a:ln w="28575" cmpd="sng">
            <a:solidFill>
              <a:srgbClr val="FFC000"/>
            </a:solidFill>
            <a:prstDash val="solid"/>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lstStyle/>
          <a:p>
            <a:pPr lvl="0" indent="0" eaLnBrk="0" hangingPunct="0"/>
            <a:endParaRPr lang="zh-CN" altLang="en-US">
              <a:latin typeface="Arial" panose="020B0604020202020204" pitchFamily="34" charset="0"/>
              <a:ea typeface="宋体" panose="02010600030101010101" pitchFamily="2" charset="-122"/>
              <a:sym typeface="Gill Sans" charset="0"/>
            </a:endParaRPr>
          </a:p>
        </p:txBody>
      </p:sp>
      <p:sp>
        <p:nvSpPr>
          <p:cNvPr id="15" name="直接连接符 27651"/>
          <p:cNvSpPr/>
          <p:nvPr/>
        </p:nvSpPr>
        <p:spPr>
          <a:xfrm flipV="1">
            <a:off x="4645998" y="3010942"/>
            <a:ext cx="0" cy="398462"/>
          </a:xfrm>
          <a:prstGeom prst="line">
            <a:avLst/>
          </a:prstGeom>
          <a:ln w="28575" cmpd="sng">
            <a:solidFill>
              <a:srgbClr val="FFC000"/>
            </a:solidFill>
            <a:prstDash val="solid"/>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lstStyle/>
          <a:p>
            <a:pPr lvl="0" indent="0" eaLnBrk="0" hangingPunct="0"/>
            <a:endParaRPr lang="zh-CN" altLang="en-US">
              <a:latin typeface="Arial" panose="020B0604020202020204" pitchFamily="34" charset="0"/>
              <a:ea typeface="宋体" panose="02010600030101010101" pitchFamily="2" charset="-122"/>
              <a:sym typeface="Gill Sans" charset="0"/>
            </a:endParaRPr>
          </a:p>
        </p:txBody>
      </p:sp>
      <p:sp>
        <p:nvSpPr>
          <p:cNvPr id="16" name="直接连接符 27652"/>
          <p:cNvSpPr/>
          <p:nvPr/>
        </p:nvSpPr>
        <p:spPr>
          <a:xfrm flipH="1" flipV="1">
            <a:off x="4633298" y="3411944"/>
            <a:ext cx="2020888" cy="0"/>
          </a:xfrm>
          <a:prstGeom prst="line">
            <a:avLst/>
          </a:prstGeom>
          <a:ln w="28575" cmpd="sng">
            <a:solidFill>
              <a:srgbClr val="FFC000"/>
            </a:solidFill>
            <a:prstDash val="solid"/>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lstStyle/>
          <a:p>
            <a:pPr lvl="0" indent="0" eaLnBrk="0" hangingPunct="0"/>
            <a:endParaRPr lang="zh-CN" altLang="en-US">
              <a:latin typeface="Arial" panose="020B0604020202020204" pitchFamily="34" charset="0"/>
              <a:ea typeface="宋体" panose="02010600030101010101" pitchFamily="2" charset="-122"/>
              <a:sym typeface="Gill Sans" charset="0"/>
            </a:endParaRPr>
          </a:p>
        </p:txBody>
      </p:sp>
      <p:sp>
        <p:nvSpPr>
          <p:cNvPr id="17" name="直接连接符 27653"/>
          <p:cNvSpPr/>
          <p:nvPr/>
        </p:nvSpPr>
        <p:spPr>
          <a:xfrm flipV="1">
            <a:off x="5673111" y="3428454"/>
            <a:ext cx="1587" cy="330200"/>
          </a:xfrm>
          <a:prstGeom prst="line">
            <a:avLst/>
          </a:prstGeom>
          <a:ln w="28575" cmpd="sng">
            <a:solidFill>
              <a:srgbClr val="FFC000"/>
            </a:solidFill>
            <a:prstDash val="solid"/>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lstStyle/>
          <a:p>
            <a:pPr lvl="0" indent="0" eaLnBrk="0" hangingPunct="0"/>
            <a:endParaRPr lang="zh-CN" altLang="en-US">
              <a:latin typeface="Arial" panose="020B0604020202020204" pitchFamily="34" charset="0"/>
              <a:ea typeface="宋体" panose="02010600030101010101" pitchFamily="2" charset="-122"/>
              <a:sym typeface="Gill Sans" charset="0"/>
            </a:endParaRPr>
          </a:p>
        </p:txBody>
      </p:sp>
      <p:sp>
        <p:nvSpPr>
          <p:cNvPr id="18" name="文本框 27662"/>
          <p:cNvSpPr txBox="1"/>
          <p:nvPr/>
        </p:nvSpPr>
        <p:spPr>
          <a:xfrm>
            <a:off x="7333636" y="5028019"/>
            <a:ext cx="2697162" cy="368300"/>
          </a:xfrm>
          <a:prstGeom prst="rect">
            <a:avLst/>
          </a:prstGeom>
          <a:noFill/>
          <a:ln w="9525">
            <a:noFill/>
          </a:ln>
        </p:spPr>
        <p:txBody>
          <a:bodyPr wrap="square" anchor="t">
            <a:spAutoFit/>
            <a:scene3d>
              <a:camera prst="orthographicFront"/>
              <a:lightRig rig="threePt" dir="t"/>
            </a:scene3d>
          </a:bodyPr>
          <a:lstStyle/>
          <a:p>
            <a:pPr lvl="0" indent="0" algn="ctr" eaLnBrk="0" hangingPunct="0"/>
            <a:r>
              <a:rPr lang="zh-CN" altLang="en-US" b="1" dirty="0">
                <a:solidFill>
                  <a:srgbClr val="C00000"/>
                </a:solidFill>
                <a:effectLst/>
                <a:latin typeface="Times New Roman" panose="02020603050405020304" charset="0"/>
                <a:ea typeface="微软雅黑" panose="020B0503020204020204" pitchFamily="34" charset="-122"/>
                <a:sym typeface="华文细黑" panose="02010600040101010101" pitchFamily="2" charset="-122"/>
              </a:rPr>
              <a:t>最恶劣的科研行为</a:t>
            </a:r>
            <a:endParaRPr lang="zh-CN" altLang="en-US" b="1" dirty="0">
              <a:solidFill>
                <a:srgbClr val="C00000"/>
              </a:solidFill>
              <a:effectLst/>
              <a:latin typeface="Times New Roman" panose="02020603050405020304" charset="0"/>
              <a:ea typeface="微软雅黑" panose="020B0503020204020204" pitchFamily="34" charset="-122"/>
              <a:sym typeface="华文细黑" panose="02010600040101010101" pitchFamily="2" charset="-122"/>
            </a:endParaRPr>
          </a:p>
        </p:txBody>
      </p:sp>
      <p:sp>
        <p:nvSpPr>
          <p:cNvPr id="20" name="圆角矩形 27667">
            <a:hlinkClick r:id="" action="ppaction://noaction"/>
          </p:cNvPr>
          <p:cNvSpPr/>
          <p:nvPr/>
        </p:nvSpPr>
        <p:spPr>
          <a:xfrm>
            <a:off x="4665048" y="3758654"/>
            <a:ext cx="2016125" cy="755650"/>
          </a:xfrm>
          <a:prstGeom prst="roundRect">
            <a:avLst>
              <a:gd name="adj" fmla="val 12699"/>
            </a:avLst>
          </a:prstGeom>
          <a:solidFill>
            <a:srgbClr val="FFC000"/>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anchor="t"/>
          <a:lstStyle/>
          <a:p>
            <a:pPr lvl="0" algn="ctr" eaLnBrk="0" fontAlgn="base" hangingPunct="0"/>
            <a:r>
              <a:rPr lang="zh-CN" altLang="en-US" b="1" strike="noStrike" noProof="1">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rPr>
              <a:t>科研不当行为</a:t>
            </a:r>
            <a:endParaRPr lang="zh-CN" altLang="en-US" b="1" strike="noStrike" noProof="1">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endParaRPr>
          </a:p>
          <a:p>
            <a:pPr lvl="0" algn="ctr" eaLnBrk="0" fontAlgn="base" hangingPunct="0"/>
            <a:r>
              <a:rPr lang="zh-CN" altLang="en-US" b="1" strike="noStrike" noProof="1">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rPr>
              <a:t>（QRP）</a:t>
            </a:r>
            <a:endParaRPr lang="zh-CN" altLang="en-US" b="1" strike="noStrike" noProof="1">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endParaRPr>
          </a:p>
        </p:txBody>
      </p:sp>
      <p:sp>
        <p:nvSpPr>
          <p:cNvPr id="21" name="圆角矩形 27670">
            <a:hlinkClick r:id="" action="ppaction://noaction"/>
          </p:cNvPr>
          <p:cNvSpPr/>
          <p:nvPr/>
        </p:nvSpPr>
        <p:spPr>
          <a:xfrm>
            <a:off x="1634511" y="3761829"/>
            <a:ext cx="2333625" cy="784225"/>
          </a:xfrm>
          <a:prstGeom prst="roundRect">
            <a:avLst>
              <a:gd name="adj" fmla="val 12699"/>
            </a:avLst>
          </a:prstGeom>
          <a:solidFill>
            <a:srgbClr val="97DA61"/>
          </a:solidFill>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anchor="t"/>
          <a:lstStyle/>
          <a:p>
            <a:pPr lvl="0" indent="0" algn="ctr" eaLnBrk="0" hangingPunct="0"/>
            <a:r>
              <a:rPr lang="zh-CN" altLang="en-US" b="1" dirty="0">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rPr>
              <a:t>负责任的研究行为</a:t>
            </a:r>
            <a:endParaRPr lang="zh-CN" altLang="en-US" b="1" dirty="0">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endParaRPr>
          </a:p>
          <a:p>
            <a:pPr lvl="0" indent="0" algn="ctr" eaLnBrk="0" hangingPunct="0"/>
            <a:r>
              <a:rPr lang="zh-CN" altLang="en-US" b="1" dirty="0">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rPr>
              <a:t>（RCR）</a:t>
            </a:r>
            <a:endParaRPr lang="zh-CN" altLang="en-US" b="1" dirty="0">
              <a:solidFill>
                <a:schemeClr val="tx1">
                  <a:lumMod val="50000"/>
                </a:schemeClr>
              </a:solidFill>
              <a:effectLst/>
              <a:latin typeface="Times New Roman" panose="02020603050405020304" charset="0"/>
              <a:ea typeface="微软雅黑" panose="020B0503020204020204" pitchFamily="34" charset="-122"/>
              <a:sym typeface="华文细黑" panose="02010600040101010101" pitchFamily="2" charset="-122"/>
            </a:endParaRPr>
          </a:p>
        </p:txBody>
      </p:sp>
      <p:sp>
        <p:nvSpPr>
          <p:cNvPr id="22" name="直接连接符 27676"/>
          <p:cNvSpPr/>
          <p:nvPr/>
        </p:nvSpPr>
        <p:spPr>
          <a:xfrm flipH="1" flipV="1">
            <a:off x="7333953" y="2291804"/>
            <a:ext cx="2931160" cy="635"/>
          </a:xfrm>
          <a:prstGeom prst="line">
            <a:avLst/>
          </a:prstGeom>
          <a:ln w="28575" cmpd="sng">
            <a:solidFill>
              <a:srgbClr val="C00000"/>
            </a:solidFill>
            <a:prstDash val="solid"/>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lstStyle/>
          <a:p>
            <a:pPr lvl="0" indent="0" eaLnBrk="0" hangingPunct="0"/>
            <a:endParaRPr lang="zh-CN" altLang="en-US">
              <a:latin typeface="Arial" panose="020B0604020202020204" pitchFamily="34" charset="0"/>
              <a:ea typeface="宋体" panose="02010600030101010101" pitchFamily="2" charset="-122"/>
              <a:sym typeface="Gill Sans" charset="0"/>
            </a:endParaRPr>
          </a:p>
        </p:txBody>
      </p:sp>
      <p:sp>
        <p:nvSpPr>
          <p:cNvPr id="23" name="圆角矩形 13"/>
          <p:cNvSpPr/>
          <p:nvPr/>
        </p:nvSpPr>
        <p:spPr>
          <a:xfrm>
            <a:off x="3639523" y="2450554"/>
            <a:ext cx="1997075" cy="598488"/>
          </a:xfrm>
          <a:prstGeom prst="roundRect">
            <a:avLst/>
          </a:prstGeom>
          <a:solidFill>
            <a:srgbClr val="FFC000"/>
          </a:solidFill>
        </p:spPr>
        <p:style>
          <a:lnRef idx="3">
            <a:schemeClr val="lt1"/>
          </a:lnRef>
          <a:fillRef idx="1">
            <a:schemeClr val="dk1"/>
          </a:fillRef>
          <a:effectRef idx="1">
            <a:schemeClr val="dk1"/>
          </a:effectRef>
          <a:fontRef idx="minor">
            <a:schemeClr val="lt1"/>
          </a:fontRef>
        </p:style>
        <p:txBody>
          <a:bodyPr rtlCol="0" anchor="ctr"/>
          <a:lstStyle/>
          <a:p>
            <a:pPr lvl="0" algn="ctr" eaLnBrk="0" fontAlgn="base" hangingPunct="0"/>
            <a:r>
              <a:rPr lang="zh-CN" altLang="en-US" b="1" strike="noStrike" noProof="1">
                <a:solidFill>
                  <a:schemeClr val="tx1">
                    <a:lumMod val="50000"/>
                  </a:schemeClr>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sym typeface="华文细黑" panose="02010600040101010101" pitchFamily="2" charset="-122"/>
              </a:rPr>
              <a:t>无意问题行为</a:t>
            </a:r>
            <a:endParaRPr lang="zh-CN" altLang="en-US" b="1" strike="noStrike" noProof="1">
              <a:solidFill>
                <a:schemeClr val="tx1">
                  <a:lumMod val="50000"/>
                </a:schemeClr>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sym typeface="华文细黑" panose="02010600040101010101" pitchFamily="2" charset="-122"/>
            </a:endParaRPr>
          </a:p>
        </p:txBody>
      </p:sp>
      <p:sp>
        <p:nvSpPr>
          <p:cNvPr id="24" name="圆角矩形 15"/>
          <p:cNvSpPr/>
          <p:nvPr/>
        </p:nvSpPr>
        <p:spPr>
          <a:xfrm>
            <a:off x="5764868" y="2472779"/>
            <a:ext cx="1812925" cy="576263"/>
          </a:xfrm>
          <a:prstGeom prst="roundRect">
            <a:avLst/>
          </a:prstGeom>
          <a:solidFill>
            <a:srgbClr val="FFC000"/>
          </a:solidFill>
        </p:spPr>
        <p:style>
          <a:lnRef idx="3">
            <a:schemeClr val="lt1"/>
          </a:lnRef>
          <a:fillRef idx="1">
            <a:schemeClr val="dk1"/>
          </a:fillRef>
          <a:effectRef idx="1">
            <a:schemeClr val="dk1"/>
          </a:effectRef>
          <a:fontRef idx="minor">
            <a:schemeClr val="lt1"/>
          </a:fontRef>
        </p:style>
        <p:txBody>
          <a:bodyPr rtlCol="0" anchor="ctr"/>
          <a:lstStyle/>
          <a:p>
            <a:pPr lvl="0" algn="ctr" eaLnBrk="0" fontAlgn="base" hangingPunct="0"/>
            <a:r>
              <a:rPr lang="zh-CN" altLang="en-US" b="1" strike="noStrike" noProof="1">
                <a:solidFill>
                  <a:schemeClr val="tx1">
                    <a:lumMod val="50000"/>
                  </a:schemeClr>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sym typeface="华文细黑" panose="02010600040101010101" pitchFamily="2" charset="-122"/>
              </a:rPr>
              <a:t>有意问题行为</a:t>
            </a:r>
            <a:endParaRPr lang="zh-CN" altLang="en-US" b="1" strike="noStrike" noProof="1">
              <a:solidFill>
                <a:schemeClr val="tx1">
                  <a:lumMod val="50000"/>
                </a:schemeClr>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sym typeface="华文细黑" panose="02010600040101010101" pitchFamily="2" charset="-122"/>
            </a:endParaRPr>
          </a:p>
        </p:txBody>
      </p:sp>
      <p:sp>
        <p:nvSpPr>
          <p:cNvPr id="25" name="圆角矩形 16"/>
          <p:cNvSpPr/>
          <p:nvPr/>
        </p:nvSpPr>
        <p:spPr>
          <a:xfrm>
            <a:off x="6134438" y="1470114"/>
            <a:ext cx="2393950" cy="525780"/>
          </a:xfrm>
          <a:prstGeom prst="roundRect">
            <a:avLst/>
          </a:prstGeom>
          <a:solidFill>
            <a:srgbClr val="C00000"/>
          </a:solidFill>
        </p:spPr>
        <p:style>
          <a:lnRef idx="2">
            <a:schemeClr val="accent4"/>
          </a:lnRef>
          <a:fillRef idx="1">
            <a:schemeClr val="lt1"/>
          </a:fillRef>
          <a:effectRef idx="0">
            <a:schemeClr val="accent4"/>
          </a:effectRef>
          <a:fontRef idx="minor">
            <a:schemeClr val="dk1"/>
          </a:fontRef>
        </p:style>
        <p:txBody>
          <a:bodyPr rtlCol="0" anchor="ctr"/>
          <a:lstStyle/>
          <a:p>
            <a:pPr lvl="0" algn="ctr" eaLnBrk="0" fontAlgn="base" hangingPunct="0"/>
            <a:r>
              <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rPr>
              <a:t>过程中的不端行为</a:t>
            </a:r>
            <a:endPar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endParaRPr>
          </a:p>
        </p:txBody>
      </p:sp>
      <p:sp>
        <p:nvSpPr>
          <p:cNvPr id="26" name="圆角矩形 17"/>
          <p:cNvSpPr/>
          <p:nvPr/>
        </p:nvSpPr>
        <p:spPr>
          <a:xfrm>
            <a:off x="8991938" y="1470114"/>
            <a:ext cx="2377440" cy="525780"/>
          </a:xfrm>
          <a:prstGeom prst="roundRect">
            <a:avLst/>
          </a:prstGeom>
          <a:solidFill>
            <a:srgbClr val="C00000"/>
          </a:solidFill>
        </p:spPr>
        <p:style>
          <a:lnRef idx="2">
            <a:schemeClr val="accent4"/>
          </a:lnRef>
          <a:fillRef idx="1">
            <a:schemeClr val="lt1"/>
          </a:fillRef>
          <a:effectRef idx="0">
            <a:schemeClr val="accent4"/>
          </a:effectRef>
          <a:fontRef idx="minor">
            <a:schemeClr val="dk1"/>
          </a:fontRef>
        </p:style>
        <p:txBody>
          <a:bodyPr rtlCol="0" anchor="ctr"/>
          <a:lstStyle/>
          <a:p>
            <a:pPr lvl="0" algn="ctr" eaLnBrk="0" fontAlgn="base" hangingPunct="0">
              <a:buNone/>
            </a:pPr>
            <a:r>
              <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rPr>
              <a:t>论文本身的不端行为</a:t>
            </a:r>
            <a:endPar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endParaRPr>
          </a:p>
        </p:txBody>
      </p:sp>
      <p:sp>
        <p:nvSpPr>
          <p:cNvPr id="27" name="圆角矩形 18">
            <a:hlinkClick r:id="" action="ppaction://noaction"/>
          </p:cNvPr>
          <p:cNvSpPr/>
          <p:nvPr/>
        </p:nvSpPr>
        <p:spPr>
          <a:xfrm>
            <a:off x="7687648" y="3765004"/>
            <a:ext cx="2409825" cy="741363"/>
          </a:xfrm>
          <a:prstGeom prst="roundRect">
            <a:avLst/>
          </a:prstGeom>
          <a:solidFill>
            <a:srgbClr val="C00000"/>
          </a:solidFill>
        </p:spPr>
        <p:style>
          <a:lnRef idx="3">
            <a:schemeClr val="lt1"/>
          </a:lnRef>
          <a:fillRef idx="1">
            <a:schemeClr val="dk1"/>
          </a:fillRef>
          <a:effectRef idx="1">
            <a:schemeClr val="dk1"/>
          </a:effectRef>
          <a:fontRef idx="minor">
            <a:schemeClr val="lt1"/>
          </a:fontRef>
        </p:style>
        <p:txBody>
          <a:bodyPr rtlCol="0" anchor="ctr"/>
          <a:lstStyle/>
          <a:p>
            <a:pPr lvl="0" algn="ctr" eaLnBrk="0" fontAlgn="base" hangingPunct="0"/>
            <a:r>
              <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rPr>
              <a:t>科研不端行为</a:t>
            </a:r>
            <a:endPar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endParaRPr>
          </a:p>
          <a:p>
            <a:pPr lvl="0" algn="ctr" eaLnBrk="0" fontAlgn="base" hangingPunct="0"/>
            <a:r>
              <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rPr>
              <a:t>（Misconduct）</a:t>
            </a:r>
            <a:endParaRPr lang="zh-CN" altLang="en-US" b="1" strike="noStrike" noProof="1">
              <a:solidFill>
                <a:schemeClr val="bg1"/>
              </a:solidFill>
              <a:latin typeface="Times New Roman" panose="02020603050405020304" charset="0"/>
              <a:ea typeface="微软雅黑" panose="020B0503020204020204" pitchFamily="34" charset="-122"/>
              <a:sym typeface="华文细黑" panose="02010600040101010101" pitchFamily="2" charset="-122"/>
            </a:endParaRPr>
          </a:p>
        </p:txBody>
      </p:sp>
      <p:cxnSp>
        <p:nvCxnSpPr>
          <p:cNvPr id="28" name="直接连接符 27"/>
          <p:cNvCxnSpPr>
            <a:stCxn id="25" idx="2"/>
          </p:cNvCxnSpPr>
          <p:nvPr/>
        </p:nvCxnSpPr>
        <p:spPr>
          <a:xfrm>
            <a:off x="7331413" y="1983194"/>
            <a:ext cx="7620" cy="305435"/>
          </a:xfrm>
          <a:prstGeom prst="line">
            <a:avLst/>
          </a:prstGeom>
          <a:ln w="28575" cmpd="sng">
            <a:solidFill>
              <a:srgbClr val="C00000"/>
            </a:solidFill>
            <a:prstDash val="solid"/>
          </a:ln>
        </p:spPr>
        <p:style>
          <a:lnRef idx="3">
            <a:schemeClr val="accent2"/>
          </a:lnRef>
          <a:fillRef idx="0">
            <a:schemeClr val="accent2"/>
          </a:fillRef>
          <a:effectRef idx="2">
            <a:schemeClr val="accent2"/>
          </a:effectRef>
          <a:fontRef idx="minor">
            <a:schemeClr val="tx1"/>
          </a:fontRef>
        </p:style>
      </p:cxnSp>
      <p:sp>
        <p:nvSpPr>
          <p:cNvPr id="29" name="Shape 156"/>
          <p:cNvSpPr/>
          <p:nvPr/>
        </p:nvSpPr>
        <p:spPr>
          <a:xfrm>
            <a:off x="1634511" y="4893717"/>
            <a:ext cx="8228012" cy="0"/>
          </a:xfrm>
          <a:prstGeom prst="line">
            <a:avLst/>
          </a:prstGeom>
          <a:ln w="38100" cmpd="sng">
            <a:solidFill>
              <a:schemeClr val="accent1">
                <a:shade val="50000"/>
              </a:schemeClr>
            </a:solidFill>
            <a:prstDash val="solid"/>
            <a:headEnd type="arrow" w="med" len="med"/>
            <a:tailEnd type="arrow" w="med" len="med"/>
          </a:ln>
        </p:spPr>
        <p:style>
          <a:lnRef idx="3">
            <a:schemeClr val="accent1"/>
          </a:lnRef>
          <a:fillRef idx="0">
            <a:schemeClr val="accent1"/>
          </a:fillRef>
          <a:effectRef idx="2">
            <a:schemeClr val="accent1"/>
          </a:effectRef>
          <a:fontRef idx="minor">
            <a:schemeClr val="tx1"/>
          </a:fontRef>
        </p:style>
        <p:txBody>
          <a:bodyPr wrap="square" lIns="0" tIns="0" rIns="0" bIns="0" anchor="t"/>
          <a:lstStyle/>
          <a:p>
            <a:pPr lvl="0" indent="0" eaLnBrk="0" hangingPunct="0"/>
            <a:endParaRPr>
              <a:solidFill>
                <a:srgbClr val="000000"/>
              </a:solidFill>
              <a:latin typeface="Arial" panose="020B0604020202020204" pitchFamily="34" charset="0"/>
              <a:ea typeface="宋体" panose="02010600030101010101" pitchFamily="2" charset="-122"/>
              <a:sym typeface="Gill Sans" charset="0"/>
            </a:endParaRPr>
          </a:p>
        </p:txBody>
      </p:sp>
      <p:cxnSp>
        <p:nvCxnSpPr>
          <p:cNvPr id="30" name="直接连接符 29"/>
          <p:cNvCxnSpPr/>
          <p:nvPr/>
        </p:nvCxnSpPr>
        <p:spPr>
          <a:xfrm>
            <a:off x="10263208" y="1995894"/>
            <a:ext cx="1905" cy="30861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7" idx="0"/>
          </p:cNvCxnSpPr>
          <p:nvPr/>
        </p:nvCxnSpPr>
        <p:spPr>
          <a:xfrm flipV="1">
            <a:off x="8892878" y="2273389"/>
            <a:ext cx="2540" cy="1478915"/>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646258" y="5156289"/>
            <a:ext cx="2474595" cy="365760"/>
          </a:xfrm>
          <a:prstGeom prst="rect">
            <a:avLst/>
          </a:prstGeom>
          <a:noFill/>
        </p:spPr>
        <p:txBody>
          <a:bodyPr wrap="square" rtlCol="0">
            <a:spAutoFit/>
          </a:bodyPr>
          <a:lstStyle/>
          <a:p>
            <a:r>
              <a:rPr lang="zh-CN" altLang="en-US" b="1">
                <a:solidFill>
                  <a:schemeClr val="accent6">
                    <a:lumMod val="50000"/>
                  </a:schemeClr>
                </a:solidFill>
                <a:latin typeface="Times New Roman" panose="02020603050405020304" charset="0"/>
                <a:ea typeface="微软雅黑" panose="020B0503020204020204" pitchFamily="34" charset="-122"/>
              </a:rPr>
              <a:t>最理想的科研行为</a:t>
            </a:r>
            <a:endParaRPr lang="zh-CN" altLang="en-US" b="1">
              <a:solidFill>
                <a:schemeClr val="accent6">
                  <a:lumMod val="50000"/>
                </a:schemeClr>
              </a:solidFill>
              <a:latin typeface="Times New Roman" panose="02020603050405020304" charset="0"/>
              <a:ea typeface="微软雅黑" panose="020B0503020204020204" pitchFamily="34" charset="-122"/>
            </a:endParaRPr>
          </a:p>
        </p:txBody>
      </p:sp>
      <p:sp>
        <p:nvSpPr>
          <p:cNvPr id="33" name="Shape 180"/>
          <p:cNvSpPr/>
          <p:nvPr/>
        </p:nvSpPr>
        <p:spPr>
          <a:xfrm>
            <a:off x="931248" y="5694769"/>
            <a:ext cx="11167745" cy="657860"/>
          </a:xfrm>
          <a:prstGeom prst="rect">
            <a:avLst/>
          </a:prstGeom>
          <a:noFill/>
          <a:ln w="9525">
            <a:noFill/>
          </a:ln>
        </p:spPr>
        <p:txBody>
          <a:bodyPr wrap="square" lIns="0" tIns="0" rIns="0" bIns="0">
            <a:spAutoFit/>
          </a:bodyPr>
          <a:lstStyle/>
          <a:p>
            <a:pPr lvl="0">
              <a:lnSpc>
                <a:spcPct val="120000"/>
              </a:lnSpc>
            </a:pPr>
            <a:r>
              <a:rPr lang="zh-CN" altLang="en-US"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美国国家科学院科学工程与公共政策委员会</a:t>
            </a:r>
            <a:r>
              <a:rPr lang="zh-CN" altLang="en-US"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《负责任科学（第一卷）：确保科研过程中的诚信》。</a:t>
            </a:r>
            <a:endParaRPr lang="en-US" altLang="zh-CN"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lvl="0">
              <a:lnSpc>
                <a:spcPct val="120000"/>
              </a:lnSpc>
            </a:pPr>
            <a:r>
              <a:rPr lang="en-US" altLang="x-none" sz="1400" i="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400" i="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注：</a:t>
            </a:r>
            <a:r>
              <a:rPr lang="zh-CN" altLang="en-US" sz="1400" i="1" dirty="0">
                <a:solidFill>
                  <a:srgbClr val="000000"/>
                </a:solidFill>
                <a:latin typeface="微软雅黑" panose="020B0503020204020204" pitchFamily="34" charset="-122"/>
                <a:ea typeface="微软雅黑" panose="020B0503020204020204" pitchFamily="34" charset="-122"/>
                <a:sym typeface="Verdana" panose="020B0604030504040204" pitchFamily="34" charset="0"/>
              </a:rPr>
              <a:t>对于学术不端行为，不同学者提出了各自认为科学和准确的概念划界，类似但不尽相同</a:t>
            </a:r>
            <a:r>
              <a:rPr lang="zh-CN" altLang="en-US" dirty="0">
                <a:solidFill>
                  <a:srgbClr val="000000"/>
                </a:solidFill>
                <a:latin typeface="微软雅黑" panose="020B0503020204020204" pitchFamily="34" charset="-122"/>
                <a:ea typeface="微软雅黑" panose="020B0503020204020204" pitchFamily="34" charset="-122"/>
                <a:sym typeface="Verdana" panose="020B0604030504040204" pitchFamily="34" charset="0"/>
              </a:rPr>
              <a:t>。</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任意多边形 197"/>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Content Placeholder 2"/>
          <p:cNvSpPr txBox="1"/>
          <p:nvPr/>
        </p:nvSpPr>
        <p:spPr>
          <a:xfrm>
            <a:off x="608929" y="260554"/>
            <a:ext cx="3067050" cy="30777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科研行为的分类</a:t>
            </a:r>
            <a:endParaRPr 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additive="base">
                                        <p:cTn id="6" dur="2"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ppt_w</p:attrName>
                                        </p:attrNameLst>
                                      </p:cBhvr>
                                      <p:tavLst>
                                        <p:tav tm="0">
                                          <p:val>
                                            <p:fltVal val="0"/>
                                          </p:val>
                                        </p:tav>
                                        <p:tav tm="100000">
                                          <p:val>
                                            <p:strVal val="#ppt_w"/>
                                          </p:val>
                                        </p:tav>
                                      </p:tavLst>
                                    </p:anim>
                                    <p:anim calcmode="lin" valueType="num">
                                      <p:cBhvr additive="base">
                                        <p:cTn id="8" dur="10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5296600" y="1660178"/>
            <a:ext cx="2228493" cy="2735839"/>
            <a:chOff x="4815811" y="1544854"/>
            <a:chExt cx="2306611" cy="2831742"/>
          </a:xfrm>
        </p:grpSpPr>
        <p:cxnSp>
          <p:nvCxnSpPr>
            <p:cNvPr id="120" name="Straight Connector 119"/>
            <p:cNvCxnSpPr/>
            <p:nvPr/>
          </p:nvCxnSpPr>
          <p:spPr>
            <a:xfrm flipV="1">
              <a:off x="6567142" y="2875576"/>
              <a:ext cx="555280" cy="2660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973177" y="3240628"/>
              <a:ext cx="349354" cy="7367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5490256" y="2946817"/>
              <a:ext cx="61411"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6845536" y="2890351"/>
              <a:ext cx="261556" cy="53585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a:off x="6636373" y="3394234"/>
              <a:ext cx="225677"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6346222" y="3146516"/>
              <a:ext cx="225675" cy="5086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6578790" y="3844363"/>
              <a:ext cx="57583" cy="45800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322532" y="3969216"/>
              <a:ext cx="113793" cy="40738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7056315" y="2229057"/>
              <a:ext cx="41725" cy="6612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6687343" y="1812146"/>
              <a:ext cx="389834" cy="41691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6074263" y="1545097"/>
              <a:ext cx="613080" cy="26704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5424178" y="1545097"/>
              <a:ext cx="650086" cy="1471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5027800" y="1678621"/>
              <a:ext cx="396378" cy="319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824863" y="2038040"/>
              <a:ext cx="182074" cy="471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815811" y="2509078"/>
              <a:ext cx="157366" cy="7315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4864987" y="2460205"/>
              <a:ext cx="501063" cy="4887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5140569" y="2460205"/>
              <a:ext cx="231736" cy="3332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4840215" y="2538060"/>
              <a:ext cx="625436" cy="15383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4997581" y="2791703"/>
              <a:ext cx="150273" cy="4326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4826929" y="2521803"/>
              <a:ext cx="324406" cy="26990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5460687" y="2691892"/>
              <a:ext cx="45250" cy="2957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5046450" y="1998261"/>
              <a:ext cx="331494" cy="46194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H="1">
              <a:off x="5358269" y="1728362"/>
              <a:ext cx="38326" cy="7318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5369214" y="2176842"/>
              <a:ext cx="436907" cy="28336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5442741" y="1721262"/>
              <a:ext cx="361776" cy="46799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5791453" y="1545097"/>
              <a:ext cx="272787" cy="63150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6078550" y="1544854"/>
              <a:ext cx="165859" cy="58311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a:off x="6268895" y="1812146"/>
              <a:ext cx="432758" cy="3158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flipV="1">
              <a:off x="6222965" y="2127970"/>
              <a:ext cx="838390" cy="1010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5951453" y="2626814"/>
              <a:ext cx="315891" cy="5838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5955481" y="2142494"/>
              <a:ext cx="297384" cy="4843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5823080" y="2142494"/>
              <a:ext cx="413894" cy="341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6258929" y="2137145"/>
              <a:ext cx="518246" cy="31431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6796760" y="2229057"/>
              <a:ext cx="279115" cy="21314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6763857" y="2464323"/>
              <a:ext cx="297497" cy="4260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V="1">
              <a:off x="6468879" y="2453261"/>
              <a:ext cx="308910" cy="25657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6267344" y="2150093"/>
              <a:ext cx="191716" cy="55974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H="1" flipV="1">
              <a:off x="5800527" y="2172490"/>
              <a:ext cx="163662" cy="44248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V="1">
              <a:off x="5443793" y="2638651"/>
              <a:ext cx="493125" cy="5883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5354198" y="2464323"/>
              <a:ext cx="562090" cy="16016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5981770" y="2458732"/>
              <a:ext cx="767441" cy="1798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5971041" y="2650381"/>
              <a:ext cx="492339" cy="6672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H="1" flipV="1">
              <a:off x="5170294" y="2791703"/>
              <a:ext cx="350013" cy="1936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4984068" y="2982116"/>
              <a:ext cx="502232" cy="27325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5009678" y="3255367"/>
              <a:ext cx="579969" cy="25190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5312063" y="3507272"/>
              <a:ext cx="253114" cy="41806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flipV="1">
              <a:off x="5568935" y="3508706"/>
              <a:ext cx="143924" cy="51931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5436326" y="4028019"/>
              <a:ext cx="285930" cy="33677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5731751" y="4040560"/>
              <a:ext cx="271109" cy="33603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V="1">
              <a:off x="5980145" y="3646755"/>
              <a:ext cx="0" cy="7180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5964189" y="2638543"/>
              <a:ext cx="0" cy="5858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5505937" y="2982116"/>
              <a:ext cx="496924" cy="664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H="1" flipV="1">
              <a:off x="5971041" y="3212073"/>
              <a:ext cx="20698" cy="43228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6485274" y="2728943"/>
              <a:ext cx="96764" cy="42933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6578656" y="2451459"/>
              <a:ext cx="193124" cy="70682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V="1">
              <a:off x="6276482" y="2728943"/>
              <a:ext cx="190780" cy="4954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V="1">
              <a:off x="5523949" y="2708886"/>
              <a:ext cx="930829" cy="2599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flipH="1" flipV="1">
              <a:off x="5961667" y="3619808"/>
              <a:ext cx="384555" cy="44451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6007431" y="4049017"/>
              <a:ext cx="341269" cy="30866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6338757" y="3659296"/>
              <a:ext cx="299586" cy="18162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H="1">
              <a:off x="6338757" y="3668444"/>
              <a:ext cx="9943" cy="39450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6263895" y="3228456"/>
              <a:ext cx="90999" cy="43998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5580713" y="3232828"/>
              <a:ext cx="390290" cy="26658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5496539" y="2984830"/>
              <a:ext cx="492359" cy="25173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5979171" y="3220748"/>
              <a:ext cx="286190"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V="1">
              <a:off x="6002860" y="3210639"/>
              <a:ext cx="273622" cy="42232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V="1">
              <a:off x="5724992" y="3636725"/>
              <a:ext cx="235599" cy="4090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flipV="1">
              <a:off x="5304451" y="3615724"/>
              <a:ext cx="672942" cy="34693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5320956" y="3971950"/>
              <a:ext cx="1022510" cy="923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H="1">
              <a:off x="6346222" y="3414241"/>
              <a:ext cx="499314" cy="2705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flipV="1">
              <a:off x="5579511" y="3432465"/>
              <a:ext cx="1273491" cy="7064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5447581" y="4356121"/>
              <a:ext cx="544159" cy="1002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5998499" y="4360458"/>
              <a:ext cx="326678" cy="1055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V="1">
              <a:off x="6327763" y="4312160"/>
              <a:ext cx="264162" cy="6318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flipH="1">
              <a:off x="6325177" y="4049017"/>
              <a:ext cx="12393" cy="317124"/>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6339518" y="4050282"/>
              <a:ext cx="233863" cy="26187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V="1">
              <a:off x="6359970" y="3854229"/>
              <a:ext cx="290379" cy="2030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5462973" y="1600101"/>
            <a:ext cx="2069778" cy="2859731"/>
            <a:chOff x="5330055" y="2173721"/>
            <a:chExt cx="1400918" cy="1935594"/>
          </a:xfrm>
          <a:solidFill>
            <a:schemeClr val="bg1">
              <a:lumMod val="75000"/>
            </a:schemeClr>
          </a:solidFill>
        </p:grpSpPr>
        <p:sp>
          <p:nvSpPr>
            <p:cNvPr id="89" name="Oval 88"/>
            <p:cNvSpPr>
              <a:spLocks noChangeAspect="1"/>
            </p:cNvSpPr>
            <p:nvPr/>
          </p:nvSpPr>
          <p:spPr>
            <a:xfrm>
              <a:off x="6636808" y="2620714"/>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Oval 89"/>
            <p:cNvSpPr>
              <a:spLocks noChangeAspect="1"/>
            </p:cNvSpPr>
            <p:nvPr/>
          </p:nvSpPr>
          <p:spPr>
            <a:xfrm>
              <a:off x="5549460" y="2274670"/>
              <a:ext cx="117706" cy="1177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Oval 90"/>
            <p:cNvSpPr>
              <a:spLocks noChangeAspect="1"/>
            </p:cNvSpPr>
            <p:nvPr/>
          </p:nvSpPr>
          <p:spPr>
            <a:xfrm>
              <a:off x="6516818" y="3385440"/>
              <a:ext cx="94165" cy="94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Oval 92"/>
            <p:cNvSpPr>
              <a:spLocks noChangeAspect="1"/>
            </p:cNvSpPr>
            <p:nvPr/>
          </p:nvSpPr>
          <p:spPr>
            <a:xfrm>
              <a:off x="6014356" y="217372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Oval 93"/>
            <p:cNvSpPr>
              <a:spLocks noChangeAspect="1"/>
            </p:cNvSpPr>
            <p:nvPr/>
          </p:nvSpPr>
          <p:spPr>
            <a:xfrm>
              <a:off x="6274957" y="401878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94"/>
            <p:cNvSpPr>
              <a:spLocks noChangeAspect="1"/>
            </p:cNvSpPr>
            <p:nvPr/>
          </p:nvSpPr>
          <p:spPr>
            <a:xfrm>
              <a:off x="5330055" y="247005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Oval 95"/>
            <p:cNvSpPr>
              <a:spLocks noChangeAspect="1"/>
            </p:cNvSpPr>
            <p:nvPr/>
          </p:nvSpPr>
          <p:spPr>
            <a:xfrm>
              <a:off x="6401522" y="233826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97"/>
            <p:cNvSpPr>
              <a:spLocks noChangeAspect="1"/>
            </p:cNvSpPr>
            <p:nvPr/>
          </p:nvSpPr>
          <p:spPr>
            <a:xfrm>
              <a:off x="5591599" y="4017582"/>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r>
                <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a:t>
              </a: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Oval 98"/>
            <p:cNvSpPr>
              <a:spLocks noChangeAspect="1"/>
            </p:cNvSpPr>
            <p:nvPr/>
          </p:nvSpPr>
          <p:spPr>
            <a:xfrm>
              <a:off x="5503887" y="3754166"/>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Oval 99"/>
            <p:cNvSpPr>
              <a:spLocks noChangeAspect="1"/>
            </p:cNvSpPr>
            <p:nvPr/>
          </p:nvSpPr>
          <p:spPr>
            <a:xfrm>
              <a:off x="5897899" y="2844911"/>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Oval 100"/>
            <p:cNvSpPr>
              <a:spLocks noChangeAspect="1"/>
            </p:cNvSpPr>
            <p:nvPr/>
          </p:nvSpPr>
          <p:spPr>
            <a:xfrm>
              <a:off x="5644638" y="3115561"/>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Oval 101"/>
            <p:cNvSpPr>
              <a:spLocks noChangeAspect="1"/>
            </p:cNvSpPr>
            <p:nvPr/>
          </p:nvSpPr>
          <p:spPr>
            <a:xfrm>
              <a:off x="5606319" y="2923635"/>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Oval 102"/>
            <p:cNvSpPr>
              <a:spLocks noChangeAspect="1"/>
            </p:cNvSpPr>
            <p:nvPr/>
          </p:nvSpPr>
          <p:spPr>
            <a:xfrm>
              <a:off x="6134075" y="3275461"/>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03"/>
            <p:cNvSpPr>
              <a:spLocks noChangeAspect="1"/>
            </p:cNvSpPr>
            <p:nvPr/>
          </p:nvSpPr>
          <p:spPr>
            <a:xfrm>
              <a:off x="6265177" y="2949207"/>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4"/>
            <p:cNvSpPr>
              <a:spLocks noChangeAspect="1"/>
            </p:cNvSpPr>
            <p:nvPr/>
          </p:nvSpPr>
          <p:spPr>
            <a:xfrm>
              <a:off x="5857077" y="2586833"/>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05"/>
            <p:cNvSpPr>
              <a:spLocks noChangeAspect="1"/>
            </p:cNvSpPr>
            <p:nvPr/>
          </p:nvSpPr>
          <p:spPr>
            <a:xfrm>
              <a:off x="6108690" y="4033019"/>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Oval 106"/>
            <p:cNvSpPr>
              <a:spLocks noChangeAspect="1"/>
            </p:cNvSpPr>
            <p:nvPr/>
          </p:nvSpPr>
          <p:spPr>
            <a:xfrm>
              <a:off x="5935251" y="4007493"/>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Oval 107"/>
            <p:cNvSpPr>
              <a:spLocks noChangeAspect="1"/>
            </p:cNvSpPr>
            <p:nvPr/>
          </p:nvSpPr>
          <p:spPr>
            <a:xfrm>
              <a:off x="6179055" y="3805077"/>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Oval 108"/>
            <p:cNvSpPr>
              <a:spLocks noChangeAspect="1"/>
            </p:cNvSpPr>
            <p:nvPr/>
          </p:nvSpPr>
          <p:spPr>
            <a:xfrm>
              <a:off x="5911609" y="3481568"/>
              <a:ext cx="154645" cy="1546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Oval 109"/>
            <p:cNvSpPr>
              <a:spLocks noChangeAspect="1"/>
            </p:cNvSpPr>
            <p:nvPr/>
          </p:nvSpPr>
          <p:spPr>
            <a:xfrm>
              <a:off x="5935503" y="3250249"/>
              <a:ext cx="106856" cy="1068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1"/>
            <p:cNvSpPr>
              <a:spLocks noChangeAspect="1"/>
            </p:cNvSpPr>
            <p:nvPr/>
          </p:nvSpPr>
          <p:spPr>
            <a:xfrm>
              <a:off x="5407378" y="2990029"/>
              <a:ext cx="81644" cy="816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Oval 112"/>
            <p:cNvSpPr>
              <a:spLocks noChangeAspect="1"/>
            </p:cNvSpPr>
            <p:nvPr/>
          </p:nvSpPr>
          <p:spPr>
            <a:xfrm>
              <a:off x="5554798"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Oval 113"/>
            <p:cNvSpPr>
              <a:spLocks noChangeAspect="1"/>
            </p:cNvSpPr>
            <p:nvPr/>
          </p:nvSpPr>
          <p:spPr>
            <a:xfrm>
              <a:off x="6103821" y="254481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Oval 114"/>
            <p:cNvSpPr>
              <a:spLocks noChangeAspect="1"/>
            </p:cNvSpPr>
            <p:nvPr/>
          </p:nvSpPr>
          <p:spPr>
            <a:xfrm>
              <a:off x="6462121" y="2762041"/>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Oval 115"/>
            <p:cNvSpPr>
              <a:spLocks noChangeAspect="1"/>
            </p:cNvSpPr>
            <p:nvPr/>
          </p:nvSpPr>
          <p:spPr>
            <a:xfrm>
              <a:off x="6327312" y="3210835"/>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Oval 116"/>
            <p:cNvSpPr>
              <a:spLocks noChangeAspect="1"/>
            </p:cNvSpPr>
            <p:nvPr/>
          </p:nvSpPr>
          <p:spPr>
            <a:xfrm>
              <a:off x="5686778" y="3434014"/>
              <a:ext cx="101822" cy="1018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Oval 117"/>
            <p:cNvSpPr>
              <a:spLocks noChangeAspect="1"/>
            </p:cNvSpPr>
            <p:nvPr/>
          </p:nvSpPr>
          <p:spPr>
            <a:xfrm>
              <a:off x="6196862" y="3546740"/>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Oval 118"/>
            <p:cNvSpPr>
              <a:spLocks noChangeAspect="1"/>
            </p:cNvSpPr>
            <p:nvPr/>
          </p:nvSpPr>
          <p:spPr>
            <a:xfrm>
              <a:off x="5792191" y="3805077"/>
              <a:ext cx="66207" cy="662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869198" y="4526708"/>
            <a:ext cx="1095992" cy="1002650"/>
            <a:chOff x="5408480" y="4511869"/>
            <a:chExt cx="1134411" cy="1037797"/>
          </a:xfrm>
          <a:solidFill>
            <a:schemeClr val="bg1">
              <a:lumMod val="75000"/>
            </a:schemeClr>
          </a:solidFill>
        </p:grpSpPr>
        <p:sp>
          <p:nvSpPr>
            <p:cNvPr id="82" name="Freeform 81"/>
            <p:cNvSpPr/>
            <p:nvPr/>
          </p:nvSpPr>
          <p:spPr>
            <a:xfrm>
              <a:off x="5464289" y="4511869"/>
              <a:ext cx="1028142" cy="964410"/>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ounded Rectangle 82"/>
            <p:cNvSpPr/>
            <p:nvPr/>
          </p:nvSpPr>
          <p:spPr>
            <a:xfrm>
              <a:off x="5408480" y="4647679"/>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ounded Rectangle 83"/>
            <p:cNvSpPr/>
            <p:nvPr/>
          </p:nvSpPr>
          <p:spPr>
            <a:xfrm>
              <a:off x="5408480" y="4781032"/>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ounded Rectangle 84"/>
            <p:cNvSpPr/>
            <p:nvPr/>
          </p:nvSpPr>
          <p:spPr>
            <a:xfrm>
              <a:off x="5408480" y="4925056"/>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ounded Rectangle 85"/>
            <p:cNvSpPr/>
            <p:nvPr/>
          </p:nvSpPr>
          <p:spPr>
            <a:xfrm>
              <a:off x="5408480" y="5065557"/>
              <a:ext cx="1134411" cy="10726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Oval 86"/>
            <p:cNvSpPr/>
            <p:nvPr/>
          </p:nvSpPr>
          <p:spPr>
            <a:xfrm>
              <a:off x="5806853" y="5368691"/>
              <a:ext cx="371880"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r>
                <a:rPr lang="en-US" sz="800" dirty="0">
                  <a:latin typeface="Arial" panose="020B0604020202020204" pitchFamily="34" charset="0"/>
                  <a:ea typeface="微软雅黑" panose="020B0503020204020204" pitchFamily="34" charset="-122"/>
                  <a:cs typeface="+mn-ea"/>
                  <a:sym typeface="Arial" panose="020B0604020202020204" pitchFamily="34" charset="0"/>
                </a:rPr>
                <a:t>   </a:t>
              </a: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Text Placeholder 32"/>
          <p:cNvSpPr txBox="1"/>
          <p:nvPr/>
        </p:nvSpPr>
        <p:spPr>
          <a:xfrm>
            <a:off x="1323774" y="2800013"/>
            <a:ext cx="2655888" cy="11568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(1)</a:t>
            </a:r>
            <a:r>
              <a:rPr lang="zh-CN" altLang="en-US" sz="1600" b="1" dirty="0">
                <a:latin typeface="+mn-ea"/>
                <a:cs typeface="+mn-ea"/>
                <a:sym typeface="Arial" panose="020B0604020202020204" pitchFamily="34" charset="0"/>
              </a:rPr>
              <a:t>未能在合理的期间内获得重要研究数据；</a:t>
            </a:r>
            <a:endParaRPr lang="zh-CN" altLang="en-US" sz="1600" b="1" dirty="0">
              <a:latin typeface="+mn-ea"/>
              <a:cs typeface="+mn-ea"/>
              <a:sym typeface="Arial" panose="020B0604020202020204" pitchFamily="34" charset="0"/>
            </a:endParaRPr>
          </a:p>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(2)</a:t>
            </a:r>
            <a:r>
              <a:rPr lang="zh-CN" altLang="en-US" sz="1600" b="1" dirty="0">
                <a:latin typeface="+mn-ea"/>
                <a:cs typeface="+mn-ea"/>
                <a:sym typeface="Arial" panose="020B0604020202020204" pitchFamily="34" charset="0"/>
              </a:rPr>
              <a:t>为了提高研究的重要性，运用不恰当的统计方法；</a:t>
            </a:r>
            <a:endParaRPr lang="zh-CN" altLang="en-US" sz="1600" b="1" dirty="0">
              <a:latin typeface="+mn-ea"/>
              <a:cs typeface="+mn-ea"/>
              <a:sym typeface="Arial" panose="020B0604020202020204" pitchFamily="34" charset="0"/>
            </a:endParaRPr>
          </a:p>
        </p:txBody>
      </p:sp>
      <p:sp>
        <p:nvSpPr>
          <p:cNvPr id="39" name="Text Placeholder 33"/>
          <p:cNvSpPr txBox="1"/>
          <p:nvPr/>
        </p:nvSpPr>
        <p:spPr>
          <a:xfrm>
            <a:off x="1323773" y="2418469"/>
            <a:ext cx="1594446" cy="30380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zh-CN" altLang="en-US"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数据使用不当</a:t>
            </a:r>
            <a:endParaRPr lang="en-AU"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39"/>
          <p:cNvSpPr>
            <a:spLocks noChangeAspect="1"/>
          </p:cNvSpPr>
          <p:nvPr/>
        </p:nvSpPr>
        <p:spPr>
          <a:xfrm>
            <a:off x="2672553" y="1711523"/>
            <a:ext cx="683400" cy="68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zh-CN"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1</a:t>
            </a:r>
            <a:endParaRPr lang="en-AU"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1" name="Elbow Connector 40"/>
          <p:cNvCxnSpPr/>
          <p:nvPr/>
        </p:nvCxnSpPr>
        <p:spPr>
          <a:xfrm rot="10800000" flipV="1">
            <a:off x="3176548" y="2619745"/>
            <a:ext cx="1920192" cy="1832150"/>
          </a:xfrm>
          <a:prstGeom prst="bentConnector3">
            <a:avLst>
              <a:gd name="adj1" fmla="val 50000"/>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3516950" y="2061004"/>
            <a:ext cx="1723376" cy="1233594"/>
          </a:xfrm>
          <a:prstGeom prst="bentConnector3">
            <a:avLst>
              <a:gd name="adj1" fmla="val 50000"/>
            </a:avLst>
          </a:prstGeom>
          <a:ln w="635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Oval 44"/>
          <p:cNvSpPr>
            <a:spLocks noChangeAspect="1"/>
          </p:cNvSpPr>
          <p:nvPr/>
        </p:nvSpPr>
        <p:spPr>
          <a:xfrm flipH="1">
            <a:off x="9520255" y="1767316"/>
            <a:ext cx="683400" cy="683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zh-CN"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3</a:t>
            </a:r>
            <a:endParaRPr lang="en-AU" altLang="zh-CN"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6" name="Elbow Connector 45"/>
          <p:cNvCxnSpPr/>
          <p:nvPr/>
        </p:nvCxnSpPr>
        <p:spPr>
          <a:xfrm>
            <a:off x="7720266" y="2991616"/>
            <a:ext cx="2153338" cy="1384619"/>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flipV="1">
            <a:off x="7285973" y="2119814"/>
            <a:ext cx="2068338" cy="1769603"/>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78" name="Oval 77"/>
          <p:cNvSpPr>
            <a:spLocks noChangeAspect="1"/>
          </p:cNvSpPr>
          <p:nvPr/>
        </p:nvSpPr>
        <p:spPr>
          <a:xfrm>
            <a:off x="2348688" y="4113998"/>
            <a:ext cx="683400" cy="68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lvl="0" algn="ctr">
              <a:lnSpc>
                <a:spcPct val="120000"/>
              </a:lnSpc>
              <a:spcBef>
                <a:spcPts val="0"/>
              </a:spcBef>
              <a:spcAft>
                <a:spcPts val="0"/>
              </a:spcAft>
            </a:pPr>
            <a:r>
              <a:rPr lang="en-US" altLang="zh-CN"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2</a:t>
            </a:r>
            <a:endParaRPr lang="en-US" sz="20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a:spLocks noChangeAspect="1"/>
          </p:cNvSpPr>
          <p:nvPr/>
        </p:nvSpPr>
        <p:spPr>
          <a:xfrm>
            <a:off x="10038357" y="4031304"/>
            <a:ext cx="683400" cy="683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zh-CN"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4</a:t>
            </a:r>
            <a:endParaRPr lang="en-AU" altLang="zh-CN" sz="2000"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Oval 204"/>
          <p:cNvSpPr>
            <a:spLocks noChangeAspect="1"/>
          </p:cNvSpPr>
          <p:nvPr/>
        </p:nvSpPr>
        <p:spPr>
          <a:xfrm>
            <a:off x="7369655" y="2870599"/>
            <a:ext cx="243465" cy="2434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Oval 205"/>
          <p:cNvSpPr>
            <a:spLocks noChangeAspect="1"/>
          </p:cNvSpPr>
          <p:nvPr/>
        </p:nvSpPr>
        <p:spPr>
          <a:xfrm>
            <a:off x="6955359" y="3778506"/>
            <a:ext cx="243465" cy="24346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Oval 206"/>
          <p:cNvSpPr>
            <a:spLocks noChangeAspect="1"/>
          </p:cNvSpPr>
          <p:nvPr/>
        </p:nvSpPr>
        <p:spPr>
          <a:xfrm>
            <a:off x="5348733" y="3184282"/>
            <a:ext cx="228479" cy="22847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Oval 207"/>
          <p:cNvSpPr>
            <a:spLocks noChangeAspect="1"/>
          </p:cNvSpPr>
          <p:nvPr/>
        </p:nvSpPr>
        <p:spPr>
          <a:xfrm>
            <a:off x="5204631" y="2516527"/>
            <a:ext cx="229553" cy="229553"/>
          </a:xfrm>
          <a:prstGeom prst="ellipse">
            <a:avLst/>
          </a:prstGeom>
          <a:solidFill>
            <a:schemeClr val="accent1"/>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任意多边形 196"/>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197"/>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 name="Content Placeholder 2"/>
          <p:cNvSpPr txBox="1"/>
          <p:nvPr/>
        </p:nvSpPr>
        <p:spPr>
          <a:xfrm>
            <a:off x="668735" y="284212"/>
            <a:ext cx="3067050" cy="30777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科研不当行为</a:t>
            </a:r>
            <a:endParaRPr 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Text Placeholder 33"/>
          <p:cNvSpPr txBox="1"/>
          <p:nvPr/>
        </p:nvSpPr>
        <p:spPr>
          <a:xfrm>
            <a:off x="1323773" y="4738483"/>
            <a:ext cx="1594446" cy="30380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zh-CN" altLang="en-US"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违反科学规则</a:t>
            </a:r>
            <a:endParaRPr lang="en-AU"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Text Placeholder 33"/>
          <p:cNvSpPr txBox="1"/>
          <p:nvPr/>
        </p:nvSpPr>
        <p:spPr>
          <a:xfrm>
            <a:off x="9843119" y="2442380"/>
            <a:ext cx="1594446" cy="30380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zh-CN" altLang="en-US"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不当同行关系</a:t>
            </a:r>
            <a:endParaRPr lang="en-AU"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Text Placeholder 33"/>
          <p:cNvSpPr txBox="1"/>
          <p:nvPr/>
        </p:nvSpPr>
        <p:spPr>
          <a:xfrm>
            <a:off x="9964845" y="4761548"/>
            <a:ext cx="2729226" cy="33239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zh-CN" altLang="en-US"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基于产出压力的不当科研</a:t>
            </a:r>
            <a:endParaRPr lang="en-AU" sz="1800" b="1"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Text Placeholder 32"/>
          <p:cNvSpPr txBox="1"/>
          <p:nvPr/>
        </p:nvSpPr>
        <p:spPr>
          <a:xfrm>
            <a:off x="1323773" y="5184674"/>
            <a:ext cx="2655888" cy="177279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(1)</a:t>
            </a:r>
            <a:r>
              <a:rPr lang="zh-CN" altLang="en-US" sz="1600" b="1" dirty="0">
                <a:latin typeface="+mn-ea"/>
                <a:cs typeface="+mn-ea"/>
                <a:sym typeface="Arial" panose="020B0604020202020204" pitchFamily="34" charset="0"/>
              </a:rPr>
              <a:t>忽视材料处理政策的细节（生物安全、放射性材料）</a:t>
            </a:r>
            <a:r>
              <a:rPr lang="en-US" altLang="zh-CN" sz="1600" b="1" dirty="0">
                <a:latin typeface="+mn-ea"/>
                <a:cs typeface="+mn-ea"/>
                <a:sym typeface="Arial" panose="020B0604020202020204" pitchFamily="34" charset="0"/>
              </a:rPr>
              <a:t>;</a:t>
            </a:r>
            <a:r>
              <a:rPr lang="zh-CN" altLang="en-US" sz="1600" b="1" dirty="0">
                <a:latin typeface="+mn-ea"/>
                <a:cs typeface="+mn-ea"/>
                <a:sym typeface="Arial" panose="020B0604020202020204" pitchFamily="34" charset="0"/>
              </a:rPr>
              <a:t>运用一个项目的资金完成其他项目</a:t>
            </a:r>
            <a:r>
              <a:rPr lang="en-US" altLang="zh-CN" sz="1600" b="1" dirty="0">
                <a:latin typeface="+mn-ea"/>
                <a:cs typeface="+mn-ea"/>
                <a:sym typeface="Arial" panose="020B0604020202020204" pitchFamily="34" charset="0"/>
              </a:rPr>
              <a:t>;</a:t>
            </a:r>
            <a:endParaRPr lang="en-US" altLang="zh-CN" sz="1600" b="1" dirty="0">
              <a:latin typeface="+mn-ea"/>
              <a:cs typeface="+mn-ea"/>
              <a:sym typeface="Arial" panose="020B0604020202020204" pitchFamily="34" charset="0"/>
            </a:endParaRPr>
          </a:p>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(2)</a:t>
            </a:r>
            <a:r>
              <a:rPr lang="zh-CN" altLang="en-US" sz="1600" b="1" dirty="0">
                <a:latin typeface="+mn-ea"/>
                <a:cs typeface="+mn-ea"/>
                <a:sym typeface="Arial" panose="020B0604020202020204" pitchFamily="34" charset="0"/>
              </a:rPr>
              <a:t>在人体研究实验中没有报告不良事件。</a:t>
            </a:r>
            <a:endParaRPr lang="zh-CN" altLang="en-US" sz="1600" b="1" dirty="0">
              <a:latin typeface="+mn-ea"/>
              <a:cs typeface="+mn-ea"/>
              <a:sym typeface="Arial" panose="020B0604020202020204" pitchFamily="34" charset="0"/>
            </a:endParaRPr>
          </a:p>
        </p:txBody>
      </p:sp>
      <p:sp>
        <p:nvSpPr>
          <p:cNvPr id="209" name="Text Placeholder 32"/>
          <p:cNvSpPr txBox="1"/>
          <p:nvPr/>
        </p:nvSpPr>
        <p:spPr>
          <a:xfrm>
            <a:off x="9855796" y="2795696"/>
            <a:ext cx="2655888" cy="11568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(1)</a:t>
            </a:r>
            <a:r>
              <a:rPr lang="zh-CN" altLang="en-US" sz="1600" b="1" dirty="0">
                <a:latin typeface="+mn-ea"/>
                <a:cs typeface="+mn-ea"/>
                <a:sym typeface="Arial" panose="020B0604020202020204" pitchFamily="34" charset="0"/>
              </a:rPr>
              <a:t>规避同行审查程序</a:t>
            </a:r>
            <a:endParaRPr lang="en-US" altLang="zh-CN" sz="1600" b="1" dirty="0">
              <a:latin typeface="+mn-ea"/>
              <a:cs typeface="+mn-ea"/>
              <a:sym typeface="Arial" panose="020B0604020202020204" pitchFamily="34" charset="0"/>
            </a:endParaRPr>
          </a:p>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(2)</a:t>
            </a:r>
            <a:r>
              <a:rPr lang="zh-CN" altLang="en-US" sz="1600" b="1" dirty="0">
                <a:latin typeface="+mn-ea"/>
                <a:cs typeface="+mn-ea"/>
                <a:sym typeface="Arial" panose="020B0604020202020204" pitchFamily="34" charset="0"/>
              </a:rPr>
              <a:t>未经授权运用他人的想法，或对这种使用未给予应有的感谢；</a:t>
            </a:r>
            <a:endParaRPr lang="zh-CN" altLang="en-US" sz="1600" b="1" dirty="0">
              <a:latin typeface="+mn-ea"/>
              <a:cs typeface="+mn-ea"/>
              <a:sym typeface="Arial" panose="020B0604020202020204" pitchFamily="34" charset="0"/>
            </a:endParaRPr>
          </a:p>
        </p:txBody>
      </p:sp>
      <p:sp>
        <p:nvSpPr>
          <p:cNvPr id="210" name="Text Placeholder 32"/>
          <p:cNvSpPr txBox="1"/>
          <p:nvPr/>
        </p:nvSpPr>
        <p:spPr>
          <a:xfrm>
            <a:off x="9957767" y="5184674"/>
            <a:ext cx="2655888" cy="147732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(1)</a:t>
            </a:r>
            <a:r>
              <a:rPr lang="zh-CN" altLang="en-US" sz="1600" b="1" dirty="0">
                <a:latin typeface="+mn-ea"/>
                <a:cs typeface="+mn-ea"/>
                <a:sym typeface="Arial" panose="020B0604020202020204" pitchFamily="34" charset="0"/>
              </a:rPr>
              <a:t>为了应对资助方的压力，修改研究的设计、方法或者结果；</a:t>
            </a:r>
            <a:endParaRPr lang="zh-CN" altLang="en-US" sz="1600" b="1" dirty="0">
              <a:latin typeface="+mn-ea"/>
              <a:cs typeface="+mn-ea"/>
              <a:sym typeface="Arial" panose="020B0604020202020204" pitchFamily="34" charset="0"/>
            </a:endParaRPr>
          </a:p>
          <a:p>
            <a:pPr marL="0" indent="0" algn="just">
              <a:lnSpc>
                <a:spcPct val="120000"/>
              </a:lnSpc>
              <a:spcBef>
                <a:spcPts val="0"/>
              </a:spcBef>
              <a:spcAft>
                <a:spcPts val="0"/>
              </a:spcAft>
              <a:buNone/>
            </a:pPr>
            <a:r>
              <a:rPr lang="en-US" altLang="zh-CN" sz="1600" b="1" dirty="0">
                <a:latin typeface="+mn-ea"/>
                <a:cs typeface="+mn-ea"/>
                <a:sym typeface="Arial" panose="020B0604020202020204" pitchFamily="34" charset="0"/>
              </a:rPr>
              <a:t>(2)</a:t>
            </a:r>
            <a:r>
              <a:rPr lang="zh-CN" altLang="en-US" sz="1600" b="1" dirty="0">
                <a:latin typeface="+mn-ea"/>
                <a:cs typeface="+mn-ea"/>
                <a:sym typeface="Arial" panose="020B0604020202020204" pitchFamily="34" charset="0"/>
              </a:rPr>
              <a:t>在基金项目的申请中夸大事实</a:t>
            </a:r>
            <a:r>
              <a:rPr lang="en-US" altLang="zh-CN" sz="1600" b="1" dirty="0">
                <a:latin typeface="+mn-ea"/>
                <a:cs typeface="+mn-ea"/>
                <a:sym typeface="Arial" panose="020B0604020202020204" pitchFamily="34" charset="0"/>
              </a:rPr>
              <a:t>;</a:t>
            </a:r>
            <a:endParaRPr lang="zh-CN" altLang="en-US" sz="1400" b="1" dirty="0">
              <a:latin typeface="+mn-ea"/>
              <a:cs typeface="+mn-ea"/>
              <a:sym typeface="Arial" panose="020B0604020202020204" pitchFamily="34" charset="0"/>
            </a:endParaRPr>
          </a:p>
        </p:txBody>
      </p:sp>
      <p:sp>
        <p:nvSpPr>
          <p:cNvPr id="211" name="Text Placeholder 32"/>
          <p:cNvSpPr txBox="1"/>
          <p:nvPr/>
        </p:nvSpPr>
        <p:spPr>
          <a:xfrm>
            <a:off x="4866897" y="5632549"/>
            <a:ext cx="4075955" cy="73866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spcAft>
                <a:spcPts val="0"/>
              </a:spcAft>
              <a:buNone/>
            </a:pPr>
            <a:r>
              <a:rPr lang="zh-CN" altLang="en-US" sz="2000" b="1" dirty="0">
                <a:solidFill>
                  <a:srgbClr val="FF0000"/>
                </a:solidFill>
                <a:latin typeface="+mn-ea"/>
                <a:cs typeface="+mn-ea"/>
                <a:sym typeface="Arial" panose="020B0604020202020204" pitchFamily="34" charset="0"/>
              </a:rPr>
              <a:t>科研不当行为：</a:t>
            </a:r>
            <a:r>
              <a:rPr lang="zh-CN" altLang="en-US" sz="2000" b="1" dirty="0">
                <a:latin typeface="+mn-ea"/>
                <a:cs typeface="+mn-ea"/>
                <a:sym typeface="Arial" panose="020B0604020202020204" pitchFamily="34" charset="0"/>
              </a:rPr>
              <a:t>指介于科研不端行为和科研负责行为之间的科研失范行为</a:t>
            </a:r>
            <a:r>
              <a:rPr lang="zh-CN" altLang="en-US" sz="1400" b="1" dirty="0">
                <a:latin typeface="+mn-ea"/>
                <a:cs typeface="+mn-ea"/>
                <a:sym typeface="Arial" panose="020B0604020202020204" pitchFamily="34" charset="0"/>
              </a:rPr>
              <a:t>。</a:t>
            </a:r>
            <a:endParaRPr lang="zh-CN" altLang="en-US" sz="1400" b="1" dirty="0">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211"/>
                                        </p:tgtEl>
                                        <p:attrNameLst>
                                          <p:attrName>style.visibility</p:attrName>
                                        </p:attrNameLst>
                                      </p:cBhvr>
                                      <p:to>
                                        <p:strVal val="visible"/>
                                      </p:to>
                                    </p:set>
                                    <p:animEffect transition="in" filter="randombar(horizontal)">
                                      <p:cBhvr>
                                        <p:cTn id="23" dur="500"/>
                                        <p:tgtEl>
                                          <p:spTgt spid="2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207"/>
                                        </p:tgtEl>
                                        <p:attrNameLst>
                                          <p:attrName>style.visibility</p:attrName>
                                        </p:attrNameLst>
                                      </p:cBhvr>
                                      <p:to>
                                        <p:strVal val="visible"/>
                                      </p:to>
                                    </p:set>
                                    <p:animEffect transition="in" filter="randombar(horizontal)">
                                      <p:cBhvr>
                                        <p:cTn id="28" dur="500"/>
                                        <p:tgtEl>
                                          <p:spTgt spid="207"/>
                                        </p:tgtEl>
                                      </p:cBhvr>
                                    </p:animEffect>
                                  </p:childTnLst>
                                </p:cTn>
                              </p:par>
                              <p:par>
                                <p:cTn id="29" presetID="14" presetClass="entr" presetSubtype="1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randombar(horizontal)">
                                      <p:cBhvr>
                                        <p:cTn id="31" dur="500"/>
                                        <p:tgtEl>
                                          <p:spTgt spid="4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randombar(horizontal)">
                                      <p:cBhvr>
                                        <p:cTn id="34" dur="500"/>
                                        <p:tgtEl>
                                          <p:spTgt spid="4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randombar(horizontal)">
                                      <p:cBhvr>
                                        <p:cTn id="37" dur="500"/>
                                        <p:tgtEl>
                                          <p:spTgt spid="38"/>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randombar(horizontal)">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208"/>
                                        </p:tgtEl>
                                        <p:attrNameLst>
                                          <p:attrName>style.visibility</p:attrName>
                                        </p:attrNameLst>
                                      </p:cBhvr>
                                      <p:to>
                                        <p:strVal val="visible"/>
                                      </p:to>
                                    </p:set>
                                    <p:animEffect transition="in" filter="randombar(horizontal)">
                                      <p:cBhvr>
                                        <p:cTn id="45" dur="500"/>
                                        <p:tgtEl>
                                          <p:spTgt spid="208"/>
                                        </p:tgtEl>
                                      </p:cBhvr>
                                    </p:animEffect>
                                  </p:childTnLst>
                                </p:cTn>
                              </p:par>
                              <p:par>
                                <p:cTn id="46" presetID="14" presetClass="entr" presetSubtype="10"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randombar(horizontal)">
                                      <p:cBhvr>
                                        <p:cTn id="48" dur="500"/>
                                        <p:tgtEl>
                                          <p:spTgt spid="41"/>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randombar(horizontal)">
                                      <p:cBhvr>
                                        <p:cTn id="51" dur="500"/>
                                        <p:tgtEl>
                                          <p:spTgt spid="78"/>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01"/>
                                        </p:tgtEl>
                                        <p:attrNameLst>
                                          <p:attrName>style.visibility</p:attrName>
                                        </p:attrNameLst>
                                      </p:cBhvr>
                                      <p:to>
                                        <p:strVal val="visible"/>
                                      </p:to>
                                    </p:set>
                                    <p:animEffect transition="in" filter="randombar(horizontal)">
                                      <p:cBhvr>
                                        <p:cTn id="54" dur="500"/>
                                        <p:tgtEl>
                                          <p:spTgt spid="201"/>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04"/>
                                        </p:tgtEl>
                                        <p:attrNameLst>
                                          <p:attrName>style.visibility</p:attrName>
                                        </p:attrNameLst>
                                      </p:cBhvr>
                                      <p:to>
                                        <p:strVal val="visible"/>
                                      </p:to>
                                    </p:set>
                                    <p:animEffect transition="in" filter="randombar(horizontal)">
                                      <p:cBhvr>
                                        <p:cTn id="57" dur="500"/>
                                        <p:tgtEl>
                                          <p:spTgt spid="20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206"/>
                                        </p:tgtEl>
                                        <p:attrNameLst>
                                          <p:attrName>style.visibility</p:attrName>
                                        </p:attrNameLst>
                                      </p:cBhvr>
                                      <p:to>
                                        <p:strVal val="visible"/>
                                      </p:to>
                                    </p:set>
                                    <p:animEffect transition="in" filter="randombar(horizontal)">
                                      <p:cBhvr>
                                        <p:cTn id="62" dur="500"/>
                                        <p:tgtEl>
                                          <p:spTgt spid="206"/>
                                        </p:tgtEl>
                                      </p:cBhvr>
                                    </p:animEffect>
                                  </p:childTnLst>
                                </p:cTn>
                              </p:par>
                              <p:par>
                                <p:cTn id="63" presetID="14" presetClass="entr" presetSubtype="10"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randombar(horizontal)">
                                      <p:cBhvr>
                                        <p:cTn id="65" dur="500"/>
                                        <p:tgtEl>
                                          <p:spTgt spid="47"/>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randombar(horizontal)">
                                      <p:cBhvr>
                                        <p:cTn id="68" dur="500"/>
                                        <p:tgtEl>
                                          <p:spTgt spid="45"/>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202"/>
                                        </p:tgtEl>
                                        <p:attrNameLst>
                                          <p:attrName>style.visibility</p:attrName>
                                        </p:attrNameLst>
                                      </p:cBhvr>
                                      <p:to>
                                        <p:strVal val="visible"/>
                                      </p:to>
                                    </p:set>
                                    <p:animEffect transition="in" filter="randombar(horizontal)">
                                      <p:cBhvr>
                                        <p:cTn id="71" dur="500"/>
                                        <p:tgtEl>
                                          <p:spTgt spid="202"/>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209"/>
                                        </p:tgtEl>
                                        <p:attrNameLst>
                                          <p:attrName>style.visibility</p:attrName>
                                        </p:attrNameLst>
                                      </p:cBhvr>
                                      <p:to>
                                        <p:strVal val="visible"/>
                                      </p:to>
                                    </p:set>
                                    <p:animEffect transition="in" filter="randombar(horizontal)">
                                      <p:cBhvr>
                                        <p:cTn id="74" dur="500"/>
                                        <p:tgtEl>
                                          <p:spTgt spid="209"/>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205"/>
                                        </p:tgtEl>
                                        <p:attrNameLst>
                                          <p:attrName>style.visibility</p:attrName>
                                        </p:attrNameLst>
                                      </p:cBhvr>
                                      <p:to>
                                        <p:strVal val="visible"/>
                                      </p:to>
                                    </p:set>
                                    <p:animEffect transition="in" filter="randombar(horizontal)">
                                      <p:cBhvr>
                                        <p:cTn id="79" dur="500"/>
                                        <p:tgtEl>
                                          <p:spTgt spid="205"/>
                                        </p:tgtEl>
                                      </p:cBhvr>
                                    </p:animEffect>
                                  </p:childTnLst>
                                </p:cTn>
                              </p:par>
                              <p:par>
                                <p:cTn id="80" presetID="14" presetClass="entr" presetSubtype="10"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randombar(horizontal)">
                                      <p:cBhvr>
                                        <p:cTn id="82" dur="500"/>
                                        <p:tgtEl>
                                          <p:spTgt spid="46"/>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81"/>
                                        </p:tgtEl>
                                        <p:attrNameLst>
                                          <p:attrName>style.visibility</p:attrName>
                                        </p:attrNameLst>
                                      </p:cBhvr>
                                      <p:to>
                                        <p:strVal val="visible"/>
                                      </p:to>
                                    </p:set>
                                    <p:animEffect transition="in" filter="randombar(horizontal)">
                                      <p:cBhvr>
                                        <p:cTn id="85" dur="500"/>
                                        <p:tgtEl>
                                          <p:spTgt spid="8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03"/>
                                        </p:tgtEl>
                                        <p:attrNameLst>
                                          <p:attrName>style.visibility</p:attrName>
                                        </p:attrNameLst>
                                      </p:cBhvr>
                                      <p:to>
                                        <p:strVal val="visible"/>
                                      </p:to>
                                    </p:set>
                                    <p:animEffect transition="in" filter="randombar(horizontal)">
                                      <p:cBhvr>
                                        <p:cTn id="88" dur="500"/>
                                        <p:tgtEl>
                                          <p:spTgt spid="203"/>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10"/>
                                        </p:tgtEl>
                                        <p:attrNameLst>
                                          <p:attrName>style.visibility</p:attrName>
                                        </p:attrNameLst>
                                      </p:cBhvr>
                                      <p:to>
                                        <p:strVal val="visible"/>
                                      </p:to>
                                    </p:set>
                                    <p:animEffect transition="in" filter="randombar(horizontal)">
                                      <p:cBhvr>
                                        <p:cTn id="91"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animBg="1"/>
      <p:bldP spid="45" grpId="0" animBg="1"/>
      <p:bldP spid="78" grpId="0" animBg="1"/>
      <p:bldP spid="81" grpId="0" animBg="1"/>
      <p:bldP spid="205" grpId="0" animBg="1"/>
      <p:bldP spid="206" grpId="0" animBg="1"/>
      <p:bldP spid="207" grpId="0" animBg="1"/>
      <p:bldP spid="208" grpId="0" animBg="1"/>
      <p:bldP spid="201" grpId="0"/>
      <p:bldP spid="202" grpId="0"/>
      <p:bldP spid="203" grpId="0"/>
      <p:bldP spid="204" grpId="0"/>
      <p:bldP spid="209" grpId="0"/>
      <p:bldP spid="210" grpId="0"/>
      <p:bldP spid="2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5" name="标题 5"/>
          <p:cNvSpPr txBox="1"/>
          <p:nvPr/>
        </p:nvSpPr>
        <p:spPr>
          <a:xfrm>
            <a:off x="402555" y="1422424"/>
            <a:ext cx="8547100" cy="5002213"/>
          </a:xfrm>
          <a:prstGeom prst="rect">
            <a:avLst/>
          </a:prstGeom>
          <a:noFill/>
          <a:ln w="9525">
            <a:noFill/>
            <a:miter/>
          </a:ln>
        </p:spPr>
        <p:txBody>
          <a:bodyPr vert="horz" wrap="square" anchor="b"/>
          <a:lstStyle/>
          <a:p>
            <a:pPr algn="ctr">
              <a:lnSpc>
                <a:spcPct val="170000"/>
              </a:lnSpc>
              <a:buFont typeface="Wingdings" panose="05000000000000000000" charset="0"/>
              <a:buNone/>
            </a:pPr>
            <a:r>
              <a:rPr lang="zh-CN" altLang="en-US" sz="2000" b="1" noProof="1">
                <a:latin typeface="微软雅黑" panose="020B0503020204020204" pitchFamily="34" charset="-122"/>
                <a:ea typeface="微软雅黑" panose="020B0503020204020204" pitchFamily="34" charset="-122"/>
                <a:cs typeface="+mn-cs"/>
              </a:rPr>
              <a:t>高等学校预防与处理学术不端行为办法</a:t>
            </a:r>
            <a:endParaRPr lang="en-US" altLang="zh-CN" noProof="1">
              <a:latin typeface="微软雅黑" panose="020B0503020204020204" pitchFamily="34" charset="-122"/>
              <a:ea typeface="微软雅黑" panose="020B0503020204020204" pitchFamily="34" charset="-122"/>
            </a:endParaRPr>
          </a:p>
          <a:p>
            <a:pPr algn="ctr">
              <a:lnSpc>
                <a:spcPct val="170000"/>
              </a:lnSpc>
              <a:buFont typeface="Wingdings" panose="05000000000000000000" charset="0"/>
              <a:buNone/>
            </a:pPr>
            <a:endParaRPr lang="zh-CN" altLang="en-US" sz="1400" noProof="1">
              <a:latin typeface="微软雅黑" panose="020B0503020204020204" pitchFamily="34" charset="-122"/>
              <a:ea typeface="微软雅黑" panose="020B0503020204020204" pitchFamily="34" charset="-122"/>
            </a:endParaRPr>
          </a:p>
          <a:p>
            <a:pPr algn="ctr">
              <a:lnSpc>
                <a:spcPct val="170000"/>
              </a:lnSpc>
              <a:buFont typeface="Wingdings" panose="05000000000000000000" charset="0"/>
              <a:buNone/>
            </a:pPr>
            <a:r>
              <a:rPr lang="zh-CN" altLang="en-US" sz="1400" noProof="1">
                <a:latin typeface="微软雅黑" panose="020B0503020204020204" pitchFamily="34" charset="-122"/>
                <a:ea typeface="微软雅黑" panose="020B0503020204020204" pitchFamily="34" charset="-122"/>
                <a:cs typeface="+mn-cs"/>
              </a:rPr>
              <a:t>2016年9月1日起施行</a:t>
            </a:r>
            <a:endParaRPr lang="zh-CN" altLang="en-US" sz="1400" noProof="1">
              <a:latin typeface="微软雅黑" panose="020B0503020204020204" pitchFamily="34" charset="-122"/>
              <a:ea typeface="微软雅黑" panose="020B0503020204020204" pitchFamily="34" charset="-122"/>
            </a:endParaRPr>
          </a:p>
          <a:p>
            <a:pPr>
              <a:lnSpc>
                <a:spcPct val="150000"/>
              </a:lnSpc>
              <a:buFont typeface="Wingdings" panose="05000000000000000000" charset="0"/>
              <a:buNone/>
            </a:pPr>
            <a:r>
              <a:rPr lang="zh-CN" altLang="en-US" noProof="1">
                <a:latin typeface="微软雅黑" panose="020B0503020204020204" pitchFamily="34" charset="-122"/>
                <a:ea typeface="微软雅黑" panose="020B0503020204020204" pitchFamily="34" charset="-122"/>
                <a:cs typeface="+mn-cs"/>
              </a:rPr>
              <a:t>      </a:t>
            </a:r>
            <a:r>
              <a:rPr lang="zh-CN" altLang="en-US" sz="1900" noProof="1">
                <a:latin typeface="微软雅黑" panose="020B0503020204020204" pitchFamily="34" charset="-122"/>
                <a:ea typeface="微软雅黑" panose="020B0503020204020204" pitchFamily="34" charset="-122"/>
                <a:cs typeface="+mn-cs"/>
              </a:rPr>
              <a:t>  第二十七条　经调查，确认被举报人在科学研究及相关活动中有下列行为之一的，应当认定为构成</a:t>
            </a:r>
            <a:r>
              <a:rPr lang="zh-CN" altLang="en-US" sz="1900" b="1" noProof="1">
                <a:solidFill>
                  <a:srgbClr val="FF0000"/>
                </a:solidFill>
                <a:latin typeface="微软雅黑" panose="020B0503020204020204" pitchFamily="34" charset="-122"/>
                <a:ea typeface="微软雅黑" panose="020B0503020204020204" pitchFamily="34" charset="-122"/>
                <a:cs typeface="+mn-cs"/>
              </a:rPr>
              <a:t>学术不端行为</a:t>
            </a:r>
            <a:r>
              <a:rPr lang="zh-CN" altLang="en-US" sz="1900" noProof="1">
                <a:latin typeface="微软雅黑" panose="020B0503020204020204" pitchFamily="34" charset="-122"/>
                <a:ea typeface="微软雅黑" panose="020B0503020204020204" pitchFamily="34" charset="-122"/>
                <a:cs typeface="+mn-cs"/>
              </a:rPr>
              <a:t>：</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（一）剽窃、抄袭、侵占他人学术成果；</a:t>
            </a:r>
            <a:endParaRPr lang="en-US" altLang="zh-CN" sz="1900" noProof="1">
              <a:latin typeface="微软雅黑" panose="020B0503020204020204" pitchFamily="34" charset="-122"/>
              <a:ea typeface="微软雅黑" panose="020B0503020204020204" pitchFamily="34" charset="-122"/>
              <a:cs typeface="+mn-cs"/>
            </a:endParaRPr>
          </a:p>
          <a:p>
            <a:pPr fontAlgn="auto">
              <a:lnSpc>
                <a:spcPct val="150000"/>
              </a:lnSpc>
            </a:pPr>
            <a:r>
              <a:rPr lang="en-US" altLang="zh-CN" sz="1900" noProof="1">
                <a:latin typeface="微软雅黑" panose="020B0503020204020204" pitchFamily="34" charset="-122"/>
                <a:ea typeface="微软雅黑" panose="020B0503020204020204" pitchFamily="34" charset="-122"/>
              </a:rPr>
              <a:t>        </a:t>
            </a:r>
            <a:r>
              <a:rPr lang="zh-CN" altLang="en-US" sz="1900" noProof="1">
                <a:latin typeface="微软雅黑" panose="020B0503020204020204" pitchFamily="34" charset="-122"/>
                <a:ea typeface="微软雅黑" panose="020B0503020204020204" pitchFamily="34" charset="-122"/>
              </a:rPr>
              <a:t>（二）</a:t>
            </a:r>
            <a:r>
              <a:rPr lang="zh-CN" altLang="en-US" sz="1900" noProof="1">
                <a:latin typeface="微软雅黑" panose="020B0503020204020204" pitchFamily="34" charset="-122"/>
                <a:ea typeface="微软雅黑" panose="020B0503020204020204" pitchFamily="34" charset="-122"/>
                <a:cs typeface="+mn-cs"/>
              </a:rPr>
              <a:t>篡改他人研究成果；</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（三）伪造科研数据、资料、文献、注释，捏造事实、编造虚假研究成果；</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（四）未参加研究而在成果中署名，未经许可不当使用他人署名，虚构合作者或未参加研究而署名。</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（五）在申报课题、申请学位等过程中提供虚假学术信息；</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（六）买卖论文、由他人代写或者为他人代写论文；</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（七）其他根据相关机构规定属于学术不端的行为。</a:t>
            </a:r>
            <a:endParaRPr lang="zh-CN" altLang="en-US" sz="1900" b="1" noProof="1">
              <a:solidFill>
                <a:schemeClr val="accent5">
                  <a:lumMod val="5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Gill Sans" charset="0"/>
            </a:endParaRPr>
          </a:p>
        </p:txBody>
      </p:sp>
      <p:grpSp>
        <p:nvGrpSpPr>
          <p:cNvPr id="31" name="组合 30"/>
          <p:cNvGrpSpPr/>
          <p:nvPr/>
        </p:nvGrpSpPr>
        <p:grpSpPr>
          <a:xfrm>
            <a:off x="9573309" y="835765"/>
            <a:ext cx="2472690" cy="6236944"/>
            <a:chOff x="14513" y="286"/>
            <a:chExt cx="3894" cy="9916"/>
          </a:xfrm>
          <a:noFill/>
          <a:effectLst>
            <a:reflection blurRad="6350" endPos="0" dist="50800" dir="5400000" sy="-100000" algn="bl" rotWithShape="0"/>
          </a:effectLst>
        </p:grpSpPr>
        <p:pic>
          <p:nvPicPr>
            <p:cNvPr id="39" name="图片 2" descr="1408890800921"/>
            <p:cNvPicPr>
              <a:picLocks noChangeAspect="1"/>
            </p:cNvPicPr>
            <p:nvPr/>
          </p:nvPicPr>
          <p:blipFill>
            <a:blip r:embed="rId2"/>
            <a:stretch>
              <a:fillRect/>
            </a:stretch>
          </p:blipFill>
          <p:spPr>
            <a:xfrm>
              <a:off x="14514" y="4009"/>
              <a:ext cx="3891" cy="3445"/>
            </a:xfrm>
            <a:prstGeom prst="rect">
              <a:avLst/>
            </a:prstGeom>
            <a:grpFill/>
            <a:ln w="28575" cmpd="sng">
              <a:solidFill>
                <a:schemeClr val="accent1">
                  <a:shade val="50000"/>
                </a:schemeClr>
              </a:solidFill>
              <a:prstDash val="solid"/>
            </a:ln>
          </p:spPr>
        </p:pic>
        <p:pic>
          <p:nvPicPr>
            <p:cNvPr id="40" name="图片 4" descr="Img268311453"/>
            <p:cNvPicPr>
              <a:picLocks noChangeAspect="1"/>
            </p:cNvPicPr>
            <p:nvPr/>
          </p:nvPicPr>
          <p:blipFill>
            <a:blip r:embed="rId3"/>
            <a:stretch>
              <a:fillRect/>
            </a:stretch>
          </p:blipFill>
          <p:spPr>
            <a:xfrm>
              <a:off x="14513" y="286"/>
              <a:ext cx="3894" cy="3593"/>
            </a:xfrm>
            <a:prstGeom prst="rect">
              <a:avLst/>
            </a:prstGeom>
            <a:grpFill/>
            <a:ln w="28575" cmpd="sng">
              <a:solidFill>
                <a:schemeClr val="accent1">
                  <a:shade val="50000"/>
                </a:schemeClr>
              </a:solidFill>
              <a:prstDash val="solid"/>
            </a:ln>
          </p:spPr>
        </p:pic>
        <p:pic>
          <p:nvPicPr>
            <p:cNvPr id="41" name="图片 5" descr="u=1214997153,3704698935&amp;fm=21&amp;gp=0"/>
            <p:cNvPicPr>
              <a:picLocks noChangeAspect="1"/>
            </p:cNvPicPr>
            <p:nvPr/>
          </p:nvPicPr>
          <p:blipFill>
            <a:blip r:embed="rId4"/>
            <a:stretch>
              <a:fillRect/>
            </a:stretch>
          </p:blipFill>
          <p:spPr>
            <a:xfrm>
              <a:off x="14513" y="7608"/>
              <a:ext cx="3894" cy="2595"/>
            </a:xfrm>
            <a:prstGeom prst="rect">
              <a:avLst/>
            </a:prstGeom>
            <a:grpFill/>
            <a:ln w="28575" cmpd="sng">
              <a:solidFill>
                <a:schemeClr val="accent1">
                  <a:shade val="50000"/>
                </a:schemeClr>
              </a:solidFill>
              <a:prstDash val="solid"/>
            </a:ln>
          </p:spPr>
        </p:pic>
      </p:grpSp>
      <p:pic>
        <p:nvPicPr>
          <p:cNvPr id="42" name="图片 3"/>
          <p:cNvPicPr>
            <a:picLocks noChangeAspect="1"/>
          </p:cNvPicPr>
          <p:nvPr/>
        </p:nvPicPr>
        <p:blipFill>
          <a:blip r:embed="rId5"/>
          <a:stretch>
            <a:fillRect/>
          </a:stretch>
        </p:blipFill>
        <p:spPr>
          <a:xfrm>
            <a:off x="2824163" y="1688148"/>
            <a:ext cx="3571875" cy="487362"/>
          </a:xfrm>
          <a:prstGeom prst="rect">
            <a:avLst/>
          </a:prstGeom>
          <a:noFill/>
          <a:ln w="9525">
            <a:noFill/>
          </a:ln>
        </p:spPr>
      </p:pic>
      <p:sp>
        <p:nvSpPr>
          <p:cNvPr id="43" name="五边形 3"/>
          <p:cNvSpPr/>
          <p:nvPr/>
        </p:nvSpPr>
        <p:spPr>
          <a:xfrm>
            <a:off x="164679" y="133761"/>
            <a:ext cx="4500033" cy="47992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sz="2665" dirty="0">
                <a:solidFill>
                  <a:schemeClr val="bg1"/>
                </a:solidFill>
              </a:rPr>
              <a:t>学术不端的界定</a:t>
            </a:r>
            <a:endParaRPr lang="zh-CN" sz="2665" dirty="0">
              <a:solidFill>
                <a:schemeClr val="bg1"/>
              </a:solidFill>
            </a:endParaRPr>
          </a:p>
        </p:txBody>
      </p:sp>
      <p:sp>
        <p:nvSpPr>
          <p:cNvPr id="45" name="燕尾形 12"/>
          <p:cNvSpPr/>
          <p:nvPr/>
        </p:nvSpPr>
        <p:spPr>
          <a:xfrm>
            <a:off x="4485159" y="131805"/>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6" name="燕尾形 13"/>
          <p:cNvSpPr/>
          <p:nvPr/>
        </p:nvSpPr>
        <p:spPr>
          <a:xfrm>
            <a:off x="4701183" y="126129"/>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3" name="五边形 3"/>
          <p:cNvSpPr/>
          <p:nvPr/>
        </p:nvSpPr>
        <p:spPr>
          <a:xfrm>
            <a:off x="164679" y="133761"/>
            <a:ext cx="4500033" cy="47992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665" dirty="0">
                <a:solidFill>
                  <a:schemeClr val="bg1"/>
                </a:solidFill>
              </a:rPr>
              <a:t>涉及</a:t>
            </a:r>
            <a:r>
              <a:rPr lang="zh-CN" sz="2665" dirty="0">
                <a:solidFill>
                  <a:schemeClr val="bg1"/>
                </a:solidFill>
              </a:rPr>
              <a:t>学术不端的</a:t>
            </a:r>
            <a:r>
              <a:rPr lang="zh-CN" altLang="en-US" sz="2665" dirty="0">
                <a:solidFill>
                  <a:schemeClr val="bg1"/>
                </a:solidFill>
              </a:rPr>
              <a:t>处理办法</a:t>
            </a:r>
            <a:endParaRPr lang="zh-CN" sz="2665" dirty="0">
              <a:solidFill>
                <a:schemeClr val="bg1"/>
              </a:solidFill>
            </a:endParaRPr>
          </a:p>
        </p:txBody>
      </p:sp>
      <p:sp>
        <p:nvSpPr>
          <p:cNvPr id="45" name="燕尾形 12"/>
          <p:cNvSpPr/>
          <p:nvPr/>
        </p:nvSpPr>
        <p:spPr>
          <a:xfrm>
            <a:off x="4485159" y="131805"/>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6" name="燕尾形 13"/>
          <p:cNvSpPr/>
          <p:nvPr/>
        </p:nvSpPr>
        <p:spPr>
          <a:xfrm>
            <a:off x="4701183" y="126129"/>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Box 29"/>
          <p:cNvSpPr txBox="1"/>
          <p:nvPr/>
        </p:nvSpPr>
        <p:spPr>
          <a:xfrm>
            <a:off x="1028775" y="2123086"/>
            <a:ext cx="10393680" cy="4971415"/>
          </a:xfrm>
          <a:prstGeom prst="rect">
            <a:avLst/>
          </a:prstGeom>
          <a:noFill/>
        </p:spPr>
        <p:txBody>
          <a:bodyPr wrap="square" lIns="171437" tIns="85718" rIns="171437" bIns="85718" rtlCol="0">
            <a:spAutoFit/>
          </a:bodyPr>
          <a:lstStyle/>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第二十九条　高等学校应当根据学术委员会的认定结论和处理建议，结合行为性质和情节轻重，依职权和规定程序对</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学术不端行为责任人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作出如下处理：</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（一）</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通报批评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（二）终止或者</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撤销</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相关的</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科研项目</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，并在一定期限内</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取消申请资格</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（三）</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撤销学术奖励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或者</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荣誉称号</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（四）</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辞退</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解聘</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（五）法律、法规及规章规定的其他处理措施。</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同时，可以依照有关规定，给予</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警告</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记过</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降低岗位等级</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或者</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撤职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开除</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等处分。</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学术不端行为责任人获得有关部门、机构设立的科研项目、学术奖励或者荣誉称号等利益的，学校应当同时向有关主管部门提出处理建议。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gn="l">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学生有学术不端行为的，还应当按照学生管理的相关规定，给予相应的</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学籍处分</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gn="l">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学术不端行为与获得学位有直接关联的，由学位授予单位作</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暂缓授予学位</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不授予学位</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或者</a:t>
            </a:r>
            <a:r>
              <a:rPr lang="en-US" altLang="zh-CN" sz="16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依法撤销学位</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等处理。</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044999" y="656365"/>
            <a:ext cx="6013450" cy="1337945"/>
          </a:xfrm>
          <a:prstGeom prst="rect">
            <a:avLst/>
          </a:prstGeom>
          <a:noFill/>
        </p:spPr>
        <p:txBody>
          <a:bodyPr wrap="square" rtlCol="0" anchor="t">
            <a:spAutoFit/>
          </a:bodyPr>
          <a:lstStyle/>
          <a:p>
            <a:pPr algn="ctr">
              <a:lnSpc>
                <a:spcPct val="150000"/>
              </a:lnSpc>
              <a:buFont typeface="Wingdings" panose="05000000000000000000" charset="0"/>
              <a:buNone/>
            </a:pPr>
            <a:r>
              <a:rPr lang="zh-CN" altLang="en-US" b="1" dirty="0">
                <a:latin typeface="微软雅黑" panose="020B0503020204020204" pitchFamily="34" charset="-122"/>
                <a:ea typeface="微软雅黑" panose="020B0503020204020204" pitchFamily="34" charset="-122"/>
                <a:sym typeface="+mn-ea"/>
              </a:rPr>
              <a:t>高等学校预防与处理学术不端行为办法</a:t>
            </a:r>
            <a:endParaRPr lang="en-US" altLang="zh-CN" noProof="1">
              <a:latin typeface="微软雅黑" panose="020B0503020204020204" pitchFamily="34" charset="-122"/>
              <a:ea typeface="微软雅黑" panose="020B0503020204020204" pitchFamily="34" charset="-122"/>
            </a:endParaRPr>
          </a:p>
          <a:p>
            <a:pPr algn="ctr">
              <a:lnSpc>
                <a:spcPct val="150000"/>
              </a:lnSpc>
              <a:buFont typeface="Wingdings" panose="05000000000000000000" charset="0"/>
              <a:buNone/>
            </a:pPr>
            <a:endParaRPr lang="zh-CN" altLang="en-US" noProof="1">
              <a:latin typeface="微软雅黑" panose="020B0503020204020204" pitchFamily="34" charset="-122"/>
              <a:ea typeface="微软雅黑" panose="020B0503020204020204" pitchFamily="34" charset="-122"/>
            </a:endParaRPr>
          </a:p>
          <a:p>
            <a:pPr algn="ctr">
              <a:lnSpc>
                <a:spcPct val="150000"/>
              </a:lnSpc>
              <a:buFont typeface="Wingdings" panose="05000000000000000000" charset="0"/>
              <a:buNone/>
            </a:pPr>
            <a:r>
              <a:rPr lang="zh-CN" altLang="en-US" dirty="0">
                <a:latin typeface="微软雅黑" panose="020B0503020204020204" pitchFamily="34" charset="-122"/>
                <a:ea typeface="微软雅黑" panose="020B0503020204020204" pitchFamily="34" charset="-122"/>
                <a:sym typeface="+mn-ea"/>
              </a:rPr>
              <a:t>2016年9月1日起施行</a:t>
            </a:r>
            <a:endParaRPr lang="zh-CN" altLang="en-US" dirty="0">
              <a:latin typeface="微软雅黑" panose="020B0503020204020204" pitchFamily="34" charset="-122"/>
              <a:ea typeface="微软雅黑" panose="020B0503020204020204" pitchFamily="34" charset="-122"/>
            </a:endParaRPr>
          </a:p>
        </p:txBody>
      </p:sp>
      <p:pic>
        <p:nvPicPr>
          <p:cNvPr id="16" name="图片 3"/>
          <p:cNvPicPr>
            <a:picLocks noChangeAspect="1"/>
          </p:cNvPicPr>
          <p:nvPr/>
        </p:nvPicPr>
        <p:blipFill>
          <a:blip r:embed="rId2"/>
          <a:stretch>
            <a:fillRect/>
          </a:stretch>
        </p:blipFill>
        <p:spPr>
          <a:xfrm>
            <a:off x="4310063" y="1112486"/>
            <a:ext cx="3571875" cy="48736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3" name="五边形 3"/>
          <p:cNvSpPr/>
          <p:nvPr/>
        </p:nvSpPr>
        <p:spPr>
          <a:xfrm>
            <a:off x="164679" y="133761"/>
            <a:ext cx="4500033" cy="47992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665" dirty="0">
                <a:solidFill>
                  <a:schemeClr val="bg1"/>
                </a:solidFill>
              </a:rPr>
              <a:t>其他政策及规定</a:t>
            </a:r>
            <a:endParaRPr lang="zh-CN" sz="2665" dirty="0">
              <a:solidFill>
                <a:schemeClr val="bg1"/>
              </a:solidFill>
            </a:endParaRPr>
          </a:p>
        </p:txBody>
      </p:sp>
      <p:sp>
        <p:nvSpPr>
          <p:cNvPr id="45" name="燕尾形 12"/>
          <p:cNvSpPr/>
          <p:nvPr/>
        </p:nvSpPr>
        <p:spPr>
          <a:xfrm>
            <a:off x="4485159" y="131805"/>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6" name="燕尾形 13"/>
          <p:cNvSpPr/>
          <p:nvPr/>
        </p:nvSpPr>
        <p:spPr>
          <a:xfrm>
            <a:off x="4701183" y="126129"/>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371829" y="2689448"/>
            <a:ext cx="4958715" cy="520065"/>
            <a:chOff x="1363763" y="1652059"/>
            <a:chExt cx="5156200" cy="520065"/>
          </a:xfrm>
        </p:grpSpPr>
        <p:grpSp>
          <p:nvGrpSpPr>
            <p:cNvPr id="11" name="组合 10"/>
            <p:cNvGrpSpPr/>
            <p:nvPr/>
          </p:nvGrpSpPr>
          <p:grpSpPr>
            <a:xfrm>
              <a:off x="1363763" y="1653267"/>
              <a:ext cx="489858" cy="489858"/>
              <a:chOff x="1363763" y="1653267"/>
              <a:chExt cx="489858" cy="489858"/>
            </a:xfrm>
          </p:grpSpPr>
          <p:sp>
            <p:nvSpPr>
              <p:cNvPr id="14" name="椭圆 13"/>
              <p:cNvSpPr/>
              <p:nvPr/>
            </p:nvSpPr>
            <p:spPr>
              <a:xfrm>
                <a:off x="1363763" y="1653267"/>
                <a:ext cx="489858" cy="4898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000" b="1">
                  <a:latin typeface="微软雅黑" panose="020B0503020204020204" pitchFamily="34" charset="-122"/>
                  <a:ea typeface="微软雅黑" panose="020B0503020204020204" pitchFamily="34" charset="-122"/>
                </a:endParaRPr>
              </a:p>
            </p:txBody>
          </p:sp>
          <p:sp>
            <p:nvSpPr>
              <p:cNvPr id="17" name="任意多边形 24"/>
              <p:cNvSpPr/>
              <p:nvPr/>
            </p:nvSpPr>
            <p:spPr bwMode="auto">
              <a:xfrm>
                <a:off x="1518705" y="1804342"/>
                <a:ext cx="179973" cy="179973"/>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sz="2000" b="1">
                  <a:latin typeface="微软雅黑" panose="020B0503020204020204" pitchFamily="34" charset="-122"/>
                  <a:ea typeface="微软雅黑" panose="020B0503020204020204" pitchFamily="34" charset="-122"/>
                </a:endParaRPr>
              </a:p>
            </p:txBody>
          </p:sp>
        </p:grpSp>
        <p:sp>
          <p:nvSpPr>
            <p:cNvPr id="12" name="矩形 11"/>
            <p:cNvSpPr/>
            <p:nvPr/>
          </p:nvSpPr>
          <p:spPr>
            <a:xfrm>
              <a:off x="1906688" y="1652059"/>
              <a:ext cx="4613275" cy="520065"/>
            </a:xfrm>
            <a:prstGeom prst="rect">
              <a:avLst/>
            </a:prstGeom>
          </p:spPr>
          <p:txBody>
            <a:bodyPr wrap="none" lIns="192000" tIns="0" rIns="192000" bIns="0" anchor="ctr" anchorCtr="0">
              <a:noAutofit/>
            </a:bodyPr>
            <a:lstStyle/>
            <a:p>
              <a:pPr algn="l"/>
              <a:r>
                <a:rPr lang="zh-CN" altLang="en-US" sz="2000" b="1" dirty="0">
                  <a:solidFill>
                    <a:srgbClr val="C00000"/>
                  </a:solidFill>
                  <a:latin typeface="微软雅黑" panose="020B0503020204020204" pitchFamily="34" charset="-122"/>
                  <a:ea typeface="微软雅黑" panose="020B0503020204020204" pitchFamily="34" charset="-122"/>
                  <a:sym typeface="+mn-ea"/>
                </a:rPr>
                <a:t>不准 </a:t>
              </a:r>
              <a:r>
                <a:rPr lang="zh-CN" altLang="en-US" sz="2000" b="1" dirty="0">
                  <a:solidFill>
                    <a:schemeClr val="tx1"/>
                  </a:solidFill>
                  <a:latin typeface="微软雅黑" panose="020B0503020204020204" pitchFamily="34" charset="-122"/>
                  <a:ea typeface="微软雅黑" panose="020B0503020204020204" pitchFamily="34" charset="-122"/>
                  <a:sym typeface="+mn-ea"/>
                </a:rPr>
                <a:t>由</a:t>
              </a:r>
              <a:r>
                <a:rPr lang="zh-CN" altLang="en-US" sz="2000" b="1" dirty="0">
                  <a:latin typeface="微软雅黑" panose="020B0503020204020204" pitchFamily="34" charset="-122"/>
                  <a:ea typeface="微软雅黑" panose="020B0503020204020204" pitchFamily="34" charset="-122"/>
                  <a:sym typeface="+mn-ea"/>
                </a:rPr>
                <a:t>“第三方”代写论文</a:t>
              </a:r>
              <a:endParaRPr lang="zh-CN" altLang="en-US" sz="2000" b="1" dirty="0">
                <a:latin typeface="微软雅黑" panose="020B0503020204020204" pitchFamily="34" charset="-122"/>
                <a:ea typeface="微软雅黑" panose="020B0503020204020204" pitchFamily="34" charset="-122"/>
                <a:sym typeface="+mn-ea"/>
              </a:endParaRPr>
            </a:p>
          </p:txBody>
        </p:sp>
      </p:grpSp>
      <p:grpSp>
        <p:nvGrpSpPr>
          <p:cNvPr id="18" name="组合 17"/>
          <p:cNvGrpSpPr/>
          <p:nvPr/>
        </p:nvGrpSpPr>
        <p:grpSpPr>
          <a:xfrm>
            <a:off x="7378179" y="3379058"/>
            <a:ext cx="4958715" cy="490220"/>
            <a:chOff x="1363763" y="3392284"/>
            <a:chExt cx="5156200" cy="490220"/>
          </a:xfrm>
        </p:grpSpPr>
        <p:grpSp>
          <p:nvGrpSpPr>
            <p:cNvPr id="20" name="组合 19"/>
            <p:cNvGrpSpPr/>
            <p:nvPr/>
          </p:nvGrpSpPr>
          <p:grpSpPr>
            <a:xfrm>
              <a:off x="1363763" y="3392284"/>
              <a:ext cx="489858" cy="489858"/>
              <a:chOff x="1363763" y="3392284"/>
              <a:chExt cx="489858" cy="489858"/>
            </a:xfrm>
          </p:grpSpPr>
          <p:sp>
            <p:nvSpPr>
              <p:cNvPr id="22" name="椭圆 21"/>
              <p:cNvSpPr/>
              <p:nvPr/>
            </p:nvSpPr>
            <p:spPr>
              <a:xfrm>
                <a:off x="1363763" y="3392284"/>
                <a:ext cx="489858" cy="48985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000" b="1">
                  <a:latin typeface="微软雅黑" panose="020B0503020204020204" pitchFamily="34" charset="-122"/>
                  <a:ea typeface="微软雅黑" panose="020B0503020204020204" pitchFamily="34" charset="-122"/>
                </a:endParaRPr>
              </a:p>
            </p:txBody>
          </p:sp>
          <p:sp>
            <p:nvSpPr>
              <p:cNvPr id="23" name="任意多边形 30"/>
              <p:cNvSpPr/>
              <p:nvPr/>
            </p:nvSpPr>
            <p:spPr bwMode="auto">
              <a:xfrm>
                <a:off x="1470535" y="3528650"/>
                <a:ext cx="259868" cy="224200"/>
              </a:xfrm>
              <a:custGeom>
                <a:avLst/>
                <a:gdLst>
                  <a:gd name="connsiteX0" fmla="*/ 19050 w 331788"/>
                  <a:gd name="connsiteY0" fmla="*/ 213226 h 286251"/>
                  <a:gd name="connsiteX1" fmla="*/ 151105 w 331788"/>
                  <a:gd name="connsiteY1" fmla="*/ 213226 h 286251"/>
                  <a:gd name="connsiteX2" fmla="*/ 151105 w 331788"/>
                  <a:gd name="connsiteY2" fmla="*/ 278564 h 286251"/>
                  <a:gd name="connsiteX3" fmla="*/ 152400 w 331788"/>
                  <a:gd name="connsiteY3" fmla="*/ 286251 h 286251"/>
                  <a:gd name="connsiteX4" fmla="*/ 25523 w 331788"/>
                  <a:gd name="connsiteY4" fmla="*/ 286251 h 286251"/>
                  <a:gd name="connsiteX5" fmla="*/ 19050 w 331788"/>
                  <a:gd name="connsiteY5" fmla="*/ 278564 h 286251"/>
                  <a:gd name="connsiteX6" fmla="*/ 19050 w 331788"/>
                  <a:gd name="connsiteY6" fmla="*/ 213226 h 286251"/>
                  <a:gd name="connsiteX7" fmla="*/ 185265 w 331788"/>
                  <a:gd name="connsiteY7" fmla="*/ 165601 h 286251"/>
                  <a:gd name="connsiteX8" fmla="*/ 308448 w 331788"/>
                  <a:gd name="connsiteY8" fmla="*/ 165601 h 286251"/>
                  <a:gd name="connsiteX9" fmla="*/ 313635 w 331788"/>
                  <a:gd name="connsiteY9" fmla="*/ 165601 h 286251"/>
                  <a:gd name="connsiteX10" fmla="*/ 331788 w 331788"/>
                  <a:gd name="connsiteY10" fmla="*/ 187421 h 286251"/>
                  <a:gd name="connsiteX11" fmla="*/ 331788 w 331788"/>
                  <a:gd name="connsiteY11" fmla="*/ 278550 h 286251"/>
                  <a:gd name="connsiteX12" fmla="*/ 324008 w 331788"/>
                  <a:gd name="connsiteY12" fmla="*/ 286251 h 286251"/>
                  <a:gd name="connsiteX13" fmla="*/ 169705 w 331788"/>
                  <a:gd name="connsiteY13" fmla="*/ 286251 h 286251"/>
                  <a:gd name="connsiteX14" fmla="*/ 161925 w 331788"/>
                  <a:gd name="connsiteY14" fmla="*/ 278550 h 286251"/>
                  <a:gd name="connsiteX15" fmla="*/ 161925 w 331788"/>
                  <a:gd name="connsiteY15" fmla="*/ 187421 h 286251"/>
                  <a:gd name="connsiteX16" fmla="*/ 168408 w 331788"/>
                  <a:gd name="connsiteY16" fmla="*/ 173302 h 286251"/>
                  <a:gd name="connsiteX17" fmla="*/ 174892 w 331788"/>
                  <a:gd name="connsiteY17" fmla="*/ 166885 h 286251"/>
                  <a:gd name="connsiteX18" fmla="*/ 185265 w 331788"/>
                  <a:gd name="connsiteY18" fmla="*/ 165601 h 286251"/>
                  <a:gd name="connsiteX19" fmla="*/ 59302 w 331788"/>
                  <a:gd name="connsiteY19" fmla="*/ 117976 h 286251"/>
                  <a:gd name="connsiteX20" fmla="*/ 78640 w 331788"/>
                  <a:gd name="connsiteY20" fmla="*/ 117976 h 286251"/>
                  <a:gd name="connsiteX21" fmla="*/ 86375 w 331788"/>
                  <a:gd name="connsiteY21" fmla="*/ 123154 h 286251"/>
                  <a:gd name="connsiteX22" fmla="*/ 94110 w 331788"/>
                  <a:gd name="connsiteY22" fmla="*/ 160692 h 286251"/>
                  <a:gd name="connsiteX23" fmla="*/ 95399 w 331788"/>
                  <a:gd name="connsiteY23" fmla="*/ 165870 h 286251"/>
                  <a:gd name="connsiteX24" fmla="*/ 96688 w 331788"/>
                  <a:gd name="connsiteY24" fmla="*/ 169753 h 286251"/>
                  <a:gd name="connsiteX25" fmla="*/ 96688 w 331788"/>
                  <a:gd name="connsiteY25" fmla="*/ 172342 h 286251"/>
                  <a:gd name="connsiteX26" fmla="*/ 103134 w 331788"/>
                  <a:gd name="connsiteY26" fmla="*/ 172342 h 286251"/>
                  <a:gd name="connsiteX27" fmla="*/ 103134 w 331788"/>
                  <a:gd name="connsiteY27" fmla="*/ 165870 h 286251"/>
                  <a:gd name="connsiteX28" fmla="*/ 103134 w 331788"/>
                  <a:gd name="connsiteY28" fmla="*/ 164576 h 286251"/>
                  <a:gd name="connsiteX29" fmla="*/ 104424 w 331788"/>
                  <a:gd name="connsiteY29" fmla="*/ 160692 h 286251"/>
                  <a:gd name="connsiteX30" fmla="*/ 112159 w 331788"/>
                  <a:gd name="connsiteY30" fmla="*/ 134804 h 286251"/>
                  <a:gd name="connsiteX31" fmla="*/ 107002 w 331788"/>
                  <a:gd name="connsiteY31" fmla="*/ 121859 h 286251"/>
                  <a:gd name="connsiteX32" fmla="*/ 109580 w 331788"/>
                  <a:gd name="connsiteY32" fmla="*/ 117976 h 286251"/>
                  <a:gd name="connsiteX33" fmla="*/ 121183 w 331788"/>
                  <a:gd name="connsiteY33" fmla="*/ 117976 h 286251"/>
                  <a:gd name="connsiteX34" fmla="*/ 125050 w 331788"/>
                  <a:gd name="connsiteY34" fmla="*/ 121859 h 286251"/>
                  <a:gd name="connsiteX35" fmla="*/ 118605 w 331788"/>
                  <a:gd name="connsiteY35" fmla="*/ 134804 h 286251"/>
                  <a:gd name="connsiteX36" fmla="*/ 126340 w 331788"/>
                  <a:gd name="connsiteY36" fmla="*/ 160692 h 286251"/>
                  <a:gd name="connsiteX37" fmla="*/ 126340 w 331788"/>
                  <a:gd name="connsiteY37" fmla="*/ 165870 h 286251"/>
                  <a:gd name="connsiteX38" fmla="*/ 127629 w 331788"/>
                  <a:gd name="connsiteY38" fmla="*/ 165870 h 286251"/>
                  <a:gd name="connsiteX39" fmla="*/ 127629 w 331788"/>
                  <a:gd name="connsiteY39" fmla="*/ 172342 h 286251"/>
                  <a:gd name="connsiteX40" fmla="*/ 134075 w 331788"/>
                  <a:gd name="connsiteY40" fmla="*/ 172342 h 286251"/>
                  <a:gd name="connsiteX41" fmla="*/ 134075 w 331788"/>
                  <a:gd name="connsiteY41" fmla="*/ 169753 h 286251"/>
                  <a:gd name="connsiteX42" fmla="*/ 135364 w 331788"/>
                  <a:gd name="connsiteY42" fmla="*/ 165870 h 286251"/>
                  <a:gd name="connsiteX43" fmla="*/ 136653 w 331788"/>
                  <a:gd name="connsiteY43" fmla="*/ 160692 h 286251"/>
                  <a:gd name="connsiteX44" fmla="*/ 144388 w 331788"/>
                  <a:gd name="connsiteY44" fmla="*/ 123154 h 286251"/>
                  <a:gd name="connsiteX45" fmla="*/ 152123 w 331788"/>
                  <a:gd name="connsiteY45" fmla="*/ 117976 h 286251"/>
                  <a:gd name="connsiteX46" fmla="*/ 171461 w 331788"/>
                  <a:gd name="connsiteY46" fmla="*/ 117976 h 286251"/>
                  <a:gd name="connsiteX47" fmla="*/ 192088 w 331788"/>
                  <a:gd name="connsiteY47" fmla="*/ 138687 h 286251"/>
                  <a:gd name="connsiteX48" fmla="*/ 192088 w 331788"/>
                  <a:gd name="connsiteY48" fmla="*/ 152926 h 286251"/>
                  <a:gd name="connsiteX49" fmla="*/ 184353 w 331788"/>
                  <a:gd name="connsiteY49" fmla="*/ 152926 h 286251"/>
                  <a:gd name="connsiteX50" fmla="*/ 163726 w 331788"/>
                  <a:gd name="connsiteY50" fmla="*/ 160692 h 286251"/>
                  <a:gd name="connsiteX51" fmla="*/ 158569 w 331788"/>
                  <a:gd name="connsiteY51" fmla="*/ 165870 h 286251"/>
                  <a:gd name="connsiteX52" fmla="*/ 154702 w 331788"/>
                  <a:gd name="connsiteY52" fmla="*/ 172342 h 286251"/>
                  <a:gd name="connsiteX53" fmla="*/ 150834 w 331788"/>
                  <a:gd name="connsiteY53" fmla="*/ 186581 h 286251"/>
                  <a:gd name="connsiteX54" fmla="*/ 150834 w 331788"/>
                  <a:gd name="connsiteY54" fmla="*/ 202114 h 286251"/>
                  <a:gd name="connsiteX55" fmla="*/ 10313 w 331788"/>
                  <a:gd name="connsiteY55" fmla="*/ 202114 h 286251"/>
                  <a:gd name="connsiteX56" fmla="*/ 0 w 331788"/>
                  <a:gd name="connsiteY56" fmla="*/ 190464 h 286251"/>
                  <a:gd name="connsiteX57" fmla="*/ 0 w 331788"/>
                  <a:gd name="connsiteY57" fmla="*/ 182698 h 286251"/>
                  <a:gd name="connsiteX58" fmla="*/ 10313 w 331788"/>
                  <a:gd name="connsiteY58" fmla="*/ 172342 h 286251"/>
                  <a:gd name="connsiteX59" fmla="*/ 38675 w 331788"/>
                  <a:gd name="connsiteY59" fmla="*/ 172342 h 286251"/>
                  <a:gd name="connsiteX60" fmla="*/ 38675 w 331788"/>
                  <a:gd name="connsiteY60" fmla="*/ 138687 h 286251"/>
                  <a:gd name="connsiteX61" fmla="*/ 59302 w 331788"/>
                  <a:gd name="connsiteY61" fmla="*/ 117976 h 286251"/>
                  <a:gd name="connsiteX62" fmla="*/ 206838 w 331788"/>
                  <a:gd name="connsiteY62" fmla="*/ 33838 h 286251"/>
                  <a:gd name="connsiteX63" fmla="*/ 208124 w 331788"/>
                  <a:gd name="connsiteY63" fmla="*/ 33838 h 286251"/>
                  <a:gd name="connsiteX64" fmla="*/ 278858 w 331788"/>
                  <a:gd name="connsiteY64" fmla="*/ 48038 h 286251"/>
                  <a:gd name="connsiteX65" fmla="*/ 296863 w 331788"/>
                  <a:gd name="connsiteY65" fmla="*/ 69984 h 286251"/>
                  <a:gd name="connsiteX66" fmla="*/ 296863 w 331788"/>
                  <a:gd name="connsiteY66" fmla="*/ 99676 h 286251"/>
                  <a:gd name="connsiteX67" fmla="*/ 246706 w 331788"/>
                  <a:gd name="connsiteY67" fmla="*/ 151313 h 286251"/>
                  <a:gd name="connsiteX68" fmla="*/ 195263 w 331788"/>
                  <a:gd name="connsiteY68" fmla="*/ 99676 h 286251"/>
                  <a:gd name="connsiteX69" fmla="*/ 195263 w 331788"/>
                  <a:gd name="connsiteY69" fmla="*/ 45456 h 286251"/>
                  <a:gd name="connsiteX70" fmla="*/ 206838 w 331788"/>
                  <a:gd name="connsiteY70" fmla="*/ 33838 h 286251"/>
                  <a:gd name="connsiteX71" fmla="*/ 150465 w 331788"/>
                  <a:gd name="connsiteY71" fmla="*/ 198 h 286251"/>
                  <a:gd name="connsiteX72" fmla="*/ 163513 w 331788"/>
                  <a:gd name="connsiteY72" fmla="*/ 10479 h 286251"/>
                  <a:gd name="connsiteX73" fmla="*/ 163513 w 331788"/>
                  <a:gd name="connsiteY73" fmla="*/ 60599 h 286251"/>
                  <a:gd name="connsiteX74" fmla="*/ 116540 w 331788"/>
                  <a:gd name="connsiteY74" fmla="*/ 106863 h 286251"/>
                  <a:gd name="connsiteX75" fmla="*/ 68263 w 331788"/>
                  <a:gd name="connsiteY75" fmla="*/ 60599 h 286251"/>
                  <a:gd name="connsiteX76" fmla="*/ 68263 w 331788"/>
                  <a:gd name="connsiteY76" fmla="*/ 33611 h 286251"/>
                  <a:gd name="connsiteX77" fmla="*/ 85225 w 331788"/>
                  <a:gd name="connsiteY77" fmla="*/ 13049 h 286251"/>
                  <a:gd name="connsiteX78" fmla="*/ 150465 w 331788"/>
                  <a:gd name="connsiteY78" fmla="*/ 198 h 286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286251">
                    <a:moveTo>
                      <a:pt x="19050" y="213226"/>
                    </a:moveTo>
                    <a:lnTo>
                      <a:pt x="151105" y="213226"/>
                    </a:lnTo>
                    <a:cubicBezTo>
                      <a:pt x="151105" y="213226"/>
                      <a:pt x="151105" y="213226"/>
                      <a:pt x="151105" y="278564"/>
                    </a:cubicBezTo>
                    <a:cubicBezTo>
                      <a:pt x="151105" y="281126"/>
                      <a:pt x="152400" y="283689"/>
                      <a:pt x="152400" y="286251"/>
                    </a:cubicBezTo>
                    <a:cubicBezTo>
                      <a:pt x="152400" y="286251"/>
                      <a:pt x="152400" y="286251"/>
                      <a:pt x="25523" y="286251"/>
                    </a:cubicBezTo>
                    <a:cubicBezTo>
                      <a:pt x="21639" y="286251"/>
                      <a:pt x="19050" y="282408"/>
                      <a:pt x="19050" y="278564"/>
                    </a:cubicBezTo>
                    <a:cubicBezTo>
                      <a:pt x="19050" y="278564"/>
                      <a:pt x="19050" y="278564"/>
                      <a:pt x="19050" y="213226"/>
                    </a:cubicBezTo>
                    <a:close/>
                    <a:moveTo>
                      <a:pt x="185265" y="165601"/>
                    </a:moveTo>
                    <a:lnTo>
                      <a:pt x="308448" y="165601"/>
                    </a:lnTo>
                    <a:cubicBezTo>
                      <a:pt x="309745" y="165601"/>
                      <a:pt x="312338" y="165601"/>
                      <a:pt x="313635" y="165601"/>
                    </a:cubicBezTo>
                    <a:cubicBezTo>
                      <a:pt x="324008" y="168168"/>
                      <a:pt x="331788" y="177153"/>
                      <a:pt x="331788" y="187421"/>
                    </a:cubicBezTo>
                    <a:cubicBezTo>
                      <a:pt x="331788" y="187421"/>
                      <a:pt x="331788" y="187421"/>
                      <a:pt x="331788" y="278550"/>
                    </a:cubicBezTo>
                    <a:cubicBezTo>
                      <a:pt x="331788" y="282401"/>
                      <a:pt x="327898" y="286251"/>
                      <a:pt x="324008" y="286251"/>
                    </a:cubicBezTo>
                    <a:cubicBezTo>
                      <a:pt x="324008" y="286251"/>
                      <a:pt x="324008" y="286251"/>
                      <a:pt x="169705" y="286251"/>
                    </a:cubicBezTo>
                    <a:cubicBezTo>
                      <a:pt x="165815" y="286251"/>
                      <a:pt x="161925" y="282401"/>
                      <a:pt x="161925" y="278550"/>
                    </a:cubicBezTo>
                    <a:cubicBezTo>
                      <a:pt x="161925" y="278550"/>
                      <a:pt x="161925" y="278550"/>
                      <a:pt x="161925" y="187421"/>
                    </a:cubicBezTo>
                    <a:cubicBezTo>
                      <a:pt x="161925" y="182287"/>
                      <a:pt x="164518" y="177153"/>
                      <a:pt x="168408" y="173302"/>
                    </a:cubicBezTo>
                    <a:cubicBezTo>
                      <a:pt x="169705" y="170735"/>
                      <a:pt x="172298" y="168168"/>
                      <a:pt x="174892" y="166885"/>
                    </a:cubicBezTo>
                    <a:cubicBezTo>
                      <a:pt x="177485" y="165601"/>
                      <a:pt x="181375" y="165601"/>
                      <a:pt x="185265" y="165601"/>
                    </a:cubicBezTo>
                    <a:close/>
                    <a:moveTo>
                      <a:pt x="59302" y="117976"/>
                    </a:moveTo>
                    <a:cubicBezTo>
                      <a:pt x="59302" y="117976"/>
                      <a:pt x="59302" y="117976"/>
                      <a:pt x="78640" y="117976"/>
                    </a:cubicBezTo>
                    <a:cubicBezTo>
                      <a:pt x="82507" y="117976"/>
                      <a:pt x="85086" y="120565"/>
                      <a:pt x="86375" y="123154"/>
                    </a:cubicBezTo>
                    <a:cubicBezTo>
                      <a:pt x="86375" y="123154"/>
                      <a:pt x="86375" y="123154"/>
                      <a:pt x="94110" y="160692"/>
                    </a:cubicBezTo>
                    <a:cubicBezTo>
                      <a:pt x="94110" y="160692"/>
                      <a:pt x="94110" y="160692"/>
                      <a:pt x="95399" y="165870"/>
                    </a:cubicBezTo>
                    <a:cubicBezTo>
                      <a:pt x="95399" y="165870"/>
                      <a:pt x="95399" y="165870"/>
                      <a:pt x="96688" y="169753"/>
                    </a:cubicBezTo>
                    <a:cubicBezTo>
                      <a:pt x="96688" y="171048"/>
                      <a:pt x="96688" y="171048"/>
                      <a:pt x="96688" y="172342"/>
                    </a:cubicBezTo>
                    <a:cubicBezTo>
                      <a:pt x="96688" y="172342"/>
                      <a:pt x="96688" y="172342"/>
                      <a:pt x="103134" y="172342"/>
                    </a:cubicBezTo>
                    <a:cubicBezTo>
                      <a:pt x="103134" y="169753"/>
                      <a:pt x="103134" y="168459"/>
                      <a:pt x="103134" y="165870"/>
                    </a:cubicBezTo>
                    <a:cubicBezTo>
                      <a:pt x="103134" y="165870"/>
                      <a:pt x="103134" y="165870"/>
                      <a:pt x="103134" y="164576"/>
                    </a:cubicBezTo>
                    <a:cubicBezTo>
                      <a:pt x="103134" y="164576"/>
                      <a:pt x="103134" y="164576"/>
                      <a:pt x="104424" y="160692"/>
                    </a:cubicBezTo>
                    <a:cubicBezTo>
                      <a:pt x="104424" y="160692"/>
                      <a:pt x="104424" y="160692"/>
                      <a:pt x="112159" y="134804"/>
                    </a:cubicBezTo>
                    <a:cubicBezTo>
                      <a:pt x="112159" y="134804"/>
                      <a:pt x="112159" y="134804"/>
                      <a:pt x="107002" y="121859"/>
                    </a:cubicBezTo>
                    <a:cubicBezTo>
                      <a:pt x="105713" y="120565"/>
                      <a:pt x="107002" y="117976"/>
                      <a:pt x="109580" y="117976"/>
                    </a:cubicBezTo>
                    <a:cubicBezTo>
                      <a:pt x="109580" y="117976"/>
                      <a:pt x="109580" y="117976"/>
                      <a:pt x="121183" y="117976"/>
                    </a:cubicBezTo>
                    <a:cubicBezTo>
                      <a:pt x="123761" y="117976"/>
                      <a:pt x="125050" y="120565"/>
                      <a:pt x="125050" y="121859"/>
                    </a:cubicBezTo>
                    <a:cubicBezTo>
                      <a:pt x="125050" y="121859"/>
                      <a:pt x="125050" y="121859"/>
                      <a:pt x="118605" y="134804"/>
                    </a:cubicBezTo>
                    <a:cubicBezTo>
                      <a:pt x="118605" y="134804"/>
                      <a:pt x="118605" y="134804"/>
                      <a:pt x="126340" y="160692"/>
                    </a:cubicBezTo>
                    <a:cubicBezTo>
                      <a:pt x="126340" y="160692"/>
                      <a:pt x="126340" y="160692"/>
                      <a:pt x="126340" y="165870"/>
                    </a:cubicBezTo>
                    <a:cubicBezTo>
                      <a:pt x="127629" y="165870"/>
                      <a:pt x="127629" y="165870"/>
                      <a:pt x="127629" y="165870"/>
                    </a:cubicBezTo>
                    <a:cubicBezTo>
                      <a:pt x="127629" y="168459"/>
                      <a:pt x="127629" y="169753"/>
                      <a:pt x="127629" y="172342"/>
                    </a:cubicBezTo>
                    <a:cubicBezTo>
                      <a:pt x="127629" y="172342"/>
                      <a:pt x="127629" y="172342"/>
                      <a:pt x="134075" y="172342"/>
                    </a:cubicBezTo>
                    <a:cubicBezTo>
                      <a:pt x="134075" y="171048"/>
                      <a:pt x="134075" y="171048"/>
                      <a:pt x="134075" y="169753"/>
                    </a:cubicBezTo>
                    <a:cubicBezTo>
                      <a:pt x="134075" y="169753"/>
                      <a:pt x="134075" y="169753"/>
                      <a:pt x="135364" y="165870"/>
                    </a:cubicBezTo>
                    <a:cubicBezTo>
                      <a:pt x="135364" y="165870"/>
                      <a:pt x="135364" y="165870"/>
                      <a:pt x="136653" y="160692"/>
                    </a:cubicBezTo>
                    <a:cubicBezTo>
                      <a:pt x="136653" y="160692"/>
                      <a:pt x="136653" y="160692"/>
                      <a:pt x="144388" y="123154"/>
                    </a:cubicBezTo>
                    <a:cubicBezTo>
                      <a:pt x="145677" y="120565"/>
                      <a:pt x="148256" y="117976"/>
                      <a:pt x="152123" y="117976"/>
                    </a:cubicBezTo>
                    <a:cubicBezTo>
                      <a:pt x="152123" y="117976"/>
                      <a:pt x="152123" y="117976"/>
                      <a:pt x="171461" y="117976"/>
                    </a:cubicBezTo>
                    <a:cubicBezTo>
                      <a:pt x="183064" y="117976"/>
                      <a:pt x="192088" y="127037"/>
                      <a:pt x="192088" y="138687"/>
                    </a:cubicBezTo>
                    <a:cubicBezTo>
                      <a:pt x="192088" y="138687"/>
                      <a:pt x="192088" y="138687"/>
                      <a:pt x="192088" y="152926"/>
                    </a:cubicBezTo>
                    <a:cubicBezTo>
                      <a:pt x="192088" y="152926"/>
                      <a:pt x="192088" y="152926"/>
                      <a:pt x="184353" y="152926"/>
                    </a:cubicBezTo>
                    <a:cubicBezTo>
                      <a:pt x="176618" y="152926"/>
                      <a:pt x="168883" y="156809"/>
                      <a:pt x="163726" y="160692"/>
                    </a:cubicBezTo>
                    <a:cubicBezTo>
                      <a:pt x="161148" y="161987"/>
                      <a:pt x="159858" y="164576"/>
                      <a:pt x="158569" y="165870"/>
                    </a:cubicBezTo>
                    <a:cubicBezTo>
                      <a:pt x="157280" y="168459"/>
                      <a:pt x="155991" y="169753"/>
                      <a:pt x="154702" y="172342"/>
                    </a:cubicBezTo>
                    <a:cubicBezTo>
                      <a:pt x="152123" y="176225"/>
                      <a:pt x="150834" y="181403"/>
                      <a:pt x="150834" y="186581"/>
                    </a:cubicBezTo>
                    <a:cubicBezTo>
                      <a:pt x="150834" y="186581"/>
                      <a:pt x="150834" y="186581"/>
                      <a:pt x="150834" y="202114"/>
                    </a:cubicBezTo>
                    <a:cubicBezTo>
                      <a:pt x="150834" y="202114"/>
                      <a:pt x="150834" y="202114"/>
                      <a:pt x="10313" y="202114"/>
                    </a:cubicBezTo>
                    <a:cubicBezTo>
                      <a:pt x="5157" y="202114"/>
                      <a:pt x="0" y="196936"/>
                      <a:pt x="0" y="190464"/>
                    </a:cubicBezTo>
                    <a:cubicBezTo>
                      <a:pt x="0" y="190464"/>
                      <a:pt x="0" y="190464"/>
                      <a:pt x="0" y="182698"/>
                    </a:cubicBezTo>
                    <a:cubicBezTo>
                      <a:pt x="0" y="176225"/>
                      <a:pt x="5157" y="172342"/>
                      <a:pt x="10313" y="172342"/>
                    </a:cubicBezTo>
                    <a:cubicBezTo>
                      <a:pt x="10313" y="172342"/>
                      <a:pt x="10313" y="172342"/>
                      <a:pt x="38675" y="172342"/>
                    </a:cubicBezTo>
                    <a:cubicBezTo>
                      <a:pt x="38675" y="172342"/>
                      <a:pt x="38675" y="172342"/>
                      <a:pt x="38675" y="138687"/>
                    </a:cubicBezTo>
                    <a:cubicBezTo>
                      <a:pt x="38675" y="127037"/>
                      <a:pt x="47700" y="117976"/>
                      <a:pt x="59302" y="117976"/>
                    </a:cubicBezTo>
                    <a:close/>
                    <a:moveTo>
                      <a:pt x="206838" y="33838"/>
                    </a:moveTo>
                    <a:cubicBezTo>
                      <a:pt x="206838" y="33838"/>
                      <a:pt x="208124" y="33838"/>
                      <a:pt x="208124" y="33838"/>
                    </a:cubicBezTo>
                    <a:cubicBezTo>
                      <a:pt x="223557" y="36420"/>
                      <a:pt x="258281" y="44166"/>
                      <a:pt x="278858" y="48038"/>
                    </a:cubicBezTo>
                    <a:cubicBezTo>
                      <a:pt x="289147" y="50620"/>
                      <a:pt x="296863" y="59657"/>
                      <a:pt x="296863" y="69984"/>
                    </a:cubicBezTo>
                    <a:cubicBezTo>
                      <a:pt x="296863" y="69984"/>
                      <a:pt x="296863" y="69984"/>
                      <a:pt x="296863" y="99676"/>
                    </a:cubicBezTo>
                    <a:cubicBezTo>
                      <a:pt x="296863" y="128076"/>
                      <a:pt x="275000" y="151313"/>
                      <a:pt x="246706" y="151313"/>
                    </a:cubicBezTo>
                    <a:cubicBezTo>
                      <a:pt x="218412" y="151313"/>
                      <a:pt x="195263" y="128076"/>
                      <a:pt x="195263" y="99676"/>
                    </a:cubicBezTo>
                    <a:cubicBezTo>
                      <a:pt x="195263" y="99676"/>
                      <a:pt x="195263" y="99676"/>
                      <a:pt x="195263" y="45456"/>
                    </a:cubicBezTo>
                    <a:cubicBezTo>
                      <a:pt x="195263" y="39002"/>
                      <a:pt x="200407" y="33838"/>
                      <a:pt x="206838" y="33838"/>
                    </a:cubicBezTo>
                    <a:close/>
                    <a:moveTo>
                      <a:pt x="150465" y="198"/>
                    </a:moveTo>
                    <a:cubicBezTo>
                      <a:pt x="156989" y="-1087"/>
                      <a:pt x="163513" y="4053"/>
                      <a:pt x="163513" y="10479"/>
                    </a:cubicBezTo>
                    <a:cubicBezTo>
                      <a:pt x="163513" y="10479"/>
                      <a:pt x="163513" y="10479"/>
                      <a:pt x="163513" y="60599"/>
                    </a:cubicBezTo>
                    <a:cubicBezTo>
                      <a:pt x="163513" y="86301"/>
                      <a:pt x="142636" y="106863"/>
                      <a:pt x="116540" y="106863"/>
                    </a:cubicBezTo>
                    <a:cubicBezTo>
                      <a:pt x="90444" y="106863"/>
                      <a:pt x="68263" y="86301"/>
                      <a:pt x="68263" y="60599"/>
                    </a:cubicBezTo>
                    <a:cubicBezTo>
                      <a:pt x="68263" y="60599"/>
                      <a:pt x="68263" y="60599"/>
                      <a:pt x="68263" y="33611"/>
                    </a:cubicBezTo>
                    <a:cubicBezTo>
                      <a:pt x="68263" y="23330"/>
                      <a:pt x="76092" y="14334"/>
                      <a:pt x="85225" y="13049"/>
                    </a:cubicBezTo>
                    <a:cubicBezTo>
                      <a:pt x="104797" y="9194"/>
                      <a:pt x="137417" y="2768"/>
                      <a:pt x="150465" y="198"/>
                    </a:cubicBezTo>
                    <a:close/>
                  </a:path>
                </a:pathLst>
              </a:custGeom>
              <a:solidFill>
                <a:srgbClr val="FFFFFF"/>
              </a:solidFill>
              <a:ln>
                <a:noFill/>
              </a:ln>
            </p:spPr>
            <p:txBody>
              <a:bodyPr anchor="ctr"/>
              <a:lstStyle/>
              <a:p>
                <a:pPr algn="ctr"/>
                <a:endParaRPr sz="2000" b="1">
                  <a:latin typeface="微软雅黑" panose="020B0503020204020204" pitchFamily="34" charset="-122"/>
                  <a:ea typeface="微软雅黑" panose="020B0503020204020204" pitchFamily="34" charset="-122"/>
                </a:endParaRPr>
              </a:p>
            </p:txBody>
          </p:sp>
        </p:grpSp>
        <p:sp>
          <p:nvSpPr>
            <p:cNvPr id="21" name="矩形 20"/>
            <p:cNvSpPr/>
            <p:nvPr/>
          </p:nvSpPr>
          <p:spPr>
            <a:xfrm>
              <a:off x="1906688" y="3392284"/>
              <a:ext cx="4613275" cy="490220"/>
            </a:xfrm>
            <a:prstGeom prst="rect">
              <a:avLst/>
            </a:prstGeom>
          </p:spPr>
          <p:txBody>
            <a:bodyPr wrap="none" lIns="192000" tIns="0" rIns="192000" bIns="0" anchor="ctr" anchorCtr="0"/>
            <a:lstStyle/>
            <a:p>
              <a:pPr algn="l"/>
              <a:r>
                <a:rPr lang="zh-CN" altLang="en-US" sz="2000" b="1" dirty="0">
                  <a:solidFill>
                    <a:srgbClr val="C00000"/>
                  </a:solidFill>
                  <a:latin typeface="微软雅黑" panose="020B0503020204020204" pitchFamily="34" charset="-122"/>
                  <a:ea typeface="微软雅黑" panose="020B0503020204020204" pitchFamily="34" charset="-122"/>
                  <a:sym typeface="+mn-ea"/>
                </a:rPr>
                <a:t>不准 </a:t>
              </a:r>
              <a:r>
                <a:rPr lang="zh-CN" altLang="en-US" sz="2000" b="1" dirty="0">
                  <a:latin typeface="微软雅黑" panose="020B0503020204020204" pitchFamily="34" charset="-122"/>
                  <a:ea typeface="微软雅黑" panose="020B0503020204020204" pitchFamily="34" charset="-122"/>
                  <a:sym typeface="+mn-ea"/>
                </a:rPr>
                <a:t>由“第三方”代投论文</a:t>
              </a:r>
              <a:endParaRPr lang="zh-CN" altLang="en-US" sz="2000" b="1" dirty="0">
                <a:solidFill>
                  <a:schemeClr val="accent3"/>
                </a:solidFill>
                <a:latin typeface="微软雅黑" panose="020B0503020204020204" pitchFamily="34" charset="-122"/>
                <a:ea typeface="微软雅黑" panose="020B0503020204020204" pitchFamily="34" charset="-122"/>
                <a:sym typeface="+mn-ea"/>
              </a:endParaRPr>
            </a:p>
          </p:txBody>
        </p:sp>
      </p:grpSp>
      <p:grpSp>
        <p:nvGrpSpPr>
          <p:cNvPr id="24" name="组合 23"/>
          <p:cNvGrpSpPr/>
          <p:nvPr/>
        </p:nvGrpSpPr>
        <p:grpSpPr>
          <a:xfrm>
            <a:off x="552029" y="1263002"/>
            <a:ext cx="6813550" cy="4699000"/>
            <a:chOff x="617" y="637"/>
            <a:chExt cx="10730" cy="7400"/>
          </a:xfrm>
        </p:grpSpPr>
        <p:sp>
          <p:nvSpPr>
            <p:cNvPr id="25" name="矩形 24"/>
            <p:cNvSpPr/>
            <p:nvPr/>
          </p:nvSpPr>
          <p:spPr>
            <a:xfrm>
              <a:off x="927" y="3000"/>
              <a:ext cx="7294" cy="5037"/>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p:nvPr/>
          </p:nvPicPr>
          <p:blipFill>
            <a:blip r:embed="rId2"/>
            <a:srcRect l="12793" r="12083"/>
            <a:stretch>
              <a:fillRect/>
            </a:stretch>
          </p:blipFill>
          <p:spPr>
            <a:xfrm>
              <a:off x="7038" y="3817"/>
              <a:ext cx="3402" cy="3402"/>
            </a:xfrm>
            <a:prstGeom prst="ellipse">
              <a:avLst/>
            </a:prstGeom>
            <a:ln w="292100">
              <a:solidFill>
                <a:schemeClr val="bg1"/>
              </a:solidFill>
            </a:ln>
          </p:spPr>
        </p:pic>
        <p:sp>
          <p:nvSpPr>
            <p:cNvPr id="27" name="文本框 26"/>
            <p:cNvSpPr txBox="1"/>
            <p:nvPr/>
          </p:nvSpPr>
          <p:spPr>
            <a:xfrm>
              <a:off x="1266" y="5901"/>
              <a:ext cx="5545" cy="483"/>
            </a:xfrm>
            <a:prstGeom prst="rect">
              <a:avLst/>
            </a:prstGeom>
            <a:noFill/>
          </p:spPr>
          <p:txBody>
            <a:bodyPr wrap="square" rtlCol="0" anchor="t">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科协发组字〔2015〕98号</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17" y="637"/>
              <a:ext cx="10730" cy="531"/>
            </a:xfrm>
            <a:prstGeom prst="rect">
              <a:avLst/>
            </a:prstGeom>
            <a:noFill/>
          </p:spPr>
          <p:txBody>
            <a:bodyPr wrap="square" rtlCol="0" anchor="t">
              <a:spAutoFit/>
            </a:bodyPr>
            <a:lstStyle/>
            <a:p>
              <a:pPr algn="just"/>
              <a:r>
                <a:rPr lang="zh-CN" altLang="en-US" sz="1600" dirty="0">
                  <a:solidFill>
                    <a:schemeClr val="tx1"/>
                  </a:solidFill>
                  <a:latin typeface="微软雅黑" panose="020B0503020204020204" pitchFamily="34" charset="-122"/>
                  <a:ea typeface="微软雅黑" panose="020B0503020204020204" pitchFamily="34" charset="-122"/>
                  <a:sym typeface="+mn-ea"/>
                </a:rPr>
                <a:t>中国科协  教育部   科技部   卫生计生委  中科院  工程院  自然科学基金会</a:t>
              </a:r>
              <a:endParaRPr lang="zh-CN" altLang="en-US" sz="1600" dirty="0">
                <a:solidFill>
                  <a:schemeClr val="tx1"/>
                </a:solidFill>
                <a:latin typeface="微软雅黑" panose="020B0503020204020204" pitchFamily="34" charset="-122"/>
                <a:ea typeface="微软雅黑" panose="020B0503020204020204" pitchFamily="34" charset="-122"/>
                <a:sym typeface="+mn-ea"/>
              </a:endParaRPr>
            </a:p>
          </p:txBody>
        </p:sp>
        <p:sp>
          <p:nvSpPr>
            <p:cNvPr id="29" name="文本框 28"/>
            <p:cNvSpPr txBox="1"/>
            <p:nvPr/>
          </p:nvSpPr>
          <p:spPr>
            <a:xfrm>
              <a:off x="1152" y="3786"/>
              <a:ext cx="5546" cy="1113"/>
            </a:xfrm>
            <a:prstGeom prst="rect">
              <a:avLst/>
            </a:prstGeom>
            <a:noFill/>
          </p:spPr>
          <p:txBody>
            <a:bodyPr wrap="square" rtlCol="0" anchor="t">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mn-ea"/>
                </a:rPr>
                <a:t>关于印发《发表学术论文“五不准”》的通知</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30" name="组合 29"/>
          <p:cNvGrpSpPr/>
          <p:nvPr/>
        </p:nvGrpSpPr>
        <p:grpSpPr>
          <a:xfrm>
            <a:off x="7378179" y="4698588"/>
            <a:ext cx="4958715" cy="490220"/>
            <a:chOff x="10187" y="6313"/>
            <a:chExt cx="8120" cy="772"/>
          </a:xfrm>
        </p:grpSpPr>
        <p:grpSp>
          <p:nvGrpSpPr>
            <p:cNvPr id="31" name="组合 30"/>
            <p:cNvGrpSpPr/>
            <p:nvPr/>
          </p:nvGrpSpPr>
          <p:grpSpPr>
            <a:xfrm>
              <a:off x="10187" y="6313"/>
              <a:ext cx="8120" cy="773"/>
              <a:chOff x="1363763" y="3391649"/>
              <a:chExt cx="5156200" cy="490855"/>
            </a:xfrm>
          </p:grpSpPr>
          <p:sp>
            <p:nvSpPr>
              <p:cNvPr id="33" name="椭圆 32"/>
              <p:cNvSpPr/>
              <p:nvPr/>
            </p:nvSpPr>
            <p:spPr>
              <a:xfrm>
                <a:off x="1363763" y="3392284"/>
                <a:ext cx="489858" cy="48985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000" b="1">
                  <a:latin typeface="微软雅黑" panose="020B0503020204020204" pitchFamily="34" charset="-122"/>
                  <a:ea typeface="微软雅黑" panose="020B0503020204020204" pitchFamily="34" charset="-122"/>
                </a:endParaRPr>
              </a:p>
            </p:txBody>
          </p:sp>
          <p:sp>
            <p:nvSpPr>
              <p:cNvPr id="34" name="矩形 33"/>
              <p:cNvSpPr/>
              <p:nvPr/>
            </p:nvSpPr>
            <p:spPr>
              <a:xfrm>
                <a:off x="1906688" y="3391649"/>
                <a:ext cx="4613275" cy="490855"/>
              </a:xfrm>
              <a:prstGeom prst="rect">
                <a:avLst/>
              </a:prstGeom>
            </p:spPr>
            <p:txBody>
              <a:bodyPr wrap="none" lIns="192000" tIns="0" rIns="192000" bIns="0" anchor="ctr" anchorCtr="0"/>
              <a:lstStyle/>
              <a:p>
                <a:pPr algn="l"/>
                <a:r>
                  <a:rPr lang="zh-CN" altLang="en-US" sz="2000" b="1" dirty="0">
                    <a:solidFill>
                      <a:srgbClr val="C00000"/>
                    </a:solidFill>
                    <a:latin typeface="微软雅黑" panose="020B0503020204020204" pitchFamily="34" charset="-122"/>
                    <a:ea typeface="微软雅黑" panose="020B0503020204020204" pitchFamily="34" charset="-122"/>
                    <a:sym typeface="+mn-ea"/>
                  </a:rPr>
                  <a:t>不准 </a:t>
                </a:r>
                <a:r>
                  <a:rPr lang="zh-CN" altLang="en-US" sz="2000" b="1" dirty="0">
                    <a:latin typeface="微软雅黑" panose="020B0503020204020204" pitchFamily="34" charset="-122"/>
                    <a:ea typeface="微软雅黑" panose="020B0503020204020204" pitchFamily="34" charset="-122"/>
                    <a:sym typeface="+mn-ea"/>
                  </a:rPr>
                  <a:t>提供虚假同行评审人信息</a:t>
                </a:r>
                <a:endParaRPr lang="zh-CN" altLang="en-US" sz="2000" b="1" dirty="0">
                  <a:latin typeface="微软雅黑" panose="020B0503020204020204" pitchFamily="34" charset="-122"/>
                  <a:ea typeface="微软雅黑" panose="020B0503020204020204" pitchFamily="34" charset="-122"/>
                  <a:sym typeface="+mn-ea"/>
                </a:endParaRPr>
              </a:p>
            </p:txBody>
          </p:sp>
        </p:grpSp>
        <p:sp>
          <p:nvSpPr>
            <p:cNvPr id="32" name=" 229"/>
            <p:cNvSpPr/>
            <p:nvPr/>
          </p:nvSpPr>
          <p:spPr>
            <a:xfrm>
              <a:off x="10416" y="6528"/>
              <a:ext cx="328" cy="343"/>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000" b="1">
                <a:solidFill>
                  <a:srgbClr val="FFFFFF"/>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365479" y="5358353"/>
            <a:ext cx="4958715" cy="490220"/>
            <a:chOff x="10167" y="7370"/>
            <a:chExt cx="8120" cy="772"/>
          </a:xfrm>
        </p:grpSpPr>
        <p:grpSp>
          <p:nvGrpSpPr>
            <p:cNvPr id="36" name="组合 35"/>
            <p:cNvGrpSpPr/>
            <p:nvPr/>
          </p:nvGrpSpPr>
          <p:grpSpPr>
            <a:xfrm>
              <a:off x="10167" y="7370"/>
              <a:ext cx="8120" cy="773"/>
              <a:chOff x="1363763" y="3391649"/>
              <a:chExt cx="5156200" cy="490855"/>
            </a:xfrm>
          </p:grpSpPr>
          <p:sp>
            <p:nvSpPr>
              <p:cNvPr id="38" name="椭圆 37"/>
              <p:cNvSpPr/>
              <p:nvPr/>
            </p:nvSpPr>
            <p:spPr>
              <a:xfrm>
                <a:off x="1363763" y="3392284"/>
                <a:ext cx="489858" cy="48985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000" b="1">
                  <a:latin typeface="微软雅黑" panose="020B0503020204020204" pitchFamily="34" charset="-122"/>
                  <a:ea typeface="微软雅黑" panose="020B0503020204020204" pitchFamily="34" charset="-122"/>
                </a:endParaRPr>
              </a:p>
            </p:txBody>
          </p:sp>
          <p:sp>
            <p:nvSpPr>
              <p:cNvPr id="39" name="矩形 38"/>
              <p:cNvSpPr/>
              <p:nvPr/>
            </p:nvSpPr>
            <p:spPr>
              <a:xfrm>
                <a:off x="1906688" y="3391649"/>
                <a:ext cx="4613275" cy="490855"/>
              </a:xfrm>
              <a:prstGeom prst="rect">
                <a:avLst/>
              </a:prstGeom>
            </p:spPr>
            <p:txBody>
              <a:bodyPr wrap="none" lIns="192000" tIns="0" rIns="192000" bIns="0" anchor="ctr" anchorCtr="0"/>
              <a:lstStyle/>
              <a:p>
                <a:pPr algn="l"/>
                <a:r>
                  <a:rPr lang="zh-CN" altLang="en-US" sz="2000" b="1" dirty="0">
                    <a:solidFill>
                      <a:srgbClr val="C00000"/>
                    </a:solidFill>
                    <a:latin typeface="微软雅黑" panose="020B0503020204020204" pitchFamily="34" charset="-122"/>
                    <a:ea typeface="微软雅黑" panose="020B0503020204020204" pitchFamily="34" charset="-122"/>
                    <a:sym typeface="+mn-ea"/>
                  </a:rPr>
                  <a:t>不准 </a:t>
                </a:r>
                <a:r>
                  <a:rPr lang="zh-CN" altLang="en-US" sz="2000" b="1" dirty="0">
                    <a:latin typeface="微软雅黑" panose="020B0503020204020204" pitchFamily="34" charset="-122"/>
                    <a:ea typeface="微软雅黑" panose="020B0503020204020204" pitchFamily="34" charset="-122"/>
                    <a:sym typeface="+mn-ea"/>
                  </a:rPr>
                  <a:t>违反论文署名规范</a:t>
                </a:r>
                <a:endParaRPr lang="zh-CN" altLang="en-US" sz="2000" b="1" dirty="0">
                  <a:latin typeface="微软雅黑" panose="020B0503020204020204" pitchFamily="34" charset="-122"/>
                  <a:ea typeface="微软雅黑" panose="020B0503020204020204" pitchFamily="34" charset="-122"/>
                  <a:sym typeface="+mn-ea"/>
                </a:endParaRPr>
              </a:p>
            </p:txBody>
          </p:sp>
        </p:grpSp>
        <p:sp>
          <p:nvSpPr>
            <p:cNvPr id="37" name=" 2050"/>
            <p:cNvSpPr/>
            <p:nvPr/>
          </p:nvSpPr>
          <p:spPr bwMode="auto">
            <a:xfrm>
              <a:off x="10416" y="7608"/>
              <a:ext cx="348" cy="336"/>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000" b="1">
                <a:solidFill>
                  <a:srgbClr val="FFFFFF"/>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378179" y="4038823"/>
            <a:ext cx="4958715" cy="490220"/>
            <a:chOff x="10187" y="5256"/>
            <a:chExt cx="8120" cy="772"/>
          </a:xfrm>
        </p:grpSpPr>
        <p:grpSp>
          <p:nvGrpSpPr>
            <p:cNvPr id="41" name="组合 40"/>
            <p:cNvGrpSpPr/>
            <p:nvPr/>
          </p:nvGrpSpPr>
          <p:grpSpPr>
            <a:xfrm>
              <a:off x="10187" y="5256"/>
              <a:ext cx="8120" cy="773"/>
              <a:chOff x="1363763" y="3391649"/>
              <a:chExt cx="5156200" cy="490855"/>
            </a:xfrm>
          </p:grpSpPr>
          <p:sp>
            <p:nvSpPr>
              <p:cNvPr id="47" name="椭圆 46"/>
              <p:cNvSpPr/>
              <p:nvPr/>
            </p:nvSpPr>
            <p:spPr>
              <a:xfrm>
                <a:off x="1363763" y="3392284"/>
                <a:ext cx="489858" cy="48985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000" b="1">
                  <a:latin typeface="微软雅黑" panose="020B0503020204020204" pitchFamily="34" charset="-122"/>
                  <a:ea typeface="微软雅黑" panose="020B0503020204020204" pitchFamily="34" charset="-122"/>
                </a:endParaRPr>
              </a:p>
            </p:txBody>
          </p:sp>
          <p:sp>
            <p:nvSpPr>
              <p:cNvPr id="48" name="矩形 47"/>
              <p:cNvSpPr/>
              <p:nvPr/>
            </p:nvSpPr>
            <p:spPr>
              <a:xfrm>
                <a:off x="1906688" y="3391649"/>
                <a:ext cx="4613275" cy="490855"/>
              </a:xfrm>
              <a:prstGeom prst="rect">
                <a:avLst/>
              </a:prstGeom>
            </p:spPr>
            <p:txBody>
              <a:bodyPr wrap="none" lIns="192000" tIns="0" rIns="192000" bIns="0" anchor="ctr" anchorCtr="0"/>
              <a:lstStyle/>
              <a:p>
                <a:pPr algn="l"/>
                <a:r>
                  <a:rPr lang="zh-CN" altLang="en-US" sz="2000" b="1" dirty="0">
                    <a:solidFill>
                      <a:srgbClr val="C00000"/>
                    </a:solidFill>
                    <a:latin typeface="微软雅黑" panose="020B0503020204020204" pitchFamily="34" charset="-122"/>
                    <a:ea typeface="微软雅黑" panose="020B0503020204020204" pitchFamily="34" charset="-122"/>
                    <a:sym typeface="+mn-ea"/>
                  </a:rPr>
                  <a:t>不准 </a:t>
                </a:r>
                <a:r>
                  <a:rPr lang="zh-CN" altLang="en-US" sz="2000" b="1" dirty="0">
                    <a:latin typeface="微软雅黑" panose="020B0503020204020204" pitchFamily="34" charset="-122"/>
                    <a:ea typeface="微软雅黑" panose="020B0503020204020204" pitchFamily="34" charset="-122"/>
                    <a:sym typeface="+mn-ea"/>
                  </a:rPr>
                  <a:t>由“第三方”对论文内容进行修改</a:t>
                </a:r>
                <a:endParaRPr lang="zh-CN" altLang="en-US" sz="2000" b="1" dirty="0">
                  <a:latin typeface="微软雅黑" panose="020B0503020204020204" pitchFamily="34" charset="-122"/>
                  <a:ea typeface="微软雅黑" panose="020B0503020204020204" pitchFamily="34" charset="-122"/>
                  <a:sym typeface="+mn-ea"/>
                </a:endParaRPr>
              </a:p>
            </p:txBody>
          </p:sp>
        </p:grpSp>
        <p:sp>
          <p:nvSpPr>
            <p:cNvPr id="42" name=" 54"/>
            <p:cNvSpPr/>
            <p:nvPr/>
          </p:nvSpPr>
          <p:spPr bwMode="auto">
            <a:xfrm>
              <a:off x="10416" y="5450"/>
              <a:ext cx="360" cy="384"/>
            </a:xfrm>
            <a:custGeom>
              <a:avLst/>
              <a:gdLst>
                <a:gd name="T0" fmla="*/ 704528 w 4844"/>
                <a:gd name="T1" fmla="*/ 1336636 h 6318"/>
                <a:gd name="T2" fmla="*/ 797459 w 4844"/>
                <a:gd name="T3" fmla="*/ 1364677 h 6318"/>
                <a:gd name="T4" fmla="*/ 920563 w 4844"/>
                <a:gd name="T5" fmla="*/ 1365280 h 6318"/>
                <a:gd name="T6" fmla="*/ 1065693 w 4844"/>
                <a:gd name="T7" fmla="*/ 1313720 h 6318"/>
                <a:gd name="T8" fmla="*/ 1188495 w 4844"/>
                <a:gd name="T9" fmla="*/ 1220551 h 6318"/>
                <a:gd name="T10" fmla="*/ 1269961 w 4844"/>
                <a:gd name="T11" fmla="*/ 1130396 h 6318"/>
                <a:gd name="T12" fmla="*/ 1352332 w 4844"/>
                <a:gd name="T13" fmla="*/ 1012502 h 6318"/>
                <a:gd name="T14" fmla="*/ 1443452 w 4844"/>
                <a:gd name="T15" fmla="*/ 845461 h 6318"/>
                <a:gd name="T16" fmla="*/ 1334530 w 4844"/>
                <a:gd name="T17" fmla="*/ 792996 h 6318"/>
                <a:gd name="T18" fmla="*/ 1167676 w 4844"/>
                <a:gd name="T19" fmla="*/ 794805 h 6318"/>
                <a:gd name="T20" fmla="*/ 996598 w 4844"/>
                <a:gd name="T21" fmla="*/ 825259 h 6318"/>
                <a:gd name="T22" fmla="*/ 842416 w 4844"/>
                <a:gd name="T23" fmla="*/ 893704 h 6318"/>
                <a:gd name="T24" fmla="*/ 771813 w 4844"/>
                <a:gd name="T25" fmla="*/ 950389 h 6318"/>
                <a:gd name="T26" fmla="*/ 712674 w 4844"/>
                <a:gd name="T27" fmla="*/ 1023357 h 6318"/>
                <a:gd name="T28" fmla="*/ 668924 w 4844"/>
                <a:gd name="T29" fmla="*/ 1115019 h 6318"/>
                <a:gd name="T30" fmla="*/ 643579 w 4844"/>
                <a:gd name="T31" fmla="*/ 1226883 h 6318"/>
                <a:gd name="T32" fmla="*/ 691554 w 4844"/>
                <a:gd name="T33" fmla="*/ 1710821 h 6318"/>
                <a:gd name="T34" fmla="*/ 604053 w 4844"/>
                <a:gd name="T35" fmla="*/ 1548906 h 6318"/>
                <a:gd name="T36" fmla="*/ 570562 w 4844"/>
                <a:gd name="T37" fmla="*/ 1438549 h 6318"/>
                <a:gd name="T38" fmla="*/ 554571 w 4844"/>
                <a:gd name="T39" fmla="*/ 1314926 h 6318"/>
                <a:gd name="T40" fmla="*/ 561812 w 4844"/>
                <a:gd name="T41" fmla="*/ 1177132 h 6318"/>
                <a:gd name="T42" fmla="*/ 596510 w 4844"/>
                <a:gd name="T43" fmla="*/ 1026372 h 6318"/>
                <a:gd name="T44" fmla="*/ 664097 w 4844"/>
                <a:gd name="T45" fmla="*/ 861743 h 6318"/>
                <a:gd name="T46" fmla="*/ 766683 w 4844"/>
                <a:gd name="T47" fmla="*/ 629271 h 6318"/>
                <a:gd name="T48" fmla="*/ 814054 w 4844"/>
                <a:gd name="T49" fmla="*/ 410368 h 6318"/>
                <a:gd name="T50" fmla="*/ 800778 w 4844"/>
                <a:gd name="T51" fmla="*/ 247246 h 6318"/>
                <a:gd name="T52" fmla="*/ 748278 w 4844"/>
                <a:gd name="T53" fmla="*/ 132367 h 6318"/>
                <a:gd name="T54" fmla="*/ 678580 w 4844"/>
                <a:gd name="T55" fmla="*/ 57892 h 6318"/>
                <a:gd name="T56" fmla="*/ 591984 w 4844"/>
                <a:gd name="T57" fmla="*/ 6935 h 6318"/>
                <a:gd name="T58" fmla="*/ 606769 w 4844"/>
                <a:gd name="T59" fmla="*/ 19900 h 6318"/>
                <a:gd name="T60" fmla="*/ 679183 w 4844"/>
                <a:gd name="T61" fmla="*/ 88044 h 6318"/>
                <a:gd name="T62" fmla="*/ 730175 w 4844"/>
                <a:gd name="T63" fmla="*/ 175786 h 6318"/>
                <a:gd name="T64" fmla="*/ 756425 w 4844"/>
                <a:gd name="T65" fmla="*/ 299710 h 6318"/>
                <a:gd name="T66" fmla="*/ 738019 w 4844"/>
                <a:gd name="T67" fmla="*/ 464340 h 6318"/>
                <a:gd name="T68" fmla="*/ 656252 w 4844"/>
                <a:gd name="T69" fmla="*/ 673594 h 6318"/>
                <a:gd name="T70" fmla="*/ 602243 w 4844"/>
                <a:gd name="T71" fmla="*/ 735104 h 6318"/>
                <a:gd name="T72" fmla="*/ 604657 w 4844"/>
                <a:gd name="T73" fmla="*/ 637714 h 6318"/>
                <a:gd name="T74" fmla="*/ 587459 w 4844"/>
                <a:gd name="T75" fmla="*/ 550273 h 6318"/>
                <a:gd name="T76" fmla="*/ 548536 w 4844"/>
                <a:gd name="T77" fmla="*/ 464642 h 6318"/>
                <a:gd name="T78" fmla="*/ 442027 w 4844"/>
                <a:gd name="T79" fmla="*/ 338305 h 6318"/>
                <a:gd name="T80" fmla="*/ 308665 w 4844"/>
                <a:gd name="T81" fmla="*/ 244231 h 6318"/>
                <a:gd name="T82" fmla="*/ 160518 w 4844"/>
                <a:gd name="T83" fmla="*/ 174278 h 6318"/>
                <a:gd name="T84" fmla="*/ 0 w 4844"/>
                <a:gd name="T85" fmla="*/ 123925 h 6318"/>
                <a:gd name="T86" fmla="*/ 25647 w 4844"/>
                <a:gd name="T87" fmla="*/ 404639 h 6318"/>
                <a:gd name="T88" fmla="*/ 84181 w 4844"/>
                <a:gd name="T89" fmla="*/ 609672 h 6318"/>
                <a:gd name="T90" fmla="*/ 165647 w 4844"/>
                <a:gd name="T91" fmla="*/ 749577 h 6318"/>
                <a:gd name="T92" fmla="*/ 259484 w 4844"/>
                <a:gd name="T93" fmla="*/ 837018 h 6318"/>
                <a:gd name="T94" fmla="*/ 355130 w 4844"/>
                <a:gd name="T95" fmla="*/ 883452 h 6318"/>
                <a:gd name="T96" fmla="*/ 442631 w 4844"/>
                <a:gd name="T97" fmla="*/ 900337 h 6318"/>
                <a:gd name="T98" fmla="*/ 486984 w 4844"/>
                <a:gd name="T99" fmla="*/ 950691 h 6318"/>
                <a:gd name="T100" fmla="*/ 416682 w 4844"/>
                <a:gd name="T101" fmla="*/ 1097229 h 6318"/>
                <a:gd name="T102" fmla="*/ 376251 w 4844"/>
                <a:gd name="T103" fmla="*/ 1234119 h 6318"/>
                <a:gd name="T104" fmla="*/ 360863 w 4844"/>
                <a:gd name="T105" fmla="*/ 1359853 h 6318"/>
                <a:gd name="T106" fmla="*/ 366294 w 4844"/>
                <a:gd name="T107" fmla="*/ 1474430 h 6318"/>
                <a:gd name="T108" fmla="*/ 400993 w 4844"/>
                <a:gd name="T109" fmla="*/ 1619763 h 6318"/>
                <a:gd name="T110" fmla="*/ 421510 w 4844"/>
                <a:gd name="T111" fmla="*/ 1735848 h 6318"/>
                <a:gd name="T112" fmla="*/ 300216 w 4844"/>
                <a:gd name="T113" fmla="*/ 1770522 h 6318"/>
                <a:gd name="T114" fmla="*/ 209699 w 4844"/>
                <a:gd name="T115" fmla="*/ 1820273 h 6318"/>
                <a:gd name="T116" fmla="*/ 158104 w 4844"/>
                <a:gd name="T117" fmla="*/ 1882386 h 6318"/>
                <a:gd name="T118" fmla="*/ 1013193 w 4844"/>
                <a:gd name="T119" fmla="*/ 1873642 h 6318"/>
                <a:gd name="T120" fmla="*/ 952848 w 4844"/>
                <a:gd name="T121" fmla="*/ 1811227 h 6318"/>
                <a:gd name="T122" fmla="*/ 852373 w 4844"/>
                <a:gd name="T123" fmla="*/ 1761778 h 6318"/>
                <a:gd name="T124" fmla="*/ 720218 w 4844"/>
                <a:gd name="T125" fmla="*/ 1730119 h 63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44" h="6318">
                  <a:moveTo>
                    <a:pt x="2116" y="4309"/>
                  </a:moveTo>
                  <a:lnTo>
                    <a:pt x="2116" y="4309"/>
                  </a:lnTo>
                  <a:lnTo>
                    <a:pt x="2133" y="4322"/>
                  </a:lnTo>
                  <a:lnTo>
                    <a:pt x="2153" y="4335"/>
                  </a:lnTo>
                  <a:lnTo>
                    <a:pt x="2181" y="4353"/>
                  </a:lnTo>
                  <a:lnTo>
                    <a:pt x="2217" y="4374"/>
                  </a:lnTo>
                  <a:lnTo>
                    <a:pt x="2259" y="4396"/>
                  </a:lnTo>
                  <a:lnTo>
                    <a:pt x="2308" y="4421"/>
                  </a:lnTo>
                  <a:lnTo>
                    <a:pt x="2335" y="4433"/>
                  </a:lnTo>
                  <a:lnTo>
                    <a:pt x="2364" y="4444"/>
                  </a:lnTo>
                  <a:lnTo>
                    <a:pt x="2393" y="4456"/>
                  </a:lnTo>
                  <a:lnTo>
                    <a:pt x="2425" y="4468"/>
                  </a:lnTo>
                  <a:lnTo>
                    <a:pt x="2458" y="4480"/>
                  </a:lnTo>
                  <a:lnTo>
                    <a:pt x="2492" y="4490"/>
                  </a:lnTo>
                  <a:lnTo>
                    <a:pt x="2528" y="4500"/>
                  </a:lnTo>
                  <a:lnTo>
                    <a:pt x="2565" y="4509"/>
                  </a:lnTo>
                  <a:lnTo>
                    <a:pt x="2604" y="4518"/>
                  </a:lnTo>
                  <a:lnTo>
                    <a:pt x="2643" y="4526"/>
                  </a:lnTo>
                  <a:lnTo>
                    <a:pt x="2684" y="4531"/>
                  </a:lnTo>
                  <a:lnTo>
                    <a:pt x="2726" y="4537"/>
                  </a:lnTo>
                  <a:lnTo>
                    <a:pt x="2770" y="4540"/>
                  </a:lnTo>
                  <a:lnTo>
                    <a:pt x="2813" y="4542"/>
                  </a:lnTo>
                  <a:lnTo>
                    <a:pt x="2859" y="4543"/>
                  </a:lnTo>
                  <a:lnTo>
                    <a:pt x="2906" y="4542"/>
                  </a:lnTo>
                  <a:lnTo>
                    <a:pt x="2954" y="4540"/>
                  </a:lnTo>
                  <a:lnTo>
                    <a:pt x="3002" y="4535"/>
                  </a:lnTo>
                  <a:lnTo>
                    <a:pt x="3051" y="4528"/>
                  </a:lnTo>
                  <a:lnTo>
                    <a:pt x="3101" y="4519"/>
                  </a:lnTo>
                  <a:lnTo>
                    <a:pt x="3152" y="4508"/>
                  </a:lnTo>
                  <a:lnTo>
                    <a:pt x="3205" y="4494"/>
                  </a:lnTo>
                  <a:lnTo>
                    <a:pt x="3257" y="4479"/>
                  </a:lnTo>
                  <a:lnTo>
                    <a:pt x="3311" y="4460"/>
                  </a:lnTo>
                  <a:lnTo>
                    <a:pt x="3366" y="4439"/>
                  </a:lnTo>
                  <a:lnTo>
                    <a:pt x="3420" y="4414"/>
                  </a:lnTo>
                  <a:lnTo>
                    <a:pt x="3476" y="4387"/>
                  </a:lnTo>
                  <a:lnTo>
                    <a:pt x="3532" y="4357"/>
                  </a:lnTo>
                  <a:lnTo>
                    <a:pt x="3589" y="4324"/>
                  </a:lnTo>
                  <a:lnTo>
                    <a:pt x="3646" y="4287"/>
                  </a:lnTo>
                  <a:lnTo>
                    <a:pt x="3704" y="4247"/>
                  </a:lnTo>
                  <a:lnTo>
                    <a:pt x="3762" y="4202"/>
                  </a:lnTo>
                  <a:lnTo>
                    <a:pt x="3821" y="4155"/>
                  </a:lnTo>
                  <a:lnTo>
                    <a:pt x="3850" y="4130"/>
                  </a:lnTo>
                  <a:lnTo>
                    <a:pt x="3880" y="4104"/>
                  </a:lnTo>
                  <a:lnTo>
                    <a:pt x="3909" y="4077"/>
                  </a:lnTo>
                  <a:lnTo>
                    <a:pt x="3939" y="4048"/>
                  </a:lnTo>
                  <a:lnTo>
                    <a:pt x="3969" y="4019"/>
                  </a:lnTo>
                  <a:lnTo>
                    <a:pt x="3998" y="3989"/>
                  </a:lnTo>
                  <a:lnTo>
                    <a:pt x="4028" y="3959"/>
                  </a:lnTo>
                  <a:lnTo>
                    <a:pt x="4058" y="3927"/>
                  </a:lnTo>
                  <a:lnTo>
                    <a:pt x="4088" y="3893"/>
                  </a:lnTo>
                  <a:lnTo>
                    <a:pt x="4118" y="3859"/>
                  </a:lnTo>
                  <a:lnTo>
                    <a:pt x="4149" y="3824"/>
                  </a:lnTo>
                  <a:lnTo>
                    <a:pt x="4179" y="3787"/>
                  </a:lnTo>
                  <a:lnTo>
                    <a:pt x="4209" y="3749"/>
                  </a:lnTo>
                  <a:lnTo>
                    <a:pt x="4239" y="3710"/>
                  </a:lnTo>
                  <a:lnTo>
                    <a:pt x="4269" y="3671"/>
                  </a:lnTo>
                  <a:lnTo>
                    <a:pt x="4300" y="3630"/>
                  </a:lnTo>
                  <a:lnTo>
                    <a:pt x="4330" y="3588"/>
                  </a:lnTo>
                  <a:lnTo>
                    <a:pt x="4361" y="3544"/>
                  </a:lnTo>
                  <a:lnTo>
                    <a:pt x="4391" y="3500"/>
                  </a:lnTo>
                  <a:lnTo>
                    <a:pt x="4421" y="3454"/>
                  </a:lnTo>
                  <a:lnTo>
                    <a:pt x="4451" y="3407"/>
                  </a:lnTo>
                  <a:lnTo>
                    <a:pt x="4482" y="3358"/>
                  </a:lnTo>
                  <a:lnTo>
                    <a:pt x="4512" y="3309"/>
                  </a:lnTo>
                  <a:lnTo>
                    <a:pt x="4542" y="3257"/>
                  </a:lnTo>
                  <a:lnTo>
                    <a:pt x="4572" y="3206"/>
                  </a:lnTo>
                  <a:lnTo>
                    <a:pt x="4603" y="3153"/>
                  </a:lnTo>
                  <a:lnTo>
                    <a:pt x="4633" y="3097"/>
                  </a:lnTo>
                  <a:lnTo>
                    <a:pt x="4664" y="3041"/>
                  </a:lnTo>
                  <a:lnTo>
                    <a:pt x="4694" y="2984"/>
                  </a:lnTo>
                  <a:lnTo>
                    <a:pt x="4724" y="2925"/>
                  </a:lnTo>
                  <a:lnTo>
                    <a:pt x="4784" y="2804"/>
                  </a:lnTo>
                  <a:lnTo>
                    <a:pt x="4844" y="2675"/>
                  </a:lnTo>
                  <a:lnTo>
                    <a:pt x="4813" y="2671"/>
                  </a:lnTo>
                  <a:lnTo>
                    <a:pt x="4778" y="2665"/>
                  </a:lnTo>
                  <a:lnTo>
                    <a:pt x="4728" y="2659"/>
                  </a:lnTo>
                  <a:lnTo>
                    <a:pt x="4667" y="2651"/>
                  </a:lnTo>
                  <a:lnTo>
                    <a:pt x="4595" y="2643"/>
                  </a:lnTo>
                  <a:lnTo>
                    <a:pt x="4513" y="2636"/>
                  </a:lnTo>
                  <a:lnTo>
                    <a:pt x="4423" y="2630"/>
                  </a:lnTo>
                  <a:lnTo>
                    <a:pt x="4324" y="2625"/>
                  </a:lnTo>
                  <a:lnTo>
                    <a:pt x="4272" y="2624"/>
                  </a:lnTo>
                  <a:lnTo>
                    <a:pt x="4219" y="2624"/>
                  </a:lnTo>
                  <a:lnTo>
                    <a:pt x="4163" y="2624"/>
                  </a:lnTo>
                  <a:lnTo>
                    <a:pt x="4107" y="2624"/>
                  </a:lnTo>
                  <a:lnTo>
                    <a:pt x="4049" y="2626"/>
                  </a:lnTo>
                  <a:lnTo>
                    <a:pt x="3990" y="2628"/>
                  </a:lnTo>
                  <a:lnTo>
                    <a:pt x="3930" y="2632"/>
                  </a:lnTo>
                  <a:lnTo>
                    <a:pt x="3870" y="2636"/>
                  </a:lnTo>
                  <a:lnTo>
                    <a:pt x="3808" y="2642"/>
                  </a:lnTo>
                  <a:lnTo>
                    <a:pt x="3746" y="2648"/>
                  </a:lnTo>
                  <a:lnTo>
                    <a:pt x="3683" y="2657"/>
                  </a:lnTo>
                  <a:lnTo>
                    <a:pt x="3620" y="2666"/>
                  </a:lnTo>
                  <a:lnTo>
                    <a:pt x="3557" y="2677"/>
                  </a:lnTo>
                  <a:lnTo>
                    <a:pt x="3494" y="2690"/>
                  </a:lnTo>
                  <a:lnTo>
                    <a:pt x="3430" y="2704"/>
                  </a:lnTo>
                  <a:lnTo>
                    <a:pt x="3367" y="2720"/>
                  </a:lnTo>
                  <a:lnTo>
                    <a:pt x="3303" y="2737"/>
                  </a:lnTo>
                  <a:lnTo>
                    <a:pt x="3241" y="2756"/>
                  </a:lnTo>
                  <a:lnTo>
                    <a:pt x="3178" y="2777"/>
                  </a:lnTo>
                  <a:lnTo>
                    <a:pt x="3117" y="2800"/>
                  </a:lnTo>
                  <a:lnTo>
                    <a:pt x="3055" y="2825"/>
                  </a:lnTo>
                  <a:lnTo>
                    <a:pt x="2995" y="2851"/>
                  </a:lnTo>
                  <a:lnTo>
                    <a:pt x="2936" y="2880"/>
                  </a:lnTo>
                  <a:lnTo>
                    <a:pt x="2877" y="2913"/>
                  </a:lnTo>
                  <a:lnTo>
                    <a:pt x="2820" y="2946"/>
                  </a:lnTo>
                  <a:lnTo>
                    <a:pt x="2792" y="2964"/>
                  </a:lnTo>
                  <a:lnTo>
                    <a:pt x="2764" y="2982"/>
                  </a:lnTo>
                  <a:lnTo>
                    <a:pt x="2738" y="3001"/>
                  </a:lnTo>
                  <a:lnTo>
                    <a:pt x="2711" y="3020"/>
                  </a:lnTo>
                  <a:lnTo>
                    <a:pt x="2684" y="3041"/>
                  </a:lnTo>
                  <a:lnTo>
                    <a:pt x="2658" y="3061"/>
                  </a:lnTo>
                  <a:lnTo>
                    <a:pt x="2632" y="3082"/>
                  </a:lnTo>
                  <a:lnTo>
                    <a:pt x="2607" y="3105"/>
                  </a:lnTo>
                  <a:lnTo>
                    <a:pt x="2582" y="3128"/>
                  </a:lnTo>
                  <a:lnTo>
                    <a:pt x="2558" y="3152"/>
                  </a:lnTo>
                  <a:lnTo>
                    <a:pt x="2533" y="3175"/>
                  </a:lnTo>
                  <a:lnTo>
                    <a:pt x="2510" y="3199"/>
                  </a:lnTo>
                  <a:lnTo>
                    <a:pt x="2488" y="3225"/>
                  </a:lnTo>
                  <a:lnTo>
                    <a:pt x="2465" y="3252"/>
                  </a:lnTo>
                  <a:lnTo>
                    <a:pt x="2443" y="3279"/>
                  </a:lnTo>
                  <a:lnTo>
                    <a:pt x="2422" y="3307"/>
                  </a:lnTo>
                  <a:lnTo>
                    <a:pt x="2402" y="3334"/>
                  </a:lnTo>
                  <a:lnTo>
                    <a:pt x="2382" y="3363"/>
                  </a:lnTo>
                  <a:lnTo>
                    <a:pt x="2362" y="3394"/>
                  </a:lnTo>
                  <a:lnTo>
                    <a:pt x="2343" y="3424"/>
                  </a:lnTo>
                  <a:lnTo>
                    <a:pt x="2325" y="3456"/>
                  </a:lnTo>
                  <a:lnTo>
                    <a:pt x="2307" y="3487"/>
                  </a:lnTo>
                  <a:lnTo>
                    <a:pt x="2290" y="3521"/>
                  </a:lnTo>
                  <a:lnTo>
                    <a:pt x="2275" y="3554"/>
                  </a:lnTo>
                  <a:lnTo>
                    <a:pt x="2259" y="3589"/>
                  </a:lnTo>
                  <a:lnTo>
                    <a:pt x="2243" y="3624"/>
                  </a:lnTo>
                  <a:lnTo>
                    <a:pt x="2230" y="3660"/>
                  </a:lnTo>
                  <a:lnTo>
                    <a:pt x="2217" y="3698"/>
                  </a:lnTo>
                  <a:lnTo>
                    <a:pt x="2204" y="3736"/>
                  </a:lnTo>
                  <a:lnTo>
                    <a:pt x="2192" y="3774"/>
                  </a:lnTo>
                  <a:lnTo>
                    <a:pt x="2181" y="3814"/>
                  </a:lnTo>
                  <a:lnTo>
                    <a:pt x="2171" y="3854"/>
                  </a:lnTo>
                  <a:lnTo>
                    <a:pt x="2162" y="3895"/>
                  </a:lnTo>
                  <a:lnTo>
                    <a:pt x="2153" y="3938"/>
                  </a:lnTo>
                  <a:lnTo>
                    <a:pt x="2145" y="3981"/>
                  </a:lnTo>
                  <a:lnTo>
                    <a:pt x="2139" y="4025"/>
                  </a:lnTo>
                  <a:lnTo>
                    <a:pt x="2133" y="4069"/>
                  </a:lnTo>
                  <a:lnTo>
                    <a:pt x="2127" y="4116"/>
                  </a:lnTo>
                  <a:lnTo>
                    <a:pt x="2123" y="4163"/>
                  </a:lnTo>
                  <a:lnTo>
                    <a:pt x="2121" y="4210"/>
                  </a:lnTo>
                  <a:lnTo>
                    <a:pt x="2117" y="4259"/>
                  </a:lnTo>
                  <a:lnTo>
                    <a:pt x="2116" y="4309"/>
                  </a:lnTo>
                  <a:close/>
                  <a:moveTo>
                    <a:pt x="2334" y="5731"/>
                  </a:moveTo>
                  <a:lnTo>
                    <a:pt x="2334" y="5731"/>
                  </a:lnTo>
                  <a:lnTo>
                    <a:pt x="2292" y="5674"/>
                  </a:lnTo>
                  <a:lnTo>
                    <a:pt x="2252" y="5615"/>
                  </a:lnTo>
                  <a:lnTo>
                    <a:pt x="2213" y="5554"/>
                  </a:lnTo>
                  <a:lnTo>
                    <a:pt x="2174" y="5489"/>
                  </a:lnTo>
                  <a:lnTo>
                    <a:pt x="2136" y="5424"/>
                  </a:lnTo>
                  <a:lnTo>
                    <a:pt x="2101" y="5355"/>
                  </a:lnTo>
                  <a:lnTo>
                    <a:pt x="2066" y="5285"/>
                  </a:lnTo>
                  <a:lnTo>
                    <a:pt x="2034" y="5212"/>
                  </a:lnTo>
                  <a:lnTo>
                    <a:pt x="2017" y="5175"/>
                  </a:lnTo>
                  <a:lnTo>
                    <a:pt x="2002" y="5137"/>
                  </a:lnTo>
                  <a:lnTo>
                    <a:pt x="1988" y="5099"/>
                  </a:lnTo>
                  <a:lnTo>
                    <a:pt x="1973" y="5060"/>
                  </a:lnTo>
                  <a:lnTo>
                    <a:pt x="1960" y="5020"/>
                  </a:lnTo>
                  <a:lnTo>
                    <a:pt x="1947" y="4980"/>
                  </a:lnTo>
                  <a:lnTo>
                    <a:pt x="1934" y="4939"/>
                  </a:lnTo>
                  <a:lnTo>
                    <a:pt x="1922" y="4898"/>
                  </a:lnTo>
                  <a:lnTo>
                    <a:pt x="1911" y="4857"/>
                  </a:lnTo>
                  <a:lnTo>
                    <a:pt x="1901" y="4815"/>
                  </a:lnTo>
                  <a:lnTo>
                    <a:pt x="1891" y="4771"/>
                  </a:lnTo>
                  <a:lnTo>
                    <a:pt x="1882" y="4728"/>
                  </a:lnTo>
                  <a:lnTo>
                    <a:pt x="1874" y="4684"/>
                  </a:lnTo>
                  <a:lnTo>
                    <a:pt x="1866" y="4639"/>
                  </a:lnTo>
                  <a:lnTo>
                    <a:pt x="1860" y="4594"/>
                  </a:lnTo>
                  <a:lnTo>
                    <a:pt x="1854" y="4548"/>
                  </a:lnTo>
                  <a:lnTo>
                    <a:pt x="1848" y="4502"/>
                  </a:lnTo>
                  <a:lnTo>
                    <a:pt x="1844" y="4455"/>
                  </a:lnTo>
                  <a:lnTo>
                    <a:pt x="1841" y="4409"/>
                  </a:lnTo>
                  <a:lnTo>
                    <a:pt x="1838" y="4361"/>
                  </a:lnTo>
                  <a:lnTo>
                    <a:pt x="1837" y="4311"/>
                  </a:lnTo>
                  <a:lnTo>
                    <a:pt x="1836" y="4262"/>
                  </a:lnTo>
                  <a:lnTo>
                    <a:pt x="1837" y="4213"/>
                  </a:lnTo>
                  <a:lnTo>
                    <a:pt x="1838" y="4163"/>
                  </a:lnTo>
                  <a:lnTo>
                    <a:pt x="1841" y="4112"/>
                  </a:lnTo>
                  <a:lnTo>
                    <a:pt x="1844" y="4061"/>
                  </a:lnTo>
                  <a:lnTo>
                    <a:pt x="1850" y="4009"/>
                  </a:lnTo>
                  <a:lnTo>
                    <a:pt x="1855" y="3957"/>
                  </a:lnTo>
                  <a:lnTo>
                    <a:pt x="1862" y="3904"/>
                  </a:lnTo>
                  <a:lnTo>
                    <a:pt x="1870" y="3851"/>
                  </a:lnTo>
                  <a:lnTo>
                    <a:pt x="1879" y="3796"/>
                  </a:lnTo>
                  <a:lnTo>
                    <a:pt x="1889" y="3742"/>
                  </a:lnTo>
                  <a:lnTo>
                    <a:pt x="1901" y="3687"/>
                  </a:lnTo>
                  <a:lnTo>
                    <a:pt x="1913" y="3631"/>
                  </a:lnTo>
                  <a:lnTo>
                    <a:pt x="1927" y="3575"/>
                  </a:lnTo>
                  <a:lnTo>
                    <a:pt x="1942" y="3518"/>
                  </a:lnTo>
                  <a:lnTo>
                    <a:pt x="1959" y="3460"/>
                  </a:lnTo>
                  <a:lnTo>
                    <a:pt x="1977" y="3404"/>
                  </a:lnTo>
                  <a:lnTo>
                    <a:pt x="1996" y="3344"/>
                  </a:lnTo>
                  <a:lnTo>
                    <a:pt x="2017" y="3285"/>
                  </a:lnTo>
                  <a:lnTo>
                    <a:pt x="2038" y="3226"/>
                  </a:lnTo>
                  <a:lnTo>
                    <a:pt x="2062" y="3166"/>
                  </a:lnTo>
                  <a:lnTo>
                    <a:pt x="2086" y="3106"/>
                  </a:lnTo>
                  <a:lnTo>
                    <a:pt x="2113" y="3044"/>
                  </a:lnTo>
                  <a:lnTo>
                    <a:pt x="2141" y="2983"/>
                  </a:lnTo>
                  <a:lnTo>
                    <a:pt x="2170" y="2921"/>
                  </a:lnTo>
                  <a:lnTo>
                    <a:pt x="2201" y="2858"/>
                  </a:lnTo>
                  <a:lnTo>
                    <a:pt x="2232" y="2795"/>
                  </a:lnTo>
                  <a:lnTo>
                    <a:pt x="2288" y="2685"/>
                  </a:lnTo>
                  <a:lnTo>
                    <a:pt x="2340" y="2579"/>
                  </a:lnTo>
                  <a:lnTo>
                    <a:pt x="2387" y="2476"/>
                  </a:lnTo>
                  <a:lnTo>
                    <a:pt x="2432" y="2374"/>
                  </a:lnTo>
                  <a:lnTo>
                    <a:pt x="2472" y="2276"/>
                  </a:lnTo>
                  <a:lnTo>
                    <a:pt x="2508" y="2180"/>
                  </a:lnTo>
                  <a:lnTo>
                    <a:pt x="2541" y="2087"/>
                  </a:lnTo>
                  <a:lnTo>
                    <a:pt x="2571" y="1996"/>
                  </a:lnTo>
                  <a:lnTo>
                    <a:pt x="2597" y="1909"/>
                  </a:lnTo>
                  <a:lnTo>
                    <a:pt x="2620" y="1823"/>
                  </a:lnTo>
                  <a:lnTo>
                    <a:pt x="2640" y="1741"/>
                  </a:lnTo>
                  <a:lnTo>
                    <a:pt x="2658" y="1660"/>
                  </a:lnTo>
                  <a:lnTo>
                    <a:pt x="2672" y="1582"/>
                  </a:lnTo>
                  <a:lnTo>
                    <a:pt x="2684" y="1506"/>
                  </a:lnTo>
                  <a:lnTo>
                    <a:pt x="2693" y="1433"/>
                  </a:lnTo>
                  <a:lnTo>
                    <a:pt x="2698" y="1361"/>
                  </a:lnTo>
                  <a:lnTo>
                    <a:pt x="2702" y="1293"/>
                  </a:lnTo>
                  <a:lnTo>
                    <a:pt x="2704" y="1226"/>
                  </a:lnTo>
                  <a:lnTo>
                    <a:pt x="2703" y="1162"/>
                  </a:lnTo>
                  <a:lnTo>
                    <a:pt x="2700" y="1100"/>
                  </a:lnTo>
                  <a:lnTo>
                    <a:pt x="2694" y="1040"/>
                  </a:lnTo>
                  <a:lnTo>
                    <a:pt x="2686" y="982"/>
                  </a:lnTo>
                  <a:lnTo>
                    <a:pt x="2677" y="926"/>
                  </a:lnTo>
                  <a:lnTo>
                    <a:pt x="2666" y="873"/>
                  </a:lnTo>
                  <a:lnTo>
                    <a:pt x="2654" y="820"/>
                  </a:lnTo>
                  <a:lnTo>
                    <a:pt x="2639" y="771"/>
                  </a:lnTo>
                  <a:lnTo>
                    <a:pt x="2624" y="723"/>
                  </a:lnTo>
                  <a:lnTo>
                    <a:pt x="2607" y="677"/>
                  </a:lnTo>
                  <a:lnTo>
                    <a:pt x="2588" y="633"/>
                  </a:lnTo>
                  <a:lnTo>
                    <a:pt x="2568" y="591"/>
                  </a:lnTo>
                  <a:lnTo>
                    <a:pt x="2548" y="551"/>
                  </a:lnTo>
                  <a:lnTo>
                    <a:pt x="2526" y="511"/>
                  </a:lnTo>
                  <a:lnTo>
                    <a:pt x="2503" y="475"/>
                  </a:lnTo>
                  <a:lnTo>
                    <a:pt x="2480" y="439"/>
                  </a:lnTo>
                  <a:lnTo>
                    <a:pt x="2455" y="406"/>
                  </a:lnTo>
                  <a:lnTo>
                    <a:pt x="2431" y="373"/>
                  </a:lnTo>
                  <a:lnTo>
                    <a:pt x="2405" y="343"/>
                  </a:lnTo>
                  <a:lnTo>
                    <a:pt x="2379" y="314"/>
                  </a:lnTo>
                  <a:lnTo>
                    <a:pt x="2354" y="287"/>
                  </a:lnTo>
                  <a:lnTo>
                    <a:pt x="2327" y="262"/>
                  </a:lnTo>
                  <a:lnTo>
                    <a:pt x="2301" y="237"/>
                  </a:lnTo>
                  <a:lnTo>
                    <a:pt x="2275" y="214"/>
                  </a:lnTo>
                  <a:lnTo>
                    <a:pt x="2249" y="192"/>
                  </a:lnTo>
                  <a:lnTo>
                    <a:pt x="2223" y="172"/>
                  </a:lnTo>
                  <a:lnTo>
                    <a:pt x="2197" y="153"/>
                  </a:lnTo>
                  <a:lnTo>
                    <a:pt x="2172" y="136"/>
                  </a:lnTo>
                  <a:lnTo>
                    <a:pt x="2147" y="119"/>
                  </a:lnTo>
                  <a:lnTo>
                    <a:pt x="2123" y="104"/>
                  </a:lnTo>
                  <a:lnTo>
                    <a:pt x="2076" y="78"/>
                  </a:lnTo>
                  <a:lnTo>
                    <a:pt x="2034" y="55"/>
                  </a:lnTo>
                  <a:lnTo>
                    <a:pt x="1996" y="36"/>
                  </a:lnTo>
                  <a:lnTo>
                    <a:pt x="1962" y="23"/>
                  </a:lnTo>
                  <a:lnTo>
                    <a:pt x="1935" y="12"/>
                  </a:lnTo>
                  <a:lnTo>
                    <a:pt x="1915" y="5"/>
                  </a:lnTo>
                  <a:lnTo>
                    <a:pt x="1898" y="0"/>
                  </a:lnTo>
                  <a:lnTo>
                    <a:pt x="1912" y="6"/>
                  </a:lnTo>
                  <a:lnTo>
                    <a:pt x="1930" y="15"/>
                  </a:lnTo>
                  <a:lnTo>
                    <a:pt x="1952" y="29"/>
                  </a:lnTo>
                  <a:lnTo>
                    <a:pt x="1980" y="45"/>
                  </a:lnTo>
                  <a:lnTo>
                    <a:pt x="2011" y="66"/>
                  </a:lnTo>
                  <a:lnTo>
                    <a:pt x="2047" y="92"/>
                  </a:lnTo>
                  <a:lnTo>
                    <a:pt x="2085" y="123"/>
                  </a:lnTo>
                  <a:lnTo>
                    <a:pt x="2125" y="158"/>
                  </a:lnTo>
                  <a:lnTo>
                    <a:pt x="2146" y="177"/>
                  </a:lnTo>
                  <a:lnTo>
                    <a:pt x="2168" y="197"/>
                  </a:lnTo>
                  <a:lnTo>
                    <a:pt x="2188" y="219"/>
                  </a:lnTo>
                  <a:lnTo>
                    <a:pt x="2209" y="242"/>
                  </a:lnTo>
                  <a:lnTo>
                    <a:pt x="2230" y="266"/>
                  </a:lnTo>
                  <a:lnTo>
                    <a:pt x="2251" y="292"/>
                  </a:lnTo>
                  <a:lnTo>
                    <a:pt x="2272" y="319"/>
                  </a:lnTo>
                  <a:lnTo>
                    <a:pt x="2292" y="346"/>
                  </a:lnTo>
                  <a:lnTo>
                    <a:pt x="2313" y="377"/>
                  </a:lnTo>
                  <a:lnTo>
                    <a:pt x="2331" y="407"/>
                  </a:lnTo>
                  <a:lnTo>
                    <a:pt x="2352" y="439"/>
                  </a:lnTo>
                  <a:lnTo>
                    <a:pt x="2369" y="474"/>
                  </a:lnTo>
                  <a:lnTo>
                    <a:pt x="2387" y="508"/>
                  </a:lnTo>
                  <a:lnTo>
                    <a:pt x="2404" y="545"/>
                  </a:lnTo>
                  <a:lnTo>
                    <a:pt x="2420" y="583"/>
                  </a:lnTo>
                  <a:lnTo>
                    <a:pt x="2435" y="622"/>
                  </a:lnTo>
                  <a:lnTo>
                    <a:pt x="2449" y="663"/>
                  </a:lnTo>
                  <a:lnTo>
                    <a:pt x="2461" y="706"/>
                  </a:lnTo>
                  <a:lnTo>
                    <a:pt x="2472" y="750"/>
                  </a:lnTo>
                  <a:lnTo>
                    <a:pt x="2482" y="796"/>
                  </a:lnTo>
                  <a:lnTo>
                    <a:pt x="2491" y="843"/>
                  </a:lnTo>
                  <a:lnTo>
                    <a:pt x="2498" y="892"/>
                  </a:lnTo>
                  <a:lnTo>
                    <a:pt x="2503" y="942"/>
                  </a:lnTo>
                  <a:lnTo>
                    <a:pt x="2507" y="994"/>
                  </a:lnTo>
                  <a:lnTo>
                    <a:pt x="2509" y="1048"/>
                  </a:lnTo>
                  <a:lnTo>
                    <a:pt x="2509" y="1104"/>
                  </a:lnTo>
                  <a:lnTo>
                    <a:pt x="2507" y="1161"/>
                  </a:lnTo>
                  <a:lnTo>
                    <a:pt x="2502" y="1220"/>
                  </a:lnTo>
                  <a:lnTo>
                    <a:pt x="2495" y="1280"/>
                  </a:lnTo>
                  <a:lnTo>
                    <a:pt x="2488" y="1342"/>
                  </a:lnTo>
                  <a:lnTo>
                    <a:pt x="2476" y="1406"/>
                  </a:lnTo>
                  <a:lnTo>
                    <a:pt x="2463" y="1472"/>
                  </a:lnTo>
                  <a:lnTo>
                    <a:pt x="2446" y="1540"/>
                  </a:lnTo>
                  <a:lnTo>
                    <a:pt x="2429" y="1609"/>
                  </a:lnTo>
                  <a:lnTo>
                    <a:pt x="2407" y="1680"/>
                  </a:lnTo>
                  <a:lnTo>
                    <a:pt x="2383" y="1754"/>
                  </a:lnTo>
                  <a:lnTo>
                    <a:pt x="2356" y="1829"/>
                  </a:lnTo>
                  <a:lnTo>
                    <a:pt x="2326" y="1906"/>
                  </a:lnTo>
                  <a:lnTo>
                    <a:pt x="2294" y="1985"/>
                  </a:lnTo>
                  <a:lnTo>
                    <a:pt x="2257" y="2066"/>
                  </a:lnTo>
                  <a:lnTo>
                    <a:pt x="2218" y="2149"/>
                  </a:lnTo>
                  <a:lnTo>
                    <a:pt x="2175" y="2234"/>
                  </a:lnTo>
                  <a:lnTo>
                    <a:pt x="2128" y="2321"/>
                  </a:lnTo>
                  <a:lnTo>
                    <a:pt x="2079" y="2409"/>
                  </a:lnTo>
                  <a:lnTo>
                    <a:pt x="2026" y="2500"/>
                  </a:lnTo>
                  <a:lnTo>
                    <a:pt x="1969" y="2593"/>
                  </a:lnTo>
                  <a:lnTo>
                    <a:pt x="1977" y="2554"/>
                  </a:lnTo>
                  <a:lnTo>
                    <a:pt x="1985" y="2515"/>
                  </a:lnTo>
                  <a:lnTo>
                    <a:pt x="1990" y="2476"/>
                  </a:lnTo>
                  <a:lnTo>
                    <a:pt x="1996" y="2438"/>
                  </a:lnTo>
                  <a:lnTo>
                    <a:pt x="2000" y="2401"/>
                  </a:lnTo>
                  <a:lnTo>
                    <a:pt x="2004" y="2363"/>
                  </a:lnTo>
                  <a:lnTo>
                    <a:pt x="2007" y="2327"/>
                  </a:lnTo>
                  <a:lnTo>
                    <a:pt x="2008" y="2290"/>
                  </a:lnTo>
                  <a:lnTo>
                    <a:pt x="2009" y="2255"/>
                  </a:lnTo>
                  <a:lnTo>
                    <a:pt x="2009" y="2219"/>
                  </a:lnTo>
                  <a:lnTo>
                    <a:pt x="2008" y="2185"/>
                  </a:lnTo>
                  <a:lnTo>
                    <a:pt x="2007" y="2150"/>
                  </a:lnTo>
                  <a:lnTo>
                    <a:pt x="2004" y="2115"/>
                  </a:lnTo>
                  <a:lnTo>
                    <a:pt x="2000" y="2082"/>
                  </a:lnTo>
                  <a:lnTo>
                    <a:pt x="1996" y="2048"/>
                  </a:lnTo>
                  <a:lnTo>
                    <a:pt x="1991" y="2015"/>
                  </a:lnTo>
                  <a:lnTo>
                    <a:pt x="1986" y="1983"/>
                  </a:lnTo>
                  <a:lnTo>
                    <a:pt x="1979" y="1950"/>
                  </a:lnTo>
                  <a:lnTo>
                    <a:pt x="1972" y="1919"/>
                  </a:lnTo>
                  <a:lnTo>
                    <a:pt x="1964" y="1888"/>
                  </a:lnTo>
                  <a:lnTo>
                    <a:pt x="1956" y="1857"/>
                  </a:lnTo>
                  <a:lnTo>
                    <a:pt x="1947" y="1825"/>
                  </a:lnTo>
                  <a:lnTo>
                    <a:pt x="1937" y="1795"/>
                  </a:lnTo>
                  <a:lnTo>
                    <a:pt x="1925" y="1766"/>
                  </a:lnTo>
                  <a:lnTo>
                    <a:pt x="1914" y="1736"/>
                  </a:lnTo>
                  <a:lnTo>
                    <a:pt x="1902" y="1707"/>
                  </a:lnTo>
                  <a:lnTo>
                    <a:pt x="1890" y="1679"/>
                  </a:lnTo>
                  <a:lnTo>
                    <a:pt x="1876" y="1650"/>
                  </a:lnTo>
                  <a:lnTo>
                    <a:pt x="1863" y="1622"/>
                  </a:lnTo>
                  <a:lnTo>
                    <a:pt x="1848" y="1596"/>
                  </a:lnTo>
                  <a:lnTo>
                    <a:pt x="1818" y="1541"/>
                  </a:lnTo>
                  <a:lnTo>
                    <a:pt x="1786" y="1489"/>
                  </a:lnTo>
                  <a:lnTo>
                    <a:pt x="1751" y="1438"/>
                  </a:lnTo>
                  <a:lnTo>
                    <a:pt x="1716" y="1388"/>
                  </a:lnTo>
                  <a:lnTo>
                    <a:pt x="1678" y="1340"/>
                  </a:lnTo>
                  <a:lnTo>
                    <a:pt x="1638" y="1293"/>
                  </a:lnTo>
                  <a:lnTo>
                    <a:pt x="1596" y="1249"/>
                  </a:lnTo>
                  <a:lnTo>
                    <a:pt x="1554" y="1205"/>
                  </a:lnTo>
                  <a:lnTo>
                    <a:pt x="1510" y="1163"/>
                  </a:lnTo>
                  <a:lnTo>
                    <a:pt x="1465" y="1122"/>
                  </a:lnTo>
                  <a:lnTo>
                    <a:pt x="1419" y="1081"/>
                  </a:lnTo>
                  <a:lnTo>
                    <a:pt x="1371" y="1044"/>
                  </a:lnTo>
                  <a:lnTo>
                    <a:pt x="1323" y="1006"/>
                  </a:lnTo>
                  <a:lnTo>
                    <a:pt x="1274" y="970"/>
                  </a:lnTo>
                  <a:lnTo>
                    <a:pt x="1225" y="935"/>
                  </a:lnTo>
                  <a:lnTo>
                    <a:pt x="1175" y="902"/>
                  </a:lnTo>
                  <a:lnTo>
                    <a:pt x="1125" y="871"/>
                  </a:lnTo>
                  <a:lnTo>
                    <a:pt x="1074" y="839"/>
                  </a:lnTo>
                  <a:lnTo>
                    <a:pt x="1023" y="810"/>
                  </a:lnTo>
                  <a:lnTo>
                    <a:pt x="973" y="781"/>
                  </a:lnTo>
                  <a:lnTo>
                    <a:pt x="922" y="755"/>
                  </a:lnTo>
                  <a:lnTo>
                    <a:pt x="871" y="729"/>
                  </a:lnTo>
                  <a:lnTo>
                    <a:pt x="821" y="703"/>
                  </a:lnTo>
                  <a:lnTo>
                    <a:pt x="771" y="680"/>
                  </a:lnTo>
                  <a:lnTo>
                    <a:pt x="722" y="658"/>
                  </a:lnTo>
                  <a:lnTo>
                    <a:pt x="673" y="635"/>
                  </a:lnTo>
                  <a:lnTo>
                    <a:pt x="625" y="615"/>
                  </a:lnTo>
                  <a:lnTo>
                    <a:pt x="532" y="578"/>
                  </a:lnTo>
                  <a:lnTo>
                    <a:pt x="444" y="545"/>
                  </a:lnTo>
                  <a:lnTo>
                    <a:pt x="360" y="515"/>
                  </a:lnTo>
                  <a:lnTo>
                    <a:pt x="283" y="489"/>
                  </a:lnTo>
                  <a:lnTo>
                    <a:pt x="214" y="468"/>
                  </a:lnTo>
                  <a:lnTo>
                    <a:pt x="153" y="450"/>
                  </a:lnTo>
                  <a:lnTo>
                    <a:pt x="101" y="436"/>
                  </a:lnTo>
                  <a:lnTo>
                    <a:pt x="27" y="417"/>
                  </a:lnTo>
                  <a:lnTo>
                    <a:pt x="0" y="411"/>
                  </a:lnTo>
                  <a:lnTo>
                    <a:pt x="3" y="528"/>
                  </a:lnTo>
                  <a:lnTo>
                    <a:pt x="8" y="642"/>
                  </a:lnTo>
                  <a:lnTo>
                    <a:pt x="15" y="752"/>
                  </a:lnTo>
                  <a:lnTo>
                    <a:pt x="22" y="858"/>
                  </a:lnTo>
                  <a:lnTo>
                    <a:pt x="32" y="962"/>
                  </a:lnTo>
                  <a:lnTo>
                    <a:pt x="44" y="1062"/>
                  </a:lnTo>
                  <a:lnTo>
                    <a:pt x="56" y="1158"/>
                  </a:lnTo>
                  <a:lnTo>
                    <a:pt x="69" y="1252"/>
                  </a:lnTo>
                  <a:lnTo>
                    <a:pt x="85" y="1342"/>
                  </a:lnTo>
                  <a:lnTo>
                    <a:pt x="102" y="1429"/>
                  </a:lnTo>
                  <a:lnTo>
                    <a:pt x="121" y="1514"/>
                  </a:lnTo>
                  <a:lnTo>
                    <a:pt x="140" y="1594"/>
                  </a:lnTo>
                  <a:lnTo>
                    <a:pt x="160" y="1673"/>
                  </a:lnTo>
                  <a:lnTo>
                    <a:pt x="182" y="1748"/>
                  </a:lnTo>
                  <a:lnTo>
                    <a:pt x="204" y="1821"/>
                  </a:lnTo>
                  <a:lnTo>
                    <a:pt x="229" y="1890"/>
                  </a:lnTo>
                  <a:lnTo>
                    <a:pt x="253" y="1957"/>
                  </a:lnTo>
                  <a:lnTo>
                    <a:pt x="279" y="2022"/>
                  </a:lnTo>
                  <a:lnTo>
                    <a:pt x="307" y="2083"/>
                  </a:lnTo>
                  <a:lnTo>
                    <a:pt x="334" y="2141"/>
                  </a:lnTo>
                  <a:lnTo>
                    <a:pt x="363" y="2198"/>
                  </a:lnTo>
                  <a:lnTo>
                    <a:pt x="392" y="2251"/>
                  </a:lnTo>
                  <a:lnTo>
                    <a:pt x="422" y="2303"/>
                  </a:lnTo>
                  <a:lnTo>
                    <a:pt x="453" y="2352"/>
                  </a:lnTo>
                  <a:lnTo>
                    <a:pt x="484" y="2399"/>
                  </a:lnTo>
                  <a:lnTo>
                    <a:pt x="517" y="2443"/>
                  </a:lnTo>
                  <a:lnTo>
                    <a:pt x="549" y="2486"/>
                  </a:lnTo>
                  <a:lnTo>
                    <a:pt x="582" y="2526"/>
                  </a:lnTo>
                  <a:lnTo>
                    <a:pt x="616" y="2564"/>
                  </a:lnTo>
                  <a:lnTo>
                    <a:pt x="649" y="2599"/>
                  </a:lnTo>
                  <a:lnTo>
                    <a:pt x="684" y="2634"/>
                  </a:lnTo>
                  <a:lnTo>
                    <a:pt x="718" y="2666"/>
                  </a:lnTo>
                  <a:lnTo>
                    <a:pt x="754" y="2696"/>
                  </a:lnTo>
                  <a:lnTo>
                    <a:pt x="789" y="2724"/>
                  </a:lnTo>
                  <a:lnTo>
                    <a:pt x="824" y="2751"/>
                  </a:lnTo>
                  <a:lnTo>
                    <a:pt x="860" y="2776"/>
                  </a:lnTo>
                  <a:lnTo>
                    <a:pt x="895" y="2799"/>
                  </a:lnTo>
                  <a:lnTo>
                    <a:pt x="930" y="2820"/>
                  </a:lnTo>
                  <a:lnTo>
                    <a:pt x="966" y="2840"/>
                  </a:lnTo>
                  <a:lnTo>
                    <a:pt x="1002" y="2858"/>
                  </a:lnTo>
                  <a:lnTo>
                    <a:pt x="1038" y="2875"/>
                  </a:lnTo>
                  <a:lnTo>
                    <a:pt x="1072" y="2891"/>
                  </a:lnTo>
                  <a:lnTo>
                    <a:pt x="1108" y="2905"/>
                  </a:lnTo>
                  <a:lnTo>
                    <a:pt x="1142" y="2917"/>
                  </a:lnTo>
                  <a:lnTo>
                    <a:pt x="1177" y="2930"/>
                  </a:lnTo>
                  <a:lnTo>
                    <a:pt x="1212" y="2940"/>
                  </a:lnTo>
                  <a:lnTo>
                    <a:pt x="1245" y="2949"/>
                  </a:lnTo>
                  <a:lnTo>
                    <a:pt x="1278" y="2957"/>
                  </a:lnTo>
                  <a:lnTo>
                    <a:pt x="1312" y="2964"/>
                  </a:lnTo>
                  <a:lnTo>
                    <a:pt x="1344" y="2971"/>
                  </a:lnTo>
                  <a:lnTo>
                    <a:pt x="1376" y="2975"/>
                  </a:lnTo>
                  <a:lnTo>
                    <a:pt x="1407" y="2980"/>
                  </a:lnTo>
                  <a:lnTo>
                    <a:pt x="1438" y="2983"/>
                  </a:lnTo>
                  <a:lnTo>
                    <a:pt x="1467" y="2986"/>
                  </a:lnTo>
                  <a:lnTo>
                    <a:pt x="1525" y="2990"/>
                  </a:lnTo>
                  <a:lnTo>
                    <a:pt x="1579" y="2991"/>
                  </a:lnTo>
                  <a:lnTo>
                    <a:pt x="1629" y="2990"/>
                  </a:lnTo>
                  <a:lnTo>
                    <a:pt x="1674" y="2986"/>
                  </a:lnTo>
                  <a:lnTo>
                    <a:pt x="1717" y="2983"/>
                  </a:lnTo>
                  <a:lnTo>
                    <a:pt x="1681" y="3040"/>
                  </a:lnTo>
                  <a:lnTo>
                    <a:pt x="1647" y="3097"/>
                  </a:lnTo>
                  <a:lnTo>
                    <a:pt x="1614" y="3153"/>
                  </a:lnTo>
                  <a:lnTo>
                    <a:pt x="1583" y="3208"/>
                  </a:lnTo>
                  <a:lnTo>
                    <a:pt x="1553" y="3263"/>
                  </a:lnTo>
                  <a:lnTo>
                    <a:pt x="1525" y="3319"/>
                  </a:lnTo>
                  <a:lnTo>
                    <a:pt x="1498" y="3373"/>
                  </a:lnTo>
                  <a:lnTo>
                    <a:pt x="1471" y="3427"/>
                  </a:lnTo>
                  <a:lnTo>
                    <a:pt x="1447" y="3481"/>
                  </a:lnTo>
                  <a:lnTo>
                    <a:pt x="1425" y="3534"/>
                  </a:lnTo>
                  <a:lnTo>
                    <a:pt x="1402" y="3587"/>
                  </a:lnTo>
                  <a:lnTo>
                    <a:pt x="1381" y="3639"/>
                  </a:lnTo>
                  <a:lnTo>
                    <a:pt x="1362" y="3691"/>
                  </a:lnTo>
                  <a:lnTo>
                    <a:pt x="1343" y="3743"/>
                  </a:lnTo>
                  <a:lnTo>
                    <a:pt x="1326" y="3794"/>
                  </a:lnTo>
                  <a:lnTo>
                    <a:pt x="1311" y="3845"/>
                  </a:lnTo>
                  <a:lnTo>
                    <a:pt x="1295" y="3895"/>
                  </a:lnTo>
                  <a:lnTo>
                    <a:pt x="1282" y="3946"/>
                  </a:lnTo>
                  <a:lnTo>
                    <a:pt x="1270" y="3995"/>
                  </a:lnTo>
                  <a:lnTo>
                    <a:pt x="1257" y="4044"/>
                  </a:lnTo>
                  <a:lnTo>
                    <a:pt x="1247" y="4093"/>
                  </a:lnTo>
                  <a:lnTo>
                    <a:pt x="1237" y="4141"/>
                  </a:lnTo>
                  <a:lnTo>
                    <a:pt x="1229" y="4189"/>
                  </a:lnTo>
                  <a:lnTo>
                    <a:pt x="1222" y="4236"/>
                  </a:lnTo>
                  <a:lnTo>
                    <a:pt x="1215" y="4282"/>
                  </a:lnTo>
                  <a:lnTo>
                    <a:pt x="1209" y="4329"/>
                  </a:lnTo>
                  <a:lnTo>
                    <a:pt x="1205" y="4375"/>
                  </a:lnTo>
                  <a:lnTo>
                    <a:pt x="1200" y="4421"/>
                  </a:lnTo>
                  <a:lnTo>
                    <a:pt x="1198" y="4465"/>
                  </a:lnTo>
                  <a:lnTo>
                    <a:pt x="1196" y="4510"/>
                  </a:lnTo>
                  <a:lnTo>
                    <a:pt x="1195" y="4555"/>
                  </a:lnTo>
                  <a:lnTo>
                    <a:pt x="1195" y="4598"/>
                  </a:lnTo>
                  <a:lnTo>
                    <a:pt x="1195" y="4641"/>
                  </a:lnTo>
                  <a:lnTo>
                    <a:pt x="1196" y="4684"/>
                  </a:lnTo>
                  <a:lnTo>
                    <a:pt x="1198" y="4726"/>
                  </a:lnTo>
                  <a:lnTo>
                    <a:pt x="1200" y="4768"/>
                  </a:lnTo>
                  <a:lnTo>
                    <a:pt x="1205" y="4809"/>
                  </a:lnTo>
                  <a:lnTo>
                    <a:pt x="1208" y="4850"/>
                  </a:lnTo>
                  <a:lnTo>
                    <a:pt x="1214" y="4890"/>
                  </a:lnTo>
                  <a:lnTo>
                    <a:pt x="1219" y="4931"/>
                  </a:lnTo>
                  <a:lnTo>
                    <a:pt x="1225" y="4970"/>
                  </a:lnTo>
                  <a:lnTo>
                    <a:pt x="1232" y="5009"/>
                  </a:lnTo>
                  <a:lnTo>
                    <a:pt x="1239" y="5048"/>
                  </a:lnTo>
                  <a:lnTo>
                    <a:pt x="1247" y="5086"/>
                  </a:lnTo>
                  <a:lnTo>
                    <a:pt x="1265" y="5160"/>
                  </a:lnTo>
                  <a:lnTo>
                    <a:pt x="1284" y="5233"/>
                  </a:lnTo>
                  <a:lnTo>
                    <a:pt x="1306" y="5303"/>
                  </a:lnTo>
                  <a:lnTo>
                    <a:pt x="1329" y="5372"/>
                  </a:lnTo>
                  <a:lnTo>
                    <a:pt x="1354" y="5438"/>
                  </a:lnTo>
                  <a:lnTo>
                    <a:pt x="1380" y="5503"/>
                  </a:lnTo>
                  <a:lnTo>
                    <a:pt x="1408" y="5565"/>
                  </a:lnTo>
                  <a:lnTo>
                    <a:pt x="1437" y="5625"/>
                  </a:lnTo>
                  <a:lnTo>
                    <a:pt x="1466" y="5685"/>
                  </a:lnTo>
                  <a:lnTo>
                    <a:pt x="1496" y="5740"/>
                  </a:lnTo>
                  <a:lnTo>
                    <a:pt x="1446" y="5748"/>
                  </a:lnTo>
                  <a:lnTo>
                    <a:pt x="1397" y="5757"/>
                  </a:lnTo>
                  <a:lnTo>
                    <a:pt x="1348" y="5767"/>
                  </a:lnTo>
                  <a:lnTo>
                    <a:pt x="1300" y="5777"/>
                  </a:lnTo>
                  <a:lnTo>
                    <a:pt x="1253" y="5789"/>
                  </a:lnTo>
                  <a:lnTo>
                    <a:pt x="1207" y="5800"/>
                  </a:lnTo>
                  <a:lnTo>
                    <a:pt x="1162" y="5814"/>
                  </a:lnTo>
                  <a:lnTo>
                    <a:pt x="1119" y="5827"/>
                  </a:lnTo>
                  <a:lnTo>
                    <a:pt x="1077" y="5841"/>
                  </a:lnTo>
                  <a:lnTo>
                    <a:pt x="1035" y="5856"/>
                  </a:lnTo>
                  <a:lnTo>
                    <a:pt x="995" y="5872"/>
                  </a:lnTo>
                  <a:lnTo>
                    <a:pt x="956" y="5887"/>
                  </a:lnTo>
                  <a:lnTo>
                    <a:pt x="919" y="5904"/>
                  </a:lnTo>
                  <a:lnTo>
                    <a:pt x="882" y="5922"/>
                  </a:lnTo>
                  <a:lnTo>
                    <a:pt x="848" y="5940"/>
                  </a:lnTo>
                  <a:lnTo>
                    <a:pt x="814" y="5958"/>
                  </a:lnTo>
                  <a:lnTo>
                    <a:pt x="782" y="5977"/>
                  </a:lnTo>
                  <a:lnTo>
                    <a:pt x="752" y="5997"/>
                  </a:lnTo>
                  <a:lnTo>
                    <a:pt x="723" y="6017"/>
                  </a:lnTo>
                  <a:lnTo>
                    <a:pt x="695" y="6037"/>
                  </a:lnTo>
                  <a:lnTo>
                    <a:pt x="669" y="6058"/>
                  </a:lnTo>
                  <a:lnTo>
                    <a:pt x="645" y="6080"/>
                  </a:lnTo>
                  <a:lnTo>
                    <a:pt x="623" y="6102"/>
                  </a:lnTo>
                  <a:lnTo>
                    <a:pt x="601" y="6125"/>
                  </a:lnTo>
                  <a:lnTo>
                    <a:pt x="582" y="6147"/>
                  </a:lnTo>
                  <a:lnTo>
                    <a:pt x="565" y="6171"/>
                  </a:lnTo>
                  <a:lnTo>
                    <a:pt x="550" y="6194"/>
                  </a:lnTo>
                  <a:lnTo>
                    <a:pt x="536" y="6219"/>
                  </a:lnTo>
                  <a:lnTo>
                    <a:pt x="524" y="6243"/>
                  </a:lnTo>
                  <a:lnTo>
                    <a:pt x="514" y="6268"/>
                  </a:lnTo>
                  <a:lnTo>
                    <a:pt x="507" y="6292"/>
                  </a:lnTo>
                  <a:lnTo>
                    <a:pt x="501" y="6318"/>
                  </a:lnTo>
                  <a:lnTo>
                    <a:pt x="3395" y="6318"/>
                  </a:lnTo>
                  <a:lnTo>
                    <a:pt x="3389" y="6292"/>
                  </a:lnTo>
                  <a:lnTo>
                    <a:pt x="3381" y="6266"/>
                  </a:lnTo>
                  <a:lnTo>
                    <a:pt x="3370" y="6240"/>
                  </a:lnTo>
                  <a:lnTo>
                    <a:pt x="3358" y="6214"/>
                  </a:lnTo>
                  <a:lnTo>
                    <a:pt x="3343" y="6190"/>
                  </a:lnTo>
                  <a:lnTo>
                    <a:pt x="3327" y="6165"/>
                  </a:lnTo>
                  <a:lnTo>
                    <a:pt x="3309" y="6141"/>
                  </a:lnTo>
                  <a:lnTo>
                    <a:pt x="3287" y="6117"/>
                  </a:lnTo>
                  <a:lnTo>
                    <a:pt x="3265" y="6094"/>
                  </a:lnTo>
                  <a:lnTo>
                    <a:pt x="3242" y="6072"/>
                  </a:lnTo>
                  <a:lnTo>
                    <a:pt x="3216" y="6049"/>
                  </a:lnTo>
                  <a:lnTo>
                    <a:pt x="3188" y="6028"/>
                  </a:lnTo>
                  <a:lnTo>
                    <a:pt x="3158" y="6007"/>
                  </a:lnTo>
                  <a:lnTo>
                    <a:pt x="3128" y="5986"/>
                  </a:lnTo>
                  <a:lnTo>
                    <a:pt x="3094" y="5966"/>
                  </a:lnTo>
                  <a:lnTo>
                    <a:pt x="3061" y="5947"/>
                  </a:lnTo>
                  <a:lnTo>
                    <a:pt x="3024" y="5928"/>
                  </a:lnTo>
                  <a:lnTo>
                    <a:pt x="2987" y="5909"/>
                  </a:lnTo>
                  <a:lnTo>
                    <a:pt x="2948" y="5892"/>
                  </a:lnTo>
                  <a:lnTo>
                    <a:pt x="2908" y="5874"/>
                  </a:lnTo>
                  <a:lnTo>
                    <a:pt x="2867" y="5858"/>
                  </a:lnTo>
                  <a:lnTo>
                    <a:pt x="2825" y="5843"/>
                  </a:lnTo>
                  <a:lnTo>
                    <a:pt x="2780" y="5828"/>
                  </a:lnTo>
                  <a:lnTo>
                    <a:pt x="2735" y="5814"/>
                  </a:lnTo>
                  <a:lnTo>
                    <a:pt x="2688" y="5800"/>
                  </a:lnTo>
                  <a:lnTo>
                    <a:pt x="2640" y="5788"/>
                  </a:lnTo>
                  <a:lnTo>
                    <a:pt x="2593" y="5777"/>
                  </a:lnTo>
                  <a:lnTo>
                    <a:pt x="2542" y="5766"/>
                  </a:lnTo>
                  <a:lnTo>
                    <a:pt x="2492" y="5756"/>
                  </a:lnTo>
                  <a:lnTo>
                    <a:pt x="2440" y="5747"/>
                  </a:lnTo>
                  <a:lnTo>
                    <a:pt x="2387" y="5738"/>
                  </a:lnTo>
                  <a:lnTo>
                    <a:pt x="2334" y="57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000" b="1">
                <a:solidFill>
                  <a:srgbClr val="FFFFFF"/>
                </a:solidFill>
                <a:latin typeface="微软雅黑" panose="020B0503020204020204" pitchFamily="34" charset="-122"/>
                <a:ea typeface="微软雅黑" panose="020B0503020204020204" pitchFamily="34" charset="-122"/>
              </a:endParaRPr>
            </a:p>
          </p:txBody>
        </p:sp>
      </p:grpSp>
      <p:sp>
        <p:nvSpPr>
          <p:cNvPr id="49" name="文本框 28"/>
          <p:cNvSpPr>
            <a:spLocks noChangeArrowheads="1"/>
          </p:cNvSpPr>
          <p:nvPr/>
        </p:nvSpPr>
        <p:spPr bwMode="auto">
          <a:xfrm>
            <a:off x="524719" y="779686"/>
            <a:ext cx="53809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r>
              <a:rPr lang="zh-CN" altLang="en-US" sz="2400" b="1" dirty="0">
                <a:solidFill>
                  <a:srgbClr val="262626"/>
                </a:solidFill>
                <a:latin typeface="微软雅黑" panose="020B0503020204020204" pitchFamily="34" charset="-122"/>
                <a:ea typeface="微软雅黑" panose="020B0503020204020204" pitchFamily="34" charset="-122"/>
                <a:sym typeface="+mn-ea"/>
              </a:rPr>
              <a:t>国家七部委印发《发表论文“五不准”》</a:t>
            </a:r>
            <a:endParaRPr lang="zh-CN" altLang="en-US" sz="2400" b="1"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3" name="五边形 3"/>
          <p:cNvSpPr/>
          <p:nvPr/>
        </p:nvSpPr>
        <p:spPr>
          <a:xfrm>
            <a:off x="164679" y="133761"/>
            <a:ext cx="4500033" cy="47992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665" dirty="0">
                <a:solidFill>
                  <a:schemeClr val="bg1"/>
                </a:solidFill>
              </a:rPr>
              <a:t>其他政策及规定</a:t>
            </a:r>
            <a:endParaRPr lang="zh-CN" sz="2665" dirty="0">
              <a:solidFill>
                <a:schemeClr val="bg1"/>
              </a:solidFill>
            </a:endParaRPr>
          </a:p>
        </p:txBody>
      </p:sp>
      <p:sp>
        <p:nvSpPr>
          <p:cNvPr id="45" name="燕尾形 12"/>
          <p:cNvSpPr/>
          <p:nvPr/>
        </p:nvSpPr>
        <p:spPr>
          <a:xfrm>
            <a:off x="4485159" y="131805"/>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6" name="燕尾形 13"/>
          <p:cNvSpPr/>
          <p:nvPr/>
        </p:nvSpPr>
        <p:spPr>
          <a:xfrm>
            <a:off x="4701183" y="126129"/>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9" name="文本框 28"/>
          <p:cNvSpPr>
            <a:spLocks noChangeArrowheads="1"/>
          </p:cNvSpPr>
          <p:nvPr/>
        </p:nvSpPr>
        <p:spPr bwMode="auto">
          <a:xfrm>
            <a:off x="524719" y="779686"/>
            <a:ext cx="62646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r>
              <a:rPr lang="zh-CN" altLang="en-US" sz="2400" b="1" dirty="0">
                <a:solidFill>
                  <a:srgbClr val="262626"/>
                </a:solidFill>
                <a:latin typeface="微软雅黑" panose="020B0503020204020204" pitchFamily="34" charset="-122"/>
                <a:ea typeface="微软雅黑" panose="020B0503020204020204" pitchFamily="34" charset="-122"/>
                <a:sym typeface="+mn-ea"/>
              </a:rPr>
              <a:t>中国科协《科技工作者道德行为自律规范》</a:t>
            </a:r>
            <a:endParaRPr lang="zh-CN" altLang="en-US" sz="2400" b="1"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156" y="1305653"/>
            <a:ext cx="12098438" cy="2667763"/>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15759"/>
          <a:stretch>
            <a:fillRect/>
          </a:stretch>
        </p:blipFill>
        <p:spPr>
          <a:xfrm>
            <a:off x="379666" y="2211171"/>
            <a:ext cx="12098437" cy="4895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3" name="五边形 3"/>
          <p:cNvSpPr/>
          <p:nvPr/>
        </p:nvSpPr>
        <p:spPr>
          <a:xfrm>
            <a:off x="164679" y="133761"/>
            <a:ext cx="4500033" cy="47992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665" dirty="0">
                <a:solidFill>
                  <a:schemeClr val="bg1"/>
                </a:solidFill>
              </a:rPr>
              <a:t>学术规范的基本要求</a:t>
            </a:r>
            <a:endParaRPr lang="zh-CN" sz="2665" dirty="0">
              <a:solidFill>
                <a:schemeClr val="bg1"/>
              </a:solidFill>
            </a:endParaRPr>
          </a:p>
        </p:txBody>
      </p:sp>
      <p:sp>
        <p:nvSpPr>
          <p:cNvPr id="45" name="燕尾形 12"/>
          <p:cNvSpPr/>
          <p:nvPr/>
        </p:nvSpPr>
        <p:spPr>
          <a:xfrm>
            <a:off x="4485159" y="131805"/>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6" name="燕尾形 13"/>
          <p:cNvSpPr/>
          <p:nvPr/>
        </p:nvSpPr>
        <p:spPr>
          <a:xfrm>
            <a:off x="4701183" y="126129"/>
            <a:ext cx="411089" cy="479928"/>
          </a:xfrm>
          <a:prstGeom prst="chevron">
            <a:avLst>
              <a:gd name="adj" fmla="val 605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614670" y="2407285"/>
            <a:ext cx="1092200" cy="1778000"/>
            <a:chOff x="8252" y="1199"/>
            <a:chExt cx="3965" cy="5826"/>
          </a:xfrm>
          <a:solidFill>
            <a:srgbClr val="003366"/>
          </a:solidFill>
        </p:grpSpPr>
        <p:sp>
          <p:nvSpPr>
            <p:cNvPr id="15" name="Freeform 6"/>
            <p:cNvSpPr/>
            <p:nvPr/>
          </p:nvSpPr>
          <p:spPr bwMode="auto">
            <a:xfrm flipH="1">
              <a:off x="9690" y="6552"/>
              <a:ext cx="1055" cy="227"/>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91416" tIns="45708" rIns="91416" bIns="45708" numCol="1" anchor="t" anchorCtr="0" compatLnSpc="1"/>
            <a:lstStyle/>
            <a:p>
              <a:endParaRPr lang="id-ID" sz="1335"/>
            </a:p>
          </p:txBody>
        </p:sp>
        <p:sp>
          <p:nvSpPr>
            <p:cNvPr id="16" name="Freeform 24"/>
            <p:cNvSpPr/>
            <p:nvPr/>
          </p:nvSpPr>
          <p:spPr>
            <a:xfrm flipH="1">
              <a:off x="9414" y="6083"/>
              <a:ext cx="1609" cy="469"/>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id-ID"/>
            </a:p>
          </p:txBody>
        </p:sp>
        <p:sp>
          <p:nvSpPr>
            <p:cNvPr id="17" name="Freeform 25"/>
            <p:cNvSpPr/>
            <p:nvPr/>
          </p:nvSpPr>
          <p:spPr>
            <a:xfrm flipH="1">
              <a:off x="9859" y="6873"/>
              <a:ext cx="718" cy="153"/>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id-ID"/>
            </a:p>
          </p:txBody>
        </p:sp>
        <p:sp>
          <p:nvSpPr>
            <p:cNvPr id="18" name="Freeform 5"/>
            <p:cNvSpPr/>
            <p:nvPr/>
          </p:nvSpPr>
          <p:spPr bwMode="auto">
            <a:xfrm>
              <a:off x="10089" y="5176"/>
              <a:ext cx="210" cy="621"/>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0" name="Freeform 6"/>
            <p:cNvSpPr/>
            <p:nvPr/>
          </p:nvSpPr>
          <p:spPr bwMode="auto">
            <a:xfrm>
              <a:off x="10149" y="5066"/>
              <a:ext cx="165" cy="19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1" name="Freeform 7"/>
            <p:cNvSpPr/>
            <p:nvPr/>
          </p:nvSpPr>
          <p:spPr bwMode="auto">
            <a:xfrm>
              <a:off x="10130" y="5135"/>
              <a:ext cx="180" cy="174"/>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2" name="Freeform 8"/>
            <p:cNvSpPr/>
            <p:nvPr/>
          </p:nvSpPr>
          <p:spPr bwMode="auto">
            <a:xfrm>
              <a:off x="10117" y="5774"/>
              <a:ext cx="54" cy="9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3" name="Freeform 9"/>
            <p:cNvSpPr/>
            <p:nvPr/>
          </p:nvSpPr>
          <p:spPr bwMode="auto">
            <a:xfrm>
              <a:off x="10306" y="5174"/>
              <a:ext cx="208" cy="621"/>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4" name="Freeform 10"/>
            <p:cNvSpPr/>
            <p:nvPr/>
          </p:nvSpPr>
          <p:spPr bwMode="auto">
            <a:xfrm>
              <a:off x="10365" y="5060"/>
              <a:ext cx="165" cy="19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5" name="Freeform 11"/>
            <p:cNvSpPr/>
            <p:nvPr/>
          </p:nvSpPr>
          <p:spPr bwMode="auto">
            <a:xfrm>
              <a:off x="10348" y="5133"/>
              <a:ext cx="180" cy="173"/>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6" name="Freeform 12"/>
            <p:cNvSpPr/>
            <p:nvPr/>
          </p:nvSpPr>
          <p:spPr bwMode="auto">
            <a:xfrm>
              <a:off x="10335" y="5769"/>
              <a:ext cx="54" cy="9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27" name="Freeform 13"/>
            <p:cNvSpPr/>
            <p:nvPr/>
          </p:nvSpPr>
          <p:spPr bwMode="auto">
            <a:xfrm>
              <a:off x="10496" y="5178"/>
              <a:ext cx="49" cy="315"/>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nvGrpSpPr>
            <p:cNvPr id="28" name="Group 123"/>
            <p:cNvGrpSpPr/>
            <p:nvPr/>
          </p:nvGrpSpPr>
          <p:grpSpPr>
            <a:xfrm>
              <a:off x="9037" y="5033"/>
              <a:ext cx="965" cy="733"/>
              <a:chOff x="7170738" y="4168775"/>
              <a:chExt cx="817563" cy="620713"/>
            </a:xfrm>
            <a:grpFill/>
          </p:grpSpPr>
          <p:sp>
            <p:nvSpPr>
              <p:cNvPr id="114"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5"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id-ID"/>
              </a:p>
            </p:txBody>
          </p:sp>
          <p:sp>
            <p:nvSpPr>
              <p:cNvPr id="116"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7"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8"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9"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grpSp>
        <p:sp>
          <p:nvSpPr>
            <p:cNvPr id="29" name="Freeform 20"/>
            <p:cNvSpPr>
              <a:spLocks noEditPoints="1"/>
            </p:cNvSpPr>
            <p:nvPr/>
          </p:nvSpPr>
          <p:spPr bwMode="auto">
            <a:xfrm>
              <a:off x="8252" y="2531"/>
              <a:ext cx="564" cy="594"/>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0" name="Oval 21"/>
            <p:cNvSpPr>
              <a:spLocks noChangeArrowheads="1"/>
            </p:cNvSpPr>
            <p:nvPr/>
          </p:nvSpPr>
          <p:spPr bwMode="auto">
            <a:xfrm>
              <a:off x="11853" y="2392"/>
              <a:ext cx="167" cy="1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1" name="Freeform 22"/>
            <p:cNvSpPr/>
            <p:nvPr/>
          </p:nvSpPr>
          <p:spPr bwMode="auto">
            <a:xfrm>
              <a:off x="11913" y="2516"/>
              <a:ext cx="262" cy="548"/>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2" name="Freeform 23"/>
            <p:cNvSpPr/>
            <p:nvPr/>
          </p:nvSpPr>
          <p:spPr bwMode="auto">
            <a:xfrm>
              <a:off x="11682" y="2516"/>
              <a:ext cx="281" cy="54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3" name="Freeform 24"/>
            <p:cNvSpPr/>
            <p:nvPr/>
          </p:nvSpPr>
          <p:spPr bwMode="auto">
            <a:xfrm>
              <a:off x="11928" y="2332"/>
              <a:ext cx="30" cy="94"/>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4" name="Freeform 25"/>
            <p:cNvSpPr>
              <a:spLocks noEditPoints="1"/>
            </p:cNvSpPr>
            <p:nvPr/>
          </p:nvSpPr>
          <p:spPr bwMode="auto">
            <a:xfrm>
              <a:off x="10586" y="1929"/>
              <a:ext cx="266" cy="72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5" name="Freeform 26"/>
            <p:cNvSpPr>
              <a:spLocks noEditPoints="1"/>
            </p:cNvSpPr>
            <p:nvPr/>
          </p:nvSpPr>
          <p:spPr bwMode="auto">
            <a:xfrm>
              <a:off x="10357" y="2156"/>
              <a:ext cx="722" cy="264"/>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6" name="Freeform 27"/>
            <p:cNvSpPr>
              <a:spLocks noEditPoints="1"/>
            </p:cNvSpPr>
            <p:nvPr/>
          </p:nvSpPr>
          <p:spPr bwMode="auto">
            <a:xfrm>
              <a:off x="10411" y="1992"/>
              <a:ext cx="613" cy="58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7" name="Freeform 28"/>
            <p:cNvSpPr>
              <a:spLocks noEditPoints="1"/>
            </p:cNvSpPr>
            <p:nvPr/>
          </p:nvSpPr>
          <p:spPr bwMode="auto">
            <a:xfrm>
              <a:off x="10411" y="1992"/>
              <a:ext cx="613" cy="58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8" name="Oval 29"/>
            <p:cNvSpPr>
              <a:spLocks noChangeArrowheads="1"/>
            </p:cNvSpPr>
            <p:nvPr/>
          </p:nvSpPr>
          <p:spPr bwMode="auto">
            <a:xfrm>
              <a:off x="10664" y="2232"/>
              <a:ext cx="111" cy="1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9" name="Freeform 30"/>
            <p:cNvSpPr>
              <a:spLocks noEditPoints="1"/>
            </p:cNvSpPr>
            <p:nvPr/>
          </p:nvSpPr>
          <p:spPr bwMode="auto">
            <a:xfrm>
              <a:off x="11514" y="1724"/>
              <a:ext cx="304" cy="57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0" name="Rectangle 31"/>
            <p:cNvSpPr>
              <a:spLocks noChangeArrowheads="1"/>
            </p:cNvSpPr>
            <p:nvPr/>
          </p:nvSpPr>
          <p:spPr bwMode="auto">
            <a:xfrm>
              <a:off x="11362" y="1722"/>
              <a:ext cx="77" cy="56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41" name="Freeform 32"/>
            <p:cNvSpPr>
              <a:spLocks noEditPoints="1"/>
            </p:cNvSpPr>
            <p:nvPr/>
          </p:nvSpPr>
          <p:spPr bwMode="auto">
            <a:xfrm>
              <a:off x="8872" y="4546"/>
              <a:ext cx="664" cy="486"/>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nvGrpSpPr>
            <p:cNvPr id="42" name="Group 127"/>
            <p:cNvGrpSpPr/>
            <p:nvPr/>
          </p:nvGrpSpPr>
          <p:grpSpPr>
            <a:xfrm>
              <a:off x="10738" y="5032"/>
              <a:ext cx="600" cy="773"/>
              <a:chOff x="8610600" y="4127500"/>
              <a:chExt cx="508001" cy="654050"/>
            </a:xfrm>
            <a:grpFill/>
          </p:grpSpPr>
          <p:sp>
            <p:nvSpPr>
              <p:cNvPr id="106"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0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08"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09"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0"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1"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13"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grpSp>
        <p:sp>
          <p:nvSpPr>
            <p:cNvPr id="47" name="Freeform 41"/>
            <p:cNvSpPr>
              <a:spLocks noEditPoints="1"/>
            </p:cNvSpPr>
            <p:nvPr/>
          </p:nvSpPr>
          <p:spPr bwMode="auto">
            <a:xfrm>
              <a:off x="11234" y="4252"/>
              <a:ext cx="506" cy="461"/>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8" name="Freeform 42"/>
            <p:cNvSpPr/>
            <p:nvPr/>
          </p:nvSpPr>
          <p:spPr bwMode="auto">
            <a:xfrm>
              <a:off x="11366" y="4677"/>
              <a:ext cx="109" cy="234"/>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9" name="Freeform 43"/>
            <p:cNvSpPr/>
            <p:nvPr/>
          </p:nvSpPr>
          <p:spPr bwMode="auto">
            <a:xfrm>
              <a:off x="11321" y="4749"/>
              <a:ext cx="154" cy="317"/>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0" name="Freeform 44"/>
            <p:cNvSpPr/>
            <p:nvPr/>
          </p:nvSpPr>
          <p:spPr bwMode="auto">
            <a:xfrm>
              <a:off x="9917" y="1199"/>
              <a:ext cx="619" cy="566"/>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91416" tIns="45708" rIns="91416" bIns="45708" numCol="1" anchor="t" anchorCtr="0" compatLnSpc="1"/>
            <a:lstStyle/>
            <a:p>
              <a:endParaRPr lang="id-ID"/>
            </a:p>
          </p:txBody>
        </p:sp>
        <p:sp>
          <p:nvSpPr>
            <p:cNvPr id="51" name="Freeform 45"/>
            <p:cNvSpPr>
              <a:spLocks noEditPoints="1"/>
            </p:cNvSpPr>
            <p:nvPr/>
          </p:nvSpPr>
          <p:spPr bwMode="auto">
            <a:xfrm>
              <a:off x="9733" y="4342"/>
              <a:ext cx="754" cy="624"/>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2" name="Freeform 46"/>
            <p:cNvSpPr>
              <a:spLocks noEditPoints="1"/>
            </p:cNvSpPr>
            <p:nvPr/>
          </p:nvSpPr>
          <p:spPr bwMode="auto">
            <a:xfrm>
              <a:off x="11066" y="3099"/>
              <a:ext cx="967" cy="1129"/>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91416" tIns="45708" rIns="91416" bIns="45708" numCol="1" anchor="t" anchorCtr="0" compatLnSpc="1"/>
            <a:lstStyle/>
            <a:p>
              <a:endParaRPr lang="id-ID"/>
            </a:p>
          </p:txBody>
        </p:sp>
        <p:sp>
          <p:nvSpPr>
            <p:cNvPr id="53" name="Freeform 47"/>
            <p:cNvSpPr>
              <a:spLocks noEditPoints="1"/>
            </p:cNvSpPr>
            <p:nvPr/>
          </p:nvSpPr>
          <p:spPr bwMode="auto">
            <a:xfrm>
              <a:off x="11799" y="3429"/>
              <a:ext cx="418" cy="821"/>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91416" tIns="45708" rIns="91416" bIns="45708" numCol="1" anchor="t" anchorCtr="0" compatLnSpc="1"/>
            <a:lstStyle/>
            <a:p>
              <a:endParaRPr lang="id-ID"/>
            </a:p>
          </p:txBody>
        </p:sp>
        <p:sp>
          <p:nvSpPr>
            <p:cNvPr id="54" name="Freeform 48"/>
            <p:cNvSpPr>
              <a:spLocks noEditPoints="1"/>
            </p:cNvSpPr>
            <p:nvPr/>
          </p:nvSpPr>
          <p:spPr bwMode="auto">
            <a:xfrm>
              <a:off x="10340" y="3534"/>
              <a:ext cx="684" cy="684"/>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5" name="Freeform 49"/>
            <p:cNvSpPr/>
            <p:nvPr/>
          </p:nvSpPr>
          <p:spPr bwMode="auto">
            <a:xfrm>
              <a:off x="10466" y="3751"/>
              <a:ext cx="341" cy="18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nvGrpSpPr>
            <p:cNvPr id="56" name="Group 126"/>
            <p:cNvGrpSpPr/>
            <p:nvPr/>
          </p:nvGrpSpPr>
          <p:grpSpPr>
            <a:xfrm>
              <a:off x="10614" y="4415"/>
              <a:ext cx="536" cy="510"/>
              <a:chOff x="8505825" y="3605213"/>
              <a:chExt cx="454025" cy="431800"/>
            </a:xfrm>
            <a:grpFill/>
          </p:grpSpPr>
          <p:sp>
            <p:nvSpPr>
              <p:cNvPr id="104"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sp>
            <p:nvSpPr>
              <p:cNvPr id="105"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p>
            </p:txBody>
          </p:sp>
        </p:grpSp>
        <p:sp>
          <p:nvSpPr>
            <p:cNvPr id="57" name="Freeform 52"/>
            <p:cNvSpPr/>
            <p:nvPr/>
          </p:nvSpPr>
          <p:spPr bwMode="auto">
            <a:xfrm>
              <a:off x="8961" y="1379"/>
              <a:ext cx="802" cy="653"/>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8" name="Freeform 53"/>
            <p:cNvSpPr/>
            <p:nvPr/>
          </p:nvSpPr>
          <p:spPr bwMode="auto">
            <a:xfrm>
              <a:off x="9570" y="1344"/>
              <a:ext cx="221" cy="304"/>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9" name="Freeform 54"/>
            <p:cNvSpPr/>
            <p:nvPr/>
          </p:nvSpPr>
          <p:spPr bwMode="auto">
            <a:xfrm>
              <a:off x="9066" y="1552"/>
              <a:ext cx="607" cy="398"/>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0" name="Freeform 55"/>
            <p:cNvSpPr>
              <a:spLocks noEditPoints="1"/>
            </p:cNvSpPr>
            <p:nvPr/>
          </p:nvSpPr>
          <p:spPr bwMode="auto">
            <a:xfrm>
              <a:off x="8571" y="1901"/>
              <a:ext cx="351" cy="615"/>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91416" tIns="45708" rIns="91416" bIns="45708" numCol="1" anchor="t" anchorCtr="0" compatLnSpc="1"/>
            <a:lstStyle/>
            <a:p>
              <a:endParaRPr lang="id-ID"/>
            </a:p>
          </p:txBody>
        </p:sp>
        <p:sp>
          <p:nvSpPr>
            <p:cNvPr id="61" name="Freeform 56"/>
            <p:cNvSpPr>
              <a:spLocks noEditPoints="1"/>
            </p:cNvSpPr>
            <p:nvPr/>
          </p:nvSpPr>
          <p:spPr bwMode="auto">
            <a:xfrm>
              <a:off x="8252" y="3189"/>
              <a:ext cx="656" cy="714"/>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2" name="Freeform 57"/>
            <p:cNvSpPr>
              <a:spLocks noEditPoints="1"/>
            </p:cNvSpPr>
            <p:nvPr/>
          </p:nvSpPr>
          <p:spPr bwMode="auto">
            <a:xfrm>
              <a:off x="10672" y="1342"/>
              <a:ext cx="624" cy="6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3" name="Freeform 58"/>
            <p:cNvSpPr>
              <a:spLocks noEditPoints="1"/>
            </p:cNvSpPr>
            <p:nvPr/>
          </p:nvSpPr>
          <p:spPr bwMode="auto">
            <a:xfrm>
              <a:off x="8467" y="3900"/>
              <a:ext cx="607" cy="615"/>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p:spPr>
          <p:txBody>
            <a:bodyPr vert="horz" wrap="square" lIns="91416" tIns="45708" rIns="91416" bIns="45708" numCol="1" anchor="t" anchorCtr="0" compatLnSpc="1"/>
            <a:lstStyle/>
            <a:p>
              <a:endParaRPr lang="id-ID"/>
            </a:p>
          </p:txBody>
        </p:sp>
        <p:sp>
          <p:nvSpPr>
            <p:cNvPr id="64" name="Rectangle 59"/>
            <p:cNvSpPr>
              <a:spLocks noChangeArrowheads="1"/>
            </p:cNvSpPr>
            <p:nvPr/>
          </p:nvSpPr>
          <p:spPr bwMode="auto">
            <a:xfrm>
              <a:off x="10824" y="3316"/>
              <a:ext cx="740"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65" name="Rectangle 60"/>
            <p:cNvSpPr>
              <a:spLocks noChangeArrowheads="1"/>
            </p:cNvSpPr>
            <p:nvPr/>
          </p:nvSpPr>
          <p:spPr bwMode="auto">
            <a:xfrm>
              <a:off x="10854" y="3241"/>
              <a:ext cx="680"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66" name="Rectangle 61"/>
            <p:cNvSpPr>
              <a:spLocks noChangeArrowheads="1"/>
            </p:cNvSpPr>
            <p:nvPr/>
          </p:nvSpPr>
          <p:spPr bwMode="auto">
            <a:xfrm>
              <a:off x="11122" y="3164"/>
              <a:ext cx="144"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67" name="Rectangle 62"/>
            <p:cNvSpPr>
              <a:spLocks noChangeArrowheads="1"/>
            </p:cNvSpPr>
            <p:nvPr/>
          </p:nvSpPr>
          <p:spPr bwMode="auto">
            <a:xfrm>
              <a:off x="11148" y="2889"/>
              <a:ext cx="92" cy="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68" name="Rectangle 63"/>
            <p:cNvSpPr>
              <a:spLocks noChangeArrowheads="1"/>
            </p:cNvSpPr>
            <p:nvPr/>
          </p:nvSpPr>
          <p:spPr bwMode="auto">
            <a:xfrm>
              <a:off x="11122" y="2874"/>
              <a:ext cx="144"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69" name="Rectangle 64"/>
            <p:cNvSpPr>
              <a:spLocks noChangeArrowheads="1"/>
            </p:cNvSpPr>
            <p:nvPr/>
          </p:nvSpPr>
          <p:spPr bwMode="auto">
            <a:xfrm>
              <a:off x="11341" y="3164"/>
              <a:ext cx="141"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0" name="Rectangle 65"/>
            <p:cNvSpPr>
              <a:spLocks noChangeArrowheads="1"/>
            </p:cNvSpPr>
            <p:nvPr/>
          </p:nvSpPr>
          <p:spPr bwMode="auto">
            <a:xfrm>
              <a:off x="11366" y="2889"/>
              <a:ext cx="90" cy="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1" name="Rectangle 66"/>
            <p:cNvSpPr>
              <a:spLocks noChangeArrowheads="1"/>
            </p:cNvSpPr>
            <p:nvPr/>
          </p:nvSpPr>
          <p:spPr bwMode="auto">
            <a:xfrm>
              <a:off x="11341" y="2874"/>
              <a:ext cx="141"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2" name="Rectangle 67"/>
            <p:cNvSpPr>
              <a:spLocks noChangeArrowheads="1"/>
            </p:cNvSpPr>
            <p:nvPr/>
          </p:nvSpPr>
          <p:spPr bwMode="auto">
            <a:xfrm>
              <a:off x="10906" y="3164"/>
              <a:ext cx="144"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3" name="Rectangle 68"/>
            <p:cNvSpPr>
              <a:spLocks noChangeArrowheads="1"/>
            </p:cNvSpPr>
            <p:nvPr/>
          </p:nvSpPr>
          <p:spPr bwMode="auto">
            <a:xfrm>
              <a:off x="10931" y="2889"/>
              <a:ext cx="94" cy="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4" name="Rectangle 69"/>
            <p:cNvSpPr>
              <a:spLocks noChangeArrowheads="1"/>
            </p:cNvSpPr>
            <p:nvPr/>
          </p:nvSpPr>
          <p:spPr bwMode="auto">
            <a:xfrm>
              <a:off x="10906" y="2874"/>
              <a:ext cx="144"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5" name="Rectangle 70"/>
            <p:cNvSpPr>
              <a:spLocks noChangeArrowheads="1"/>
            </p:cNvSpPr>
            <p:nvPr/>
          </p:nvSpPr>
          <p:spPr bwMode="auto">
            <a:xfrm>
              <a:off x="10854" y="2791"/>
              <a:ext cx="680" cy="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76" name="Freeform 71"/>
            <p:cNvSpPr/>
            <p:nvPr/>
          </p:nvSpPr>
          <p:spPr bwMode="auto">
            <a:xfrm>
              <a:off x="10854" y="2574"/>
              <a:ext cx="680" cy="218"/>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7" name="Freeform 72"/>
            <p:cNvSpPr>
              <a:spLocks noEditPoints="1"/>
            </p:cNvSpPr>
            <p:nvPr/>
          </p:nvSpPr>
          <p:spPr bwMode="auto">
            <a:xfrm>
              <a:off x="8983" y="2771"/>
              <a:ext cx="945" cy="617"/>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8" name="Freeform 73"/>
            <p:cNvSpPr>
              <a:spLocks noEditPoints="1"/>
            </p:cNvSpPr>
            <p:nvPr/>
          </p:nvSpPr>
          <p:spPr bwMode="auto">
            <a:xfrm>
              <a:off x="11067" y="3447"/>
              <a:ext cx="221" cy="386"/>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9" name="Freeform 74"/>
            <p:cNvSpPr>
              <a:spLocks noEditPoints="1"/>
            </p:cNvSpPr>
            <p:nvPr/>
          </p:nvSpPr>
          <p:spPr bwMode="auto">
            <a:xfrm>
              <a:off x="9137" y="2124"/>
              <a:ext cx="444" cy="544"/>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91416" tIns="45708" rIns="91416" bIns="45708" numCol="1" anchor="t" anchorCtr="0" compatLnSpc="1"/>
            <a:lstStyle/>
            <a:p>
              <a:endParaRPr lang="id-ID"/>
            </a:p>
          </p:txBody>
        </p:sp>
        <p:sp>
          <p:nvSpPr>
            <p:cNvPr id="80" name="Freeform 75"/>
            <p:cNvSpPr>
              <a:spLocks noEditPoints="1"/>
            </p:cNvSpPr>
            <p:nvPr/>
          </p:nvSpPr>
          <p:spPr bwMode="auto">
            <a:xfrm>
              <a:off x="9992" y="2696"/>
              <a:ext cx="673" cy="675"/>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91416" tIns="45708" rIns="91416" bIns="45708" numCol="1" anchor="t" anchorCtr="0" compatLnSpc="1"/>
            <a:lstStyle/>
            <a:p>
              <a:endParaRPr lang="id-ID"/>
            </a:p>
          </p:txBody>
        </p:sp>
        <p:sp>
          <p:nvSpPr>
            <p:cNvPr id="81" name="Freeform 76"/>
            <p:cNvSpPr>
              <a:spLocks noEditPoints="1"/>
            </p:cNvSpPr>
            <p:nvPr/>
          </p:nvSpPr>
          <p:spPr bwMode="auto">
            <a:xfrm>
              <a:off x="9320" y="3566"/>
              <a:ext cx="759" cy="57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91416" tIns="45708" rIns="91416" bIns="45708" numCol="1" anchor="t" anchorCtr="0" compatLnSpc="1"/>
            <a:lstStyle/>
            <a:p>
              <a:endParaRPr lang="id-ID"/>
            </a:p>
          </p:txBody>
        </p:sp>
        <p:sp>
          <p:nvSpPr>
            <p:cNvPr id="82" name="Freeform 77"/>
            <p:cNvSpPr/>
            <p:nvPr/>
          </p:nvSpPr>
          <p:spPr bwMode="auto">
            <a:xfrm>
              <a:off x="9652" y="2722"/>
              <a:ext cx="253" cy="189"/>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3" name="Freeform 78"/>
            <p:cNvSpPr/>
            <p:nvPr/>
          </p:nvSpPr>
          <p:spPr bwMode="auto">
            <a:xfrm>
              <a:off x="9765" y="2673"/>
              <a:ext cx="69" cy="86"/>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4" name="Freeform 79"/>
            <p:cNvSpPr>
              <a:spLocks noEditPoints="1"/>
            </p:cNvSpPr>
            <p:nvPr/>
          </p:nvSpPr>
          <p:spPr bwMode="auto">
            <a:xfrm>
              <a:off x="9371" y="4252"/>
              <a:ext cx="266" cy="369"/>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5" name="Freeform 80"/>
            <p:cNvSpPr>
              <a:spLocks noEditPoints="1"/>
            </p:cNvSpPr>
            <p:nvPr/>
          </p:nvSpPr>
          <p:spPr bwMode="auto">
            <a:xfrm>
              <a:off x="11416" y="2358"/>
              <a:ext cx="334" cy="366"/>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6" name="Freeform 81"/>
            <p:cNvSpPr>
              <a:spLocks noEditPoints="1"/>
            </p:cNvSpPr>
            <p:nvPr/>
          </p:nvSpPr>
          <p:spPr bwMode="auto">
            <a:xfrm>
              <a:off x="9748" y="1867"/>
              <a:ext cx="504" cy="726"/>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7" name="Freeform 82"/>
            <p:cNvSpPr>
              <a:spLocks noEditPoints="1"/>
            </p:cNvSpPr>
            <p:nvPr/>
          </p:nvSpPr>
          <p:spPr bwMode="auto">
            <a:xfrm>
              <a:off x="9568" y="1764"/>
              <a:ext cx="291" cy="257"/>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8" name="Freeform 83"/>
            <p:cNvSpPr/>
            <p:nvPr/>
          </p:nvSpPr>
          <p:spPr bwMode="auto">
            <a:xfrm>
              <a:off x="9485" y="1917"/>
              <a:ext cx="127" cy="81"/>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9" name="Freeform 84"/>
            <p:cNvSpPr/>
            <p:nvPr/>
          </p:nvSpPr>
          <p:spPr bwMode="auto">
            <a:xfrm>
              <a:off x="9405" y="1929"/>
              <a:ext cx="172" cy="105"/>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0" name="Freeform 85"/>
            <p:cNvSpPr>
              <a:spLocks noEditPoints="1"/>
            </p:cNvSpPr>
            <p:nvPr/>
          </p:nvSpPr>
          <p:spPr bwMode="auto">
            <a:xfrm>
              <a:off x="9305" y="3297"/>
              <a:ext cx="527" cy="188"/>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1" name="Freeform 86"/>
            <p:cNvSpPr/>
            <p:nvPr/>
          </p:nvSpPr>
          <p:spPr bwMode="auto">
            <a:xfrm>
              <a:off x="11487" y="3781"/>
              <a:ext cx="291" cy="3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2" name="Freeform 87"/>
            <p:cNvSpPr/>
            <p:nvPr/>
          </p:nvSpPr>
          <p:spPr bwMode="auto">
            <a:xfrm>
              <a:off x="11652" y="3768"/>
              <a:ext cx="141" cy="98"/>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3" name="Freeform 88"/>
            <p:cNvSpPr/>
            <p:nvPr/>
          </p:nvSpPr>
          <p:spPr bwMode="auto">
            <a:xfrm>
              <a:off x="11544" y="3845"/>
              <a:ext cx="193" cy="268"/>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4" name="Freeform 89"/>
            <p:cNvSpPr>
              <a:spLocks noEditPoints="1"/>
            </p:cNvSpPr>
            <p:nvPr/>
          </p:nvSpPr>
          <p:spPr bwMode="auto">
            <a:xfrm>
              <a:off x="11094" y="2319"/>
              <a:ext cx="262" cy="19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5" name="Freeform 90"/>
            <p:cNvSpPr/>
            <p:nvPr/>
          </p:nvSpPr>
          <p:spPr bwMode="auto">
            <a:xfrm>
              <a:off x="8906" y="3571"/>
              <a:ext cx="244" cy="315"/>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6" name="Freeform 91"/>
            <p:cNvSpPr/>
            <p:nvPr/>
          </p:nvSpPr>
          <p:spPr bwMode="auto">
            <a:xfrm>
              <a:off x="8891" y="3560"/>
              <a:ext cx="120" cy="83"/>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7" name="Freeform 92"/>
            <p:cNvSpPr/>
            <p:nvPr/>
          </p:nvSpPr>
          <p:spPr bwMode="auto">
            <a:xfrm>
              <a:off x="8940" y="3627"/>
              <a:ext cx="165" cy="227"/>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8" name="Freeform 93"/>
            <p:cNvSpPr>
              <a:spLocks noEditPoints="1"/>
            </p:cNvSpPr>
            <p:nvPr/>
          </p:nvSpPr>
          <p:spPr bwMode="auto">
            <a:xfrm>
              <a:off x="10513" y="5521"/>
              <a:ext cx="259" cy="28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9" name="Freeform 94"/>
            <p:cNvSpPr/>
            <p:nvPr/>
          </p:nvSpPr>
          <p:spPr bwMode="auto">
            <a:xfrm>
              <a:off x="10200" y="3656"/>
              <a:ext cx="75" cy="71"/>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00" name="Freeform 95"/>
            <p:cNvSpPr/>
            <p:nvPr/>
          </p:nvSpPr>
          <p:spPr bwMode="auto">
            <a:xfrm>
              <a:off x="10183" y="3440"/>
              <a:ext cx="69" cy="233"/>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01" name="Freeform 96"/>
            <p:cNvSpPr/>
            <p:nvPr/>
          </p:nvSpPr>
          <p:spPr bwMode="auto">
            <a:xfrm>
              <a:off x="10231" y="3477"/>
              <a:ext cx="150" cy="201"/>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02" name="Freeform 97"/>
            <p:cNvSpPr/>
            <p:nvPr/>
          </p:nvSpPr>
          <p:spPr bwMode="auto">
            <a:xfrm>
              <a:off x="10218" y="3710"/>
              <a:ext cx="19" cy="38"/>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03" name="Freeform 98"/>
            <p:cNvSpPr>
              <a:spLocks noEditPoints="1"/>
            </p:cNvSpPr>
            <p:nvPr/>
          </p:nvSpPr>
          <p:spPr bwMode="auto">
            <a:xfrm>
              <a:off x="10158" y="1811"/>
              <a:ext cx="261" cy="279"/>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grpSp>
        <p:nvGrpSpPr>
          <p:cNvPr id="120" name="组合 119"/>
          <p:cNvGrpSpPr/>
          <p:nvPr/>
        </p:nvGrpSpPr>
        <p:grpSpPr>
          <a:xfrm>
            <a:off x="1204949" y="1138555"/>
            <a:ext cx="3332126" cy="1701800"/>
            <a:chOff x="5685" y="1212"/>
            <a:chExt cx="3896" cy="2010"/>
          </a:xfrm>
        </p:grpSpPr>
        <p:sp>
          <p:nvSpPr>
            <p:cNvPr id="121" name="矩形 120"/>
            <p:cNvSpPr/>
            <p:nvPr/>
          </p:nvSpPr>
          <p:spPr>
            <a:xfrm>
              <a:off x="5686" y="1212"/>
              <a:ext cx="3895" cy="495"/>
            </a:xfrm>
            <a:prstGeom prst="rect">
              <a:avLst/>
            </a:prstGeom>
          </p:spPr>
          <p:txBody>
            <a:bodyPr wrap="square" lIns="91406" tIns="45704" rIns="91406" bIns="45704">
              <a:spAutoFit/>
            </a:bodyPr>
            <a:lstStyle/>
            <a:p>
              <a:pPr algn="l"/>
              <a:r>
                <a:rPr lang="zh-CN" altLang="en-US" sz="2135" b="1" dirty="0">
                  <a:solidFill>
                    <a:srgbClr val="003366"/>
                  </a:solidFill>
                  <a:latin typeface="微软雅黑" panose="020B0503020204020204" pitchFamily="34" charset="-122"/>
                  <a:ea typeface="微软雅黑" panose="020B0503020204020204" pitchFamily="34" charset="-122"/>
                </a:rPr>
                <a:t>数据处理</a:t>
              </a:r>
              <a:endParaRPr lang="zh-CN" altLang="en-US" sz="2135" b="1" dirty="0">
                <a:solidFill>
                  <a:srgbClr val="003366"/>
                </a:solidFill>
                <a:latin typeface="微软雅黑" panose="020B0503020204020204" pitchFamily="34" charset="-122"/>
                <a:ea typeface="微软雅黑" panose="020B0503020204020204" pitchFamily="34" charset="-122"/>
              </a:endParaRPr>
            </a:p>
          </p:txBody>
        </p:sp>
        <p:sp>
          <p:nvSpPr>
            <p:cNvPr id="122" name="矩形 47"/>
            <p:cNvSpPr>
              <a:spLocks noChangeArrowheads="1"/>
            </p:cNvSpPr>
            <p:nvPr/>
          </p:nvSpPr>
          <p:spPr bwMode="auto">
            <a:xfrm>
              <a:off x="5685" y="1722"/>
              <a:ext cx="3896"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20000"/>
                </a:lnSpc>
                <a:spcBef>
                  <a:spcPct val="0"/>
                </a:spcBef>
                <a:buNone/>
              </a:pPr>
              <a:r>
                <a:rPr lang="zh-CN" altLang="en-US" sz="1600" dirty="0">
                  <a:solidFill>
                    <a:srgbClr val="333333"/>
                  </a:solidFill>
                  <a:sym typeface="微软雅黑" panose="020B0503020204020204" pitchFamily="34" charset="-122"/>
                </a:rPr>
                <a:t>（</a:t>
              </a:r>
              <a:r>
                <a:rPr lang="en-US" altLang="zh-CN" sz="1600" dirty="0">
                  <a:solidFill>
                    <a:srgbClr val="333333"/>
                  </a:solidFill>
                  <a:sym typeface="微软雅黑" panose="020B0503020204020204" pitchFamily="34" charset="-122"/>
                </a:rPr>
                <a:t>1</a:t>
              </a:r>
              <a:r>
                <a:rPr lang="zh-CN" altLang="en-US" sz="1600" dirty="0">
                  <a:solidFill>
                    <a:srgbClr val="333333"/>
                  </a:solidFill>
                  <a:sym typeface="微软雅黑" panose="020B0503020204020204" pitchFamily="34" charset="-122"/>
                </a:rPr>
                <a:t>）数据来源：真实可靠；</a:t>
              </a:r>
              <a:endParaRPr lang="zh-CN" altLang="en-US" sz="1600" dirty="0">
                <a:solidFill>
                  <a:srgbClr val="333333"/>
                </a:solidFill>
                <a:sym typeface="微软雅黑" panose="020B0503020204020204" pitchFamily="34" charset="-122"/>
              </a:endParaRPr>
            </a:p>
            <a:p>
              <a:pPr algn="l">
                <a:lnSpc>
                  <a:spcPct val="120000"/>
                </a:lnSpc>
                <a:spcBef>
                  <a:spcPct val="0"/>
                </a:spcBef>
                <a:buNone/>
              </a:pPr>
              <a:r>
                <a:rPr lang="zh-CN" altLang="en-US" sz="1600" dirty="0">
                  <a:solidFill>
                    <a:srgbClr val="333333"/>
                  </a:solidFill>
                  <a:sym typeface="微软雅黑" panose="020B0503020204020204" pitchFamily="34" charset="-122"/>
                </a:rPr>
                <a:t>（</a:t>
              </a:r>
              <a:r>
                <a:rPr lang="en-US" altLang="zh-CN" sz="1600" dirty="0">
                  <a:solidFill>
                    <a:srgbClr val="333333"/>
                  </a:solidFill>
                  <a:sym typeface="微软雅黑" panose="020B0503020204020204" pitchFamily="34" charset="-122"/>
                </a:rPr>
                <a:t>2</a:t>
              </a:r>
              <a:r>
                <a:rPr lang="zh-CN" altLang="en-US" sz="1600" dirty="0">
                  <a:solidFill>
                    <a:srgbClr val="333333"/>
                  </a:solidFill>
                  <a:sym typeface="微软雅黑" panose="020B0503020204020204" pitchFamily="34" charset="-122"/>
                </a:rPr>
                <a:t>）实验记录：忠实详尽；</a:t>
              </a:r>
              <a:endParaRPr lang="zh-CN" altLang="en-US" sz="1600" dirty="0">
                <a:solidFill>
                  <a:srgbClr val="333333"/>
                </a:solidFill>
                <a:sym typeface="微软雅黑" panose="020B0503020204020204" pitchFamily="34" charset="-122"/>
              </a:endParaRPr>
            </a:p>
            <a:p>
              <a:pPr algn="l">
                <a:lnSpc>
                  <a:spcPct val="120000"/>
                </a:lnSpc>
                <a:spcBef>
                  <a:spcPct val="0"/>
                </a:spcBef>
                <a:buNone/>
              </a:pPr>
              <a:r>
                <a:rPr lang="zh-CN" altLang="en-US" sz="1600" dirty="0">
                  <a:solidFill>
                    <a:srgbClr val="333333"/>
                  </a:solidFill>
                  <a:sym typeface="微软雅黑" panose="020B0503020204020204" pitchFamily="34" charset="-122"/>
                </a:rPr>
                <a:t>（</a:t>
              </a:r>
              <a:r>
                <a:rPr lang="en-US" altLang="zh-CN" sz="1600" dirty="0">
                  <a:solidFill>
                    <a:srgbClr val="333333"/>
                  </a:solidFill>
                  <a:sym typeface="微软雅黑" panose="020B0503020204020204" pitchFamily="34" charset="-122"/>
                </a:rPr>
                <a:t>3</a:t>
              </a:r>
              <a:r>
                <a:rPr lang="zh-CN" altLang="en-US" sz="1600" dirty="0">
                  <a:solidFill>
                    <a:srgbClr val="333333"/>
                  </a:solidFill>
                  <a:sym typeface="微软雅黑" panose="020B0503020204020204" pitchFamily="34" charset="-122"/>
                </a:rPr>
                <a:t>）原始数据：保存完好；</a:t>
              </a:r>
              <a:endParaRPr lang="zh-CN" altLang="en-US" sz="1600" dirty="0">
                <a:solidFill>
                  <a:srgbClr val="333333"/>
                </a:solidFill>
                <a:sym typeface="微软雅黑" panose="020B0503020204020204" pitchFamily="34" charset="-122"/>
              </a:endParaRPr>
            </a:p>
            <a:p>
              <a:pPr algn="l">
                <a:lnSpc>
                  <a:spcPct val="120000"/>
                </a:lnSpc>
                <a:spcBef>
                  <a:spcPct val="0"/>
                </a:spcBef>
                <a:buNone/>
              </a:pPr>
              <a:r>
                <a:rPr lang="zh-CN" altLang="en-US" sz="1600" dirty="0">
                  <a:solidFill>
                    <a:srgbClr val="333333"/>
                  </a:solidFill>
                  <a:sym typeface="微软雅黑" panose="020B0503020204020204" pitchFamily="34" charset="-122"/>
                </a:rPr>
                <a:t>（</a:t>
              </a:r>
              <a:r>
                <a:rPr lang="en-US" altLang="zh-CN" sz="1600" dirty="0">
                  <a:solidFill>
                    <a:srgbClr val="333333"/>
                  </a:solidFill>
                  <a:sym typeface="微软雅黑" panose="020B0503020204020204" pitchFamily="34" charset="-122"/>
                </a:rPr>
                <a:t>4</a:t>
              </a:r>
              <a:r>
                <a:rPr lang="zh-CN" altLang="en-US" sz="1600" dirty="0">
                  <a:solidFill>
                    <a:srgbClr val="333333"/>
                  </a:solidFill>
                  <a:sym typeface="微软雅黑" panose="020B0503020204020204" pitchFamily="34" charset="-122"/>
                </a:rPr>
                <a:t>）数据处理：尊重事实。</a:t>
              </a:r>
              <a:endParaRPr lang="zh-CN" altLang="en-US" sz="1600" dirty="0">
                <a:solidFill>
                  <a:srgbClr val="333333"/>
                </a:solidFill>
                <a:sym typeface="微软雅黑" panose="020B0503020204020204" pitchFamily="34" charset="-122"/>
              </a:endParaRPr>
            </a:p>
          </p:txBody>
        </p:sp>
      </p:grpSp>
      <p:grpSp>
        <p:nvGrpSpPr>
          <p:cNvPr id="123" name="组合 122"/>
          <p:cNvGrpSpPr/>
          <p:nvPr/>
        </p:nvGrpSpPr>
        <p:grpSpPr>
          <a:xfrm>
            <a:off x="1191260" y="4825365"/>
            <a:ext cx="3345815" cy="1388956"/>
            <a:chOff x="6120" y="2738"/>
            <a:chExt cx="3911" cy="1641"/>
          </a:xfrm>
        </p:grpSpPr>
        <p:sp>
          <p:nvSpPr>
            <p:cNvPr id="124" name="矩形 123"/>
            <p:cNvSpPr/>
            <p:nvPr/>
          </p:nvSpPr>
          <p:spPr>
            <a:xfrm>
              <a:off x="6136" y="2738"/>
              <a:ext cx="3787" cy="495"/>
            </a:xfrm>
            <a:prstGeom prst="rect">
              <a:avLst/>
            </a:prstGeom>
          </p:spPr>
          <p:txBody>
            <a:bodyPr wrap="square" lIns="91406" tIns="45704" rIns="91406" bIns="45704">
              <a:spAutoFit/>
            </a:bodyPr>
            <a:lstStyle/>
            <a:p>
              <a:pPr algn="l"/>
              <a:r>
                <a:rPr lang="zh-CN" altLang="en-US" sz="2135" b="1" dirty="0">
                  <a:solidFill>
                    <a:srgbClr val="003366"/>
                  </a:solidFill>
                  <a:latin typeface="微软雅黑" panose="020B0503020204020204" pitchFamily="34" charset="-122"/>
                  <a:ea typeface="微软雅黑" panose="020B0503020204020204" pitchFamily="34" charset="-122"/>
                </a:rPr>
                <a:t>论文发表</a:t>
              </a:r>
              <a:endParaRPr lang="zh-CN" altLang="en-US" sz="2135" b="1" dirty="0">
                <a:solidFill>
                  <a:srgbClr val="003366"/>
                </a:solidFill>
                <a:latin typeface="微软雅黑" panose="020B0503020204020204" pitchFamily="34" charset="-122"/>
                <a:ea typeface="微软雅黑" panose="020B0503020204020204" pitchFamily="34" charset="-122"/>
              </a:endParaRPr>
            </a:p>
          </p:txBody>
        </p:sp>
        <p:sp>
          <p:nvSpPr>
            <p:cNvPr id="125" name="矩形 47"/>
            <p:cNvSpPr>
              <a:spLocks noChangeArrowheads="1"/>
            </p:cNvSpPr>
            <p:nvPr/>
          </p:nvSpPr>
          <p:spPr bwMode="auto">
            <a:xfrm>
              <a:off x="6120" y="3227"/>
              <a:ext cx="3911"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20000"/>
                </a:lnSpc>
                <a:spcBef>
                  <a:spcPct val="0"/>
                </a:spcBef>
                <a:buNone/>
              </a:pPr>
              <a:r>
                <a:rPr lang="zh-CN" altLang="en-US" sz="1600">
                  <a:sym typeface="+mn-ea"/>
                </a:rPr>
                <a:t>（1）接受同行评议；</a:t>
              </a:r>
              <a:endParaRPr lang="zh-CN" altLang="en-US" sz="1600">
                <a:sym typeface="+mn-ea"/>
              </a:endParaRPr>
            </a:p>
            <a:p>
              <a:pPr algn="l">
                <a:lnSpc>
                  <a:spcPct val="120000"/>
                </a:lnSpc>
                <a:spcBef>
                  <a:spcPct val="0"/>
                </a:spcBef>
                <a:buNone/>
              </a:pPr>
              <a:r>
                <a:rPr lang="zh-CN" altLang="en-US" sz="1600">
                  <a:sym typeface="+mn-ea"/>
                </a:rPr>
                <a:t>（2）不一稿多投；</a:t>
              </a:r>
              <a:endParaRPr lang="zh-CN" altLang="en-US" sz="1600">
                <a:sym typeface="+mn-ea"/>
              </a:endParaRPr>
            </a:p>
            <a:p>
              <a:pPr algn="l">
                <a:lnSpc>
                  <a:spcPct val="120000"/>
                </a:lnSpc>
                <a:spcBef>
                  <a:spcPct val="0"/>
                </a:spcBef>
                <a:buNone/>
              </a:pPr>
              <a:r>
                <a:rPr lang="zh-CN" altLang="en-US" sz="1600">
                  <a:sym typeface="+mn-ea"/>
                </a:rPr>
                <a:t>（3）国家资助成果发表后共享。</a:t>
              </a:r>
              <a:endParaRPr lang="zh-CN" altLang="en-US" sz="1600" dirty="0">
                <a:solidFill>
                  <a:srgbClr val="333333"/>
                </a:solidFill>
                <a:sym typeface="微软雅黑" panose="020B0503020204020204" pitchFamily="34" charset="-122"/>
              </a:endParaRPr>
            </a:p>
          </p:txBody>
        </p:sp>
      </p:grpSp>
      <p:grpSp>
        <p:nvGrpSpPr>
          <p:cNvPr id="126" name="组合 125"/>
          <p:cNvGrpSpPr/>
          <p:nvPr/>
        </p:nvGrpSpPr>
        <p:grpSpPr>
          <a:xfrm>
            <a:off x="1191260" y="3138805"/>
            <a:ext cx="3345815" cy="1388956"/>
            <a:chOff x="6120" y="4439"/>
            <a:chExt cx="3911" cy="1641"/>
          </a:xfrm>
        </p:grpSpPr>
        <p:sp>
          <p:nvSpPr>
            <p:cNvPr id="127" name="矩形 126"/>
            <p:cNvSpPr/>
            <p:nvPr/>
          </p:nvSpPr>
          <p:spPr>
            <a:xfrm>
              <a:off x="6136" y="4439"/>
              <a:ext cx="3895" cy="495"/>
            </a:xfrm>
            <a:prstGeom prst="rect">
              <a:avLst/>
            </a:prstGeom>
          </p:spPr>
          <p:txBody>
            <a:bodyPr wrap="square" lIns="91406" tIns="45704" rIns="91406" bIns="45704">
              <a:spAutoFit/>
            </a:bodyPr>
            <a:lstStyle/>
            <a:p>
              <a:pPr algn="l"/>
              <a:r>
                <a:rPr lang="zh-CN" altLang="en-US" sz="2135" b="1" dirty="0">
                  <a:solidFill>
                    <a:srgbClr val="003366"/>
                  </a:solidFill>
                  <a:latin typeface="微软雅黑" panose="020B0503020204020204" pitchFamily="34" charset="-122"/>
                  <a:ea typeface="微软雅黑" panose="020B0503020204020204" pitchFamily="34" charset="-122"/>
                </a:rPr>
                <a:t>论文撰写</a:t>
              </a:r>
              <a:endParaRPr lang="zh-CN" altLang="en-US" sz="2135" b="1" dirty="0">
                <a:solidFill>
                  <a:srgbClr val="003366"/>
                </a:solidFill>
                <a:latin typeface="微软雅黑" panose="020B0503020204020204" pitchFamily="34" charset="-122"/>
                <a:ea typeface="微软雅黑" panose="020B0503020204020204" pitchFamily="34" charset="-122"/>
              </a:endParaRPr>
            </a:p>
          </p:txBody>
        </p:sp>
        <p:sp>
          <p:nvSpPr>
            <p:cNvPr id="128" name="矩形 47"/>
            <p:cNvSpPr>
              <a:spLocks noChangeArrowheads="1"/>
            </p:cNvSpPr>
            <p:nvPr/>
          </p:nvSpPr>
          <p:spPr bwMode="auto">
            <a:xfrm>
              <a:off x="6120" y="4928"/>
              <a:ext cx="3911"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20000"/>
                </a:lnSpc>
                <a:spcBef>
                  <a:spcPct val="0"/>
                </a:spcBef>
                <a:buNone/>
              </a:pPr>
              <a:r>
                <a:rPr lang="zh-CN" altLang="en-US" sz="1600" dirty="0">
                  <a:solidFill>
                    <a:srgbClr val="333333"/>
                  </a:solidFill>
                  <a:sym typeface="微软雅黑" panose="020B0503020204020204" pitchFamily="34" charset="-122"/>
                </a:rPr>
                <a:t>（1）避免剽窃；</a:t>
              </a:r>
              <a:endParaRPr lang="zh-CN" altLang="en-US" sz="1600" dirty="0">
                <a:solidFill>
                  <a:srgbClr val="333333"/>
                </a:solidFill>
                <a:sym typeface="微软雅黑" panose="020B0503020204020204" pitchFamily="34" charset="-122"/>
              </a:endParaRPr>
            </a:p>
            <a:p>
              <a:pPr algn="l">
                <a:lnSpc>
                  <a:spcPct val="120000"/>
                </a:lnSpc>
                <a:spcBef>
                  <a:spcPct val="0"/>
                </a:spcBef>
                <a:buNone/>
              </a:pPr>
              <a:r>
                <a:rPr lang="zh-CN" altLang="en-US" sz="1600" dirty="0">
                  <a:solidFill>
                    <a:srgbClr val="333333"/>
                  </a:solidFill>
                  <a:sym typeface="微软雅黑" panose="020B0503020204020204" pitchFamily="34" charset="-122"/>
                </a:rPr>
                <a:t>（2）正确引用；</a:t>
              </a:r>
              <a:endParaRPr lang="zh-CN" altLang="en-US" sz="1600" dirty="0">
                <a:solidFill>
                  <a:srgbClr val="333333"/>
                </a:solidFill>
                <a:sym typeface="微软雅黑" panose="020B0503020204020204" pitchFamily="34" charset="-122"/>
              </a:endParaRPr>
            </a:p>
            <a:p>
              <a:pPr algn="l">
                <a:lnSpc>
                  <a:spcPct val="120000"/>
                </a:lnSpc>
                <a:spcBef>
                  <a:spcPct val="0"/>
                </a:spcBef>
                <a:buNone/>
              </a:pPr>
              <a:r>
                <a:rPr lang="zh-CN" altLang="en-US" sz="1600" dirty="0">
                  <a:solidFill>
                    <a:srgbClr val="333333"/>
                  </a:solidFill>
                  <a:sym typeface="微软雅黑" panose="020B0503020204020204" pitchFamily="34" charset="-122"/>
                </a:rPr>
                <a:t>（3）写明论文资金来源。 </a:t>
              </a:r>
              <a:endParaRPr lang="zh-CN" altLang="en-US" sz="1600" dirty="0">
                <a:solidFill>
                  <a:srgbClr val="333333"/>
                </a:solidFill>
                <a:sym typeface="微软雅黑" panose="020B0503020204020204" pitchFamily="34" charset="-122"/>
              </a:endParaRPr>
            </a:p>
          </p:txBody>
        </p:sp>
      </p:grpSp>
      <p:grpSp>
        <p:nvGrpSpPr>
          <p:cNvPr id="129" name="组合 128"/>
          <p:cNvGrpSpPr/>
          <p:nvPr/>
        </p:nvGrpSpPr>
        <p:grpSpPr>
          <a:xfrm>
            <a:off x="8155516" y="4600152"/>
            <a:ext cx="3311313" cy="1093894"/>
            <a:chOff x="6320" y="4639"/>
            <a:chExt cx="3911" cy="1292"/>
          </a:xfrm>
        </p:grpSpPr>
        <p:sp>
          <p:nvSpPr>
            <p:cNvPr id="130" name="矩形 129"/>
            <p:cNvSpPr/>
            <p:nvPr/>
          </p:nvSpPr>
          <p:spPr>
            <a:xfrm>
              <a:off x="6336" y="4639"/>
              <a:ext cx="1499" cy="495"/>
            </a:xfrm>
            <a:prstGeom prst="rect">
              <a:avLst/>
            </a:prstGeom>
          </p:spPr>
          <p:txBody>
            <a:bodyPr wrap="none" lIns="91406" tIns="45704" rIns="91406" bIns="45704">
              <a:spAutoFit/>
            </a:bodyPr>
            <a:lstStyle/>
            <a:p>
              <a:r>
                <a:rPr lang="zh-CN" altLang="en-US" sz="2135" b="1" dirty="0">
                  <a:solidFill>
                    <a:srgbClr val="003366"/>
                  </a:solidFill>
                  <a:latin typeface="微软雅黑" panose="020B0503020204020204" pitchFamily="34" charset="-122"/>
                  <a:ea typeface="微软雅黑" panose="020B0503020204020204" pitchFamily="34" charset="-122"/>
                </a:rPr>
                <a:t>学术履历</a:t>
              </a:r>
              <a:endParaRPr lang="zh-CN" altLang="en-US" sz="2135" b="1" dirty="0">
                <a:solidFill>
                  <a:srgbClr val="003366"/>
                </a:solidFill>
                <a:latin typeface="微软雅黑" panose="020B0503020204020204" pitchFamily="34" charset="-122"/>
                <a:ea typeface="微软雅黑" panose="020B0503020204020204" pitchFamily="34" charset="-122"/>
              </a:endParaRPr>
            </a:p>
          </p:txBody>
        </p:sp>
        <p:sp>
          <p:nvSpPr>
            <p:cNvPr id="131" name="矩形 47"/>
            <p:cNvSpPr>
              <a:spLocks noChangeArrowheads="1"/>
            </p:cNvSpPr>
            <p:nvPr/>
          </p:nvSpPr>
          <p:spPr bwMode="auto">
            <a:xfrm>
              <a:off x="6320" y="5128"/>
              <a:ext cx="3911" cy="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a:sym typeface="+mn-ea"/>
                </a:rPr>
                <a:t>只陈述事实，不要自己做主观评价，更不要拔高、捏造学历和成果。</a:t>
              </a:r>
              <a:endParaRPr lang="zh-CN" altLang="en-US" sz="1600" dirty="0">
                <a:solidFill>
                  <a:srgbClr val="333333"/>
                </a:solidFill>
                <a:sym typeface="+mn-ea"/>
              </a:endParaRPr>
            </a:p>
          </p:txBody>
        </p:sp>
      </p:grpSp>
      <p:grpSp>
        <p:nvGrpSpPr>
          <p:cNvPr id="132" name="组合 131"/>
          <p:cNvGrpSpPr/>
          <p:nvPr/>
        </p:nvGrpSpPr>
        <p:grpSpPr>
          <a:xfrm>
            <a:off x="8156363" y="1367367"/>
            <a:ext cx="3313007" cy="2274994"/>
            <a:chOff x="6320" y="1322"/>
            <a:chExt cx="3913" cy="2687"/>
          </a:xfrm>
        </p:grpSpPr>
        <p:sp>
          <p:nvSpPr>
            <p:cNvPr id="133" name="矩形 132"/>
            <p:cNvSpPr/>
            <p:nvPr/>
          </p:nvSpPr>
          <p:spPr>
            <a:xfrm>
              <a:off x="6336" y="1322"/>
              <a:ext cx="1499" cy="495"/>
            </a:xfrm>
            <a:prstGeom prst="rect">
              <a:avLst/>
            </a:prstGeom>
          </p:spPr>
          <p:txBody>
            <a:bodyPr wrap="none" lIns="91406" tIns="45704" rIns="91406" bIns="45704">
              <a:spAutoFit/>
            </a:bodyPr>
            <a:lstStyle/>
            <a:p>
              <a:r>
                <a:rPr lang="zh-CN" altLang="en-US" sz="2135" b="1" dirty="0">
                  <a:solidFill>
                    <a:srgbClr val="003366"/>
                  </a:solidFill>
                  <a:latin typeface="微软雅黑" panose="020B0503020204020204" pitchFamily="34" charset="-122"/>
                  <a:ea typeface="微软雅黑" panose="020B0503020204020204" pitchFamily="34" charset="-122"/>
                </a:rPr>
                <a:t>论文署名</a:t>
              </a:r>
              <a:endParaRPr lang="zh-CN" altLang="en-US" sz="2135" b="1" dirty="0">
                <a:solidFill>
                  <a:srgbClr val="003366"/>
                </a:solidFill>
                <a:latin typeface="微软雅黑" panose="020B0503020204020204" pitchFamily="34" charset="-122"/>
                <a:ea typeface="微软雅黑" panose="020B0503020204020204" pitchFamily="34" charset="-122"/>
              </a:endParaRPr>
            </a:p>
          </p:txBody>
        </p:sp>
        <p:sp>
          <p:nvSpPr>
            <p:cNvPr id="134" name="矩形 47"/>
            <p:cNvSpPr>
              <a:spLocks noChangeArrowheads="1"/>
            </p:cNvSpPr>
            <p:nvPr/>
          </p:nvSpPr>
          <p:spPr bwMode="auto">
            <a:xfrm>
              <a:off x="6320" y="1812"/>
              <a:ext cx="3913" cy="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4" rIns="91406"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en-US" altLang="zh-CN" sz="1600">
                  <a:sym typeface="+mn-ea"/>
                </a:rPr>
                <a:t>不遗漏</a:t>
              </a:r>
              <a:r>
                <a:rPr lang="zh-CN" altLang="en-US" sz="1600">
                  <a:sym typeface="+mn-ea"/>
                </a:rPr>
                <a:t>有</a:t>
              </a:r>
              <a:r>
                <a:rPr lang="en-US" altLang="zh-CN" sz="1600">
                  <a:sym typeface="+mn-ea"/>
                </a:rPr>
                <a:t>实质贡献</a:t>
              </a:r>
              <a:r>
                <a:rPr lang="zh-CN" altLang="en-US" sz="1600">
                  <a:sym typeface="+mn-ea"/>
                </a:rPr>
                <a:t>者，不挂名无实质贡献者；</a:t>
              </a:r>
              <a:endParaRPr lang="zh-CN" altLang="en-US" sz="1600"/>
            </a:p>
            <a:p>
              <a:pPr>
                <a:lnSpc>
                  <a:spcPct val="120000"/>
                </a:lnSpc>
                <a:spcBef>
                  <a:spcPct val="0"/>
                </a:spcBef>
                <a:buNone/>
              </a:pPr>
              <a:r>
                <a:rPr lang="zh-CN" altLang="en-US" sz="1600">
                  <a:sym typeface="+mn-ea"/>
                </a:rPr>
                <a:t>不应该在某个人不知情的情况下就把他列为共同作者。</a:t>
              </a:r>
              <a:endParaRPr lang="zh-CN" altLang="en-US" sz="1600"/>
            </a:p>
            <a:p>
              <a:pPr>
                <a:lnSpc>
                  <a:spcPct val="120000"/>
                </a:lnSpc>
                <a:spcBef>
                  <a:spcPct val="0"/>
                </a:spcBef>
                <a:buNone/>
              </a:pPr>
              <a:r>
                <a:rPr lang="zh-CN" altLang="en-US" sz="1600">
                  <a:sym typeface="+mn-ea"/>
                </a:rPr>
                <a:t>不轻易在自己不了解的论文上署名。</a:t>
              </a:r>
              <a:endParaRPr lang="zh-CN" altLang="en-US" sz="1600">
                <a:sym typeface="+mn-ea"/>
              </a:endParaRPr>
            </a:p>
            <a:p>
              <a:pPr>
                <a:lnSpc>
                  <a:spcPct val="120000"/>
                </a:lnSpc>
                <a:spcBef>
                  <a:spcPct val="0"/>
                </a:spcBef>
                <a:buNone/>
              </a:pPr>
              <a:endParaRPr lang="zh-CN" altLang="en-US" sz="1600" dirty="0">
                <a:solidFill>
                  <a:srgbClr val="333333"/>
                </a:solidFill>
                <a:sym typeface="微软雅黑" panose="020B0503020204020204" pitchFamily="34" charset="-122"/>
              </a:endParaRPr>
            </a:p>
          </p:txBody>
        </p:sp>
      </p:grpSp>
      <p:grpSp>
        <p:nvGrpSpPr>
          <p:cNvPr id="135" name="组合 134"/>
          <p:cNvGrpSpPr/>
          <p:nvPr/>
        </p:nvGrpSpPr>
        <p:grpSpPr>
          <a:xfrm>
            <a:off x="4481514" y="1518882"/>
            <a:ext cx="1131241" cy="3732432"/>
            <a:chOff x="4124326" y="1343025"/>
            <a:chExt cx="1368802" cy="4164157"/>
          </a:xfrm>
        </p:grpSpPr>
        <p:cxnSp>
          <p:nvCxnSpPr>
            <p:cNvPr id="136" name="直接连接符 135"/>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40" name="组合 139"/>
          <p:cNvGrpSpPr/>
          <p:nvPr/>
        </p:nvGrpSpPr>
        <p:grpSpPr>
          <a:xfrm flipH="1">
            <a:off x="6750050" y="1511897"/>
            <a:ext cx="1121401" cy="3732432"/>
            <a:chOff x="4135850" y="1343025"/>
            <a:chExt cx="1356896" cy="4164157"/>
          </a:xfrm>
        </p:grpSpPr>
        <p:cxnSp>
          <p:nvCxnSpPr>
            <p:cNvPr id="141" name="直接连接符 140"/>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4863467" y="3428743"/>
              <a:ext cx="629279"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5781303" y="2720610"/>
            <a:ext cx="5237480" cy="676910"/>
          </a:xfrm>
          <a:prstGeom prst="rect">
            <a:avLst/>
          </a:prstGeom>
          <a:noFill/>
        </p:spPr>
        <p:txBody>
          <a:bodyPr wrap="square" lIns="0" tIns="0" rIns="0" bIns="0" rtlCol="0">
            <a:spAutoFit/>
          </a:bodyPr>
          <a:lstStyle/>
          <a:p>
            <a:r>
              <a:rPr lang="zh-CN" altLang="en-GB" sz="4400" dirty="0">
                <a:solidFill>
                  <a:schemeClr val="accent1"/>
                </a:solidFill>
                <a:latin typeface="微软雅黑" panose="020B0503020204020204" pitchFamily="34" charset="-122"/>
                <a:ea typeface="微软雅黑" panose="020B0503020204020204" pitchFamily="34" charset="-122"/>
                <a:cs typeface="+mn-ea"/>
                <a:sym typeface="+mn-lt"/>
              </a:rPr>
              <a:t>系统解读及格式规范</a:t>
            </a:r>
            <a:endParaRPr lang="zh-CN" altLang="en-GB" sz="44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5" name="矩形 259"/>
          <p:cNvSpPr>
            <a:spLocks noChangeArrowheads="1"/>
          </p:cNvSpPr>
          <p:nvPr/>
        </p:nvSpPr>
        <p:spPr bwMode="auto">
          <a:xfrm>
            <a:off x="3255952" y="1951625"/>
            <a:ext cx="2196442" cy="221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cap="all" spc="300" dirty="0">
                <a:solidFill>
                  <a:schemeClr val="accent1"/>
                </a:solidFill>
                <a:latin typeface="Impact" panose="020B0806030902050204" pitchFamily="34" charset="0"/>
                <a:cs typeface="Arial" panose="020B0604020202020204" pitchFamily="34" charset="0"/>
              </a:rPr>
              <a:t>02</a:t>
            </a:r>
            <a:endParaRPr lang="zh-CN" altLang="en-US" sz="13800" cap="all" spc="300" dirty="0">
              <a:solidFill>
                <a:schemeClr val="accent1"/>
              </a:solidFill>
              <a:latin typeface="Impact" panose="020B0806030902050204" pitchFamily="34" charset="0"/>
              <a:cs typeface="Arial" panose="020B0604020202020204" pitchFamily="34" charset="0"/>
            </a:endParaRPr>
          </a:p>
        </p:txBody>
      </p:sp>
      <p:sp>
        <p:nvSpPr>
          <p:cNvPr id="6" name="Freeform 6"/>
          <p:cNvSpPr/>
          <p:nvPr/>
        </p:nvSpPr>
        <p:spPr bwMode="auto">
          <a:xfrm>
            <a:off x="354" y="5397910"/>
            <a:ext cx="12858044" cy="1834739"/>
          </a:xfrm>
          <a:custGeom>
            <a:avLst/>
            <a:gdLst>
              <a:gd name="T0" fmla="*/ 1115 w 5702"/>
              <a:gd name="T1" fmla="*/ 0 h 1219"/>
              <a:gd name="T2" fmla="*/ 1277 w 5702"/>
              <a:gd name="T3" fmla="*/ 0 h 1219"/>
              <a:gd name="T4" fmla="*/ 1428 w 5702"/>
              <a:gd name="T5" fmla="*/ 2 h 1219"/>
              <a:gd name="T6" fmla="*/ 1569 w 5702"/>
              <a:gd name="T7" fmla="*/ 2 h 1219"/>
              <a:gd name="T8" fmla="*/ 1698 w 5702"/>
              <a:gd name="T9" fmla="*/ 4 h 1219"/>
              <a:gd name="T10" fmla="*/ 1816 w 5702"/>
              <a:gd name="T11" fmla="*/ 6 h 1219"/>
              <a:gd name="T12" fmla="*/ 1922 w 5702"/>
              <a:gd name="T13" fmla="*/ 7 h 1219"/>
              <a:gd name="T14" fmla="*/ 2018 w 5702"/>
              <a:gd name="T15" fmla="*/ 11 h 1219"/>
              <a:gd name="T16" fmla="*/ 2102 w 5702"/>
              <a:gd name="T17" fmla="*/ 14 h 1219"/>
              <a:gd name="T18" fmla="*/ 2201 w 5702"/>
              <a:gd name="T19" fmla="*/ 20 h 1219"/>
              <a:gd name="T20" fmla="*/ 2293 w 5702"/>
              <a:gd name="T21" fmla="*/ 32 h 1219"/>
              <a:gd name="T22" fmla="*/ 2375 w 5702"/>
              <a:gd name="T23" fmla="*/ 46 h 1219"/>
              <a:gd name="T24" fmla="*/ 2452 w 5702"/>
              <a:gd name="T25" fmla="*/ 63 h 1219"/>
              <a:gd name="T26" fmla="*/ 2518 w 5702"/>
              <a:gd name="T27" fmla="*/ 84 h 1219"/>
              <a:gd name="T28" fmla="*/ 2579 w 5702"/>
              <a:gd name="T29" fmla="*/ 107 h 1219"/>
              <a:gd name="T30" fmla="*/ 2633 w 5702"/>
              <a:gd name="T31" fmla="*/ 131 h 1219"/>
              <a:gd name="T32" fmla="*/ 2680 w 5702"/>
              <a:gd name="T33" fmla="*/ 157 h 1219"/>
              <a:gd name="T34" fmla="*/ 2722 w 5702"/>
              <a:gd name="T35" fmla="*/ 185 h 1219"/>
              <a:gd name="T36" fmla="*/ 2756 w 5702"/>
              <a:gd name="T37" fmla="*/ 213 h 1219"/>
              <a:gd name="T38" fmla="*/ 2788 w 5702"/>
              <a:gd name="T39" fmla="*/ 241 h 1219"/>
              <a:gd name="T40" fmla="*/ 2812 w 5702"/>
              <a:gd name="T41" fmla="*/ 269 h 1219"/>
              <a:gd name="T42" fmla="*/ 2835 w 5702"/>
              <a:gd name="T43" fmla="*/ 295 h 1219"/>
              <a:gd name="T44" fmla="*/ 2852 w 5702"/>
              <a:gd name="T45" fmla="*/ 319 h 1219"/>
              <a:gd name="T46" fmla="*/ 2868 w 5702"/>
              <a:gd name="T47" fmla="*/ 295 h 1219"/>
              <a:gd name="T48" fmla="*/ 2891 w 5702"/>
              <a:gd name="T49" fmla="*/ 269 h 1219"/>
              <a:gd name="T50" fmla="*/ 2915 w 5702"/>
              <a:gd name="T51" fmla="*/ 241 h 1219"/>
              <a:gd name="T52" fmla="*/ 2946 w 5702"/>
              <a:gd name="T53" fmla="*/ 213 h 1219"/>
              <a:gd name="T54" fmla="*/ 2981 w 5702"/>
              <a:gd name="T55" fmla="*/ 185 h 1219"/>
              <a:gd name="T56" fmla="*/ 3023 w 5702"/>
              <a:gd name="T57" fmla="*/ 157 h 1219"/>
              <a:gd name="T58" fmla="*/ 3070 w 5702"/>
              <a:gd name="T59" fmla="*/ 131 h 1219"/>
              <a:gd name="T60" fmla="*/ 3124 w 5702"/>
              <a:gd name="T61" fmla="*/ 107 h 1219"/>
              <a:gd name="T62" fmla="*/ 3185 w 5702"/>
              <a:gd name="T63" fmla="*/ 84 h 1219"/>
              <a:gd name="T64" fmla="*/ 3253 w 5702"/>
              <a:gd name="T65" fmla="*/ 63 h 1219"/>
              <a:gd name="T66" fmla="*/ 3328 w 5702"/>
              <a:gd name="T67" fmla="*/ 46 h 1219"/>
              <a:gd name="T68" fmla="*/ 3409 w 5702"/>
              <a:gd name="T69" fmla="*/ 32 h 1219"/>
              <a:gd name="T70" fmla="*/ 3502 w 5702"/>
              <a:gd name="T71" fmla="*/ 20 h 1219"/>
              <a:gd name="T72" fmla="*/ 3601 w 5702"/>
              <a:gd name="T73" fmla="*/ 14 h 1219"/>
              <a:gd name="T74" fmla="*/ 3684 w 5702"/>
              <a:gd name="T75" fmla="*/ 11 h 1219"/>
              <a:gd name="T76" fmla="*/ 3780 w 5702"/>
              <a:gd name="T77" fmla="*/ 7 h 1219"/>
              <a:gd name="T78" fmla="*/ 3886 w 5702"/>
              <a:gd name="T79" fmla="*/ 6 h 1219"/>
              <a:gd name="T80" fmla="*/ 4005 w 5702"/>
              <a:gd name="T81" fmla="*/ 4 h 1219"/>
              <a:gd name="T82" fmla="*/ 4134 w 5702"/>
              <a:gd name="T83" fmla="*/ 2 h 1219"/>
              <a:gd name="T84" fmla="*/ 4275 w 5702"/>
              <a:gd name="T85" fmla="*/ 2 h 1219"/>
              <a:gd name="T86" fmla="*/ 4426 w 5702"/>
              <a:gd name="T87" fmla="*/ 0 h 1219"/>
              <a:gd name="T88" fmla="*/ 4588 w 5702"/>
              <a:gd name="T89" fmla="*/ 0 h 1219"/>
              <a:gd name="T90" fmla="*/ 4799 w 5702"/>
              <a:gd name="T91" fmla="*/ 0 h 1219"/>
              <a:gd name="T92" fmla="*/ 4999 w 5702"/>
              <a:gd name="T93" fmla="*/ 2 h 1219"/>
              <a:gd name="T94" fmla="*/ 5189 w 5702"/>
              <a:gd name="T95" fmla="*/ 4 h 1219"/>
              <a:gd name="T96" fmla="*/ 5368 w 5702"/>
              <a:gd name="T97" fmla="*/ 6 h 1219"/>
              <a:gd name="T98" fmla="*/ 5541 w 5702"/>
              <a:gd name="T99" fmla="*/ 7 h 1219"/>
              <a:gd name="T100" fmla="*/ 5702 w 5702"/>
              <a:gd name="T101" fmla="*/ 9 h 1219"/>
              <a:gd name="T102" fmla="*/ 5702 w 5702"/>
              <a:gd name="T103" fmla="*/ 1219 h 1219"/>
              <a:gd name="T104" fmla="*/ 0 w 5702"/>
              <a:gd name="T105" fmla="*/ 1219 h 1219"/>
              <a:gd name="T106" fmla="*/ 0 w 5702"/>
              <a:gd name="T107" fmla="*/ 9 h 1219"/>
              <a:gd name="T108" fmla="*/ 164 w 5702"/>
              <a:gd name="T109" fmla="*/ 7 h 1219"/>
              <a:gd name="T110" fmla="*/ 335 w 5702"/>
              <a:gd name="T111" fmla="*/ 6 h 1219"/>
              <a:gd name="T112" fmla="*/ 514 w 5702"/>
              <a:gd name="T113" fmla="*/ 4 h 1219"/>
              <a:gd name="T114" fmla="*/ 704 w 5702"/>
              <a:gd name="T115" fmla="*/ 2 h 1219"/>
              <a:gd name="T116" fmla="*/ 904 w 5702"/>
              <a:gd name="T117" fmla="*/ 0 h 1219"/>
              <a:gd name="T118" fmla="*/ 1115 w 5702"/>
              <a:gd name="T11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2" h="1219">
                <a:moveTo>
                  <a:pt x="1115" y="0"/>
                </a:moveTo>
                <a:lnTo>
                  <a:pt x="1277" y="0"/>
                </a:lnTo>
                <a:lnTo>
                  <a:pt x="1428" y="2"/>
                </a:lnTo>
                <a:lnTo>
                  <a:pt x="1569" y="2"/>
                </a:lnTo>
                <a:lnTo>
                  <a:pt x="1698" y="4"/>
                </a:lnTo>
                <a:lnTo>
                  <a:pt x="1816" y="6"/>
                </a:lnTo>
                <a:lnTo>
                  <a:pt x="1922" y="7"/>
                </a:lnTo>
                <a:lnTo>
                  <a:pt x="2018" y="11"/>
                </a:lnTo>
                <a:lnTo>
                  <a:pt x="2102" y="14"/>
                </a:lnTo>
                <a:lnTo>
                  <a:pt x="2201" y="20"/>
                </a:lnTo>
                <a:lnTo>
                  <a:pt x="2293" y="32"/>
                </a:lnTo>
                <a:lnTo>
                  <a:pt x="2375" y="46"/>
                </a:lnTo>
                <a:lnTo>
                  <a:pt x="2452" y="63"/>
                </a:lnTo>
                <a:lnTo>
                  <a:pt x="2518" y="84"/>
                </a:lnTo>
                <a:lnTo>
                  <a:pt x="2579" y="107"/>
                </a:lnTo>
                <a:lnTo>
                  <a:pt x="2633" y="131"/>
                </a:lnTo>
                <a:lnTo>
                  <a:pt x="2680" y="157"/>
                </a:lnTo>
                <a:lnTo>
                  <a:pt x="2722" y="185"/>
                </a:lnTo>
                <a:lnTo>
                  <a:pt x="2756" y="213"/>
                </a:lnTo>
                <a:lnTo>
                  <a:pt x="2788" y="241"/>
                </a:lnTo>
                <a:lnTo>
                  <a:pt x="2812" y="269"/>
                </a:lnTo>
                <a:lnTo>
                  <a:pt x="2835" y="295"/>
                </a:lnTo>
                <a:lnTo>
                  <a:pt x="2852" y="319"/>
                </a:lnTo>
                <a:lnTo>
                  <a:pt x="2868" y="295"/>
                </a:lnTo>
                <a:lnTo>
                  <a:pt x="2891" y="269"/>
                </a:lnTo>
                <a:lnTo>
                  <a:pt x="2915" y="241"/>
                </a:lnTo>
                <a:lnTo>
                  <a:pt x="2946" y="213"/>
                </a:lnTo>
                <a:lnTo>
                  <a:pt x="2981" y="185"/>
                </a:lnTo>
                <a:lnTo>
                  <a:pt x="3023" y="157"/>
                </a:lnTo>
                <a:lnTo>
                  <a:pt x="3070" y="131"/>
                </a:lnTo>
                <a:lnTo>
                  <a:pt x="3124" y="107"/>
                </a:lnTo>
                <a:lnTo>
                  <a:pt x="3185" y="84"/>
                </a:lnTo>
                <a:lnTo>
                  <a:pt x="3253" y="63"/>
                </a:lnTo>
                <a:lnTo>
                  <a:pt x="3328" y="46"/>
                </a:lnTo>
                <a:lnTo>
                  <a:pt x="3409" y="32"/>
                </a:lnTo>
                <a:lnTo>
                  <a:pt x="3502" y="20"/>
                </a:lnTo>
                <a:lnTo>
                  <a:pt x="3601" y="14"/>
                </a:lnTo>
                <a:lnTo>
                  <a:pt x="3684" y="11"/>
                </a:lnTo>
                <a:lnTo>
                  <a:pt x="3780" y="7"/>
                </a:lnTo>
                <a:lnTo>
                  <a:pt x="3886" y="6"/>
                </a:lnTo>
                <a:lnTo>
                  <a:pt x="4005" y="4"/>
                </a:lnTo>
                <a:lnTo>
                  <a:pt x="4134" y="2"/>
                </a:lnTo>
                <a:lnTo>
                  <a:pt x="4275" y="2"/>
                </a:lnTo>
                <a:lnTo>
                  <a:pt x="4426" y="0"/>
                </a:lnTo>
                <a:lnTo>
                  <a:pt x="4588" y="0"/>
                </a:lnTo>
                <a:lnTo>
                  <a:pt x="4799" y="0"/>
                </a:lnTo>
                <a:lnTo>
                  <a:pt x="4999" y="2"/>
                </a:lnTo>
                <a:lnTo>
                  <a:pt x="5189" y="4"/>
                </a:lnTo>
                <a:lnTo>
                  <a:pt x="5368" y="6"/>
                </a:lnTo>
                <a:lnTo>
                  <a:pt x="5541" y="7"/>
                </a:lnTo>
                <a:lnTo>
                  <a:pt x="5702" y="9"/>
                </a:lnTo>
                <a:lnTo>
                  <a:pt x="5702" y="1219"/>
                </a:lnTo>
                <a:lnTo>
                  <a:pt x="0" y="1219"/>
                </a:lnTo>
                <a:lnTo>
                  <a:pt x="0" y="9"/>
                </a:lnTo>
                <a:lnTo>
                  <a:pt x="164" y="7"/>
                </a:lnTo>
                <a:lnTo>
                  <a:pt x="335" y="6"/>
                </a:lnTo>
                <a:lnTo>
                  <a:pt x="514" y="4"/>
                </a:lnTo>
                <a:lnTo>
                  <a:pt x="704" y="2"/>
                </a:lnTo>
                <a:lnTo>
                  <a:pt x="904" y="0"/>
                </a:lnTo>
                <a:lnTo>
                  <a:pt x="1115"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7" name="Freeform 7"/>
          <p:cNvSpPr/>
          <p:nvPr/>
        </p:nvSpPr>
        <p:spPr bwMode="auto">
          <a:xfrm>
            <a:off x="354" y="5128493"/>
            <a:ext cx="12858044" cy="593017"/>
          </a:xfrm>
          <a:custGeom>
            <a:avLst/>
            <a:gdLst>
              <a:gd name="T0" fmla="*/ 1184 w 5702"/>
              <a:gd name="T1" fmla="*/ 0 h 394"/>
              <a:gd name="T2" fmla="*/ 1492 w 5702"/>
              <a:gd name="T3" fmla="*/ 2 h 394"/>
              <a:gd name="T4" fmla="*/ 1754 w 5702"/>
              <a:gd name="T5" fmla="*/ 5 h 394"/>
              <a:gd name="T6" fmla="*/ 1968 w 5702"/>
              <a:gd name="T7" fmla="*/ 11 h 394"/>
              <a:gd name="T8" fmla="*/ 2156 w 5702"/>
              <a:gd name="T9" fmla="*/ 19 h 394"/>
              <a:gd name="T10" fmla="*/ 2333 w 5702"/>
              <a:gd name="T11" fmla="*/ 42 h 394"/>
              <a:gd name="T12" fmla="*/ 2480 w 5702"/>
              <a:gd name="T13" fmla="*/ 78 h 394"/>
              <a:gd name="T14" fmla="*/ 2598 w 5702"/>
              <a:gd name="T15" fmla="*/ 122 h 394"/>
              <a:gd name="T16" fmla="*/ 2690 w 5702"/>
              <a:gd name="T17" fmla="*/ 172 h 394"/>
              <a:gd name="T18" fmla="*/ 2763 w 5702"/>
              <a:gd name="T19" fmla="*/ 225 h 394"/>
              <a:gd name="T20" fmla="*/ 2816 w 5702"/>
              <a:gd name="T21" fmla="*/ 277 h 394"/>
              <a:gd name="T22" fmla="*/ 2852 w 5702"/>
              <a:gd name="T23" fmla="*/ 326 h 394"/>
              <a:gd name="T24" fmla="*/ 2887 w 5702"/>
              <a:gd name="T25" fmla="*/ 277 h 394"/>
              <a:gd name="T26" fmla="*/ 2939 w 5702"/>
              <a:gd name="T27" fmla="*/ 225 h 394"/>
              <a:gd name="T28" fmla="*/ 3012 w 5702"/>
              <a:gd name="T29" fmla="*/ 172 h 394"/>
              <a:gd name="T30" fmla="*/ 3105 w 5702"/>
              <a:gd name="T31" fmla="*/ 122 h 394"/>
              <a:gd name="T32" fmla="*/ 3223 w 5702"/>
              <a:gd name="T33" fmla="*/ 78 h 394"/>
              <a:gd name="T34" fmla="*/ 3369 w 5702"/>
              <a:gd name="T35" fmla="*/ 42 h 394"/>
              <a:gd name="T36" fmla="*/ 3547 w 5702"/>
              <a:gd name="T37" fmla="*/ 19 h 394"/>
              <a:gd name="T38" fmla="*/ 3735 w 5702"/>
              <a:gd name="T39" fmla="*/ 11 h 394"/>
              <a:gd name="T40" fmla="*/ 3949 w 5702"/>
              <a:gd name="T41" fmla="*/ 5 h 394"/>
              <a:gd name="T42" fmla="*/ 4210 w 5702"/>
              <a:gd name="T43" fmla="*/ 2 h 394"/>
              <a:gd name="T44" fmla="*/ 4519 w 5702"/>
              <a:gd name="T45" fmla="*/ 0 h 394"/>
              <a:gd name="T46" fmla="*/ 4907 w 5702"/>
              <a:gd name="T47" fmla="*/ 0 h 394"/>
              <a:gd name="T48" fmla="*/ 5318 w 5702"/>
              <a:gd name="T49" fmla="*/ 2 h 394"/>
              <a:gd name="T50" fmla="*/ 5702 w 5702"/>
              <a:gd name="T51" fmla="*/ 5 h 394"/>
              <a:gd name="T52" fmla="*/ 5513 w 5702"/>
              <a:gd name="T53" fmla="*/ 72 h 394"/>
              <a:gd name="T54" fmla="*/ 5116 w 5702"/>
              <a:gd name="T55" fmla="*/ 70 h 394"/>
              <a:gd name="T56" fmla="*/ 4689 w 5702"/>
              <a:gd name="T57" fmla="*/ 68 h 394"/>
              <a:gd name="T58" fmla="*/ 4358 w 5702"/>
              <a:gd name="T59" fmla="*/ 70 h 394"/>
              <a:gd name="T60" fmla="*/ 4073 w 5702"/>
              <a:gd name="T61" fmla="*/ 72 h 394"/>
              <a:gd name="T62" fmla="*/ 3836 w 5702"/>
              <a:gd name="T63" fmla="*/ 75 h 394"/>
              <a:gd name="T64" fmla="*/ 3648 w 5702"/>
              <a:gd name="T65" fmla="*/ 80 h 394"/>
              <a:gd name="T66" fmla="*/ 3455 w 5702"/>
              <a:gd name="T67" fmla="*/ 98 h 394"/>
              <a:gd name="T68" fmla="*/ 3293 w 5702"/>
              <a:gd name="T69" fmla="*/ 127 h 394"/>
              <a:gd name="T70" fmla="*/ 3162 w 5702"/>
              <a:gd name="T71" fmla="*/ 167 h 394"/>
              <a:gd name="T72" fmla="*/ 3056 w 5702"/>
              <a:gd name="T73" fmla="*/ 214 h 394"/>
              <a:gd name="T74" fmla="*/ 2974 w 5702"/>
              <a:gd name="T75" fmla="*/ 266 h 394"/>
              <a:gd name="T76" fmla="*/ 2911 w 5702"/>
              <a:gd name="T77" fmla="*/ 320 h 394"/>
              <a:gd name="T78" fmla="*/ 2868 w 5702"/>
              <a:gd name="T79" fmla="*/ 371 h 394"/>
              <a:gd name="T80" fmla="*/ 2835 w 5702"/>
              <a:gd name="T81" fmla="*/ 371 h 394"/>
              <a:gd name="T82" fmla="*/ 2791 w 5702"/>
              <a:gd name="T83" fmla="*/ 320 h 394"/>
              <a:gd name="T84" fmla="*/ 2730 w 5702"/>
              <a:gd name="T85" fmla="*/ 266 h 394"/>
              <a:gd name="T86" fmla="*/ 2647 w 5702"/>
              <a:gd name="T87" fmla="*/ 214 h 394"/>
              <a:gd name="T88" fmla="*/ 2542 w 5702"/>
              <a:gd name="T89" fmla="*/ 167 h 394"/>
              <a:gd name="T90" fmla="*/ 2410 w 5702"/>
              <a:gd name="T91" fmla="*/ 127 h 394"/>
              <a:gd name="T92" fmla="*/ 2248 w 5702"/>
              <a:gd name="T93" fmla="*/ 98 h 394"/>
              <a:gd name="T94" fmla="*/ 2055 w 5702"/>
              <a:gd name="T95" fmla="*/ 80 h 394"/>
              <a:gd name="T96" fmla="*/ 1867 w 5702"/>
              <a:gd name="T97" fmla="*/ 75 h 394"/>
              <a:gd name="T98" fmla="*/ 1630 w 5702"/>
              <a:gd name="T99" fmla="*/ 72 h 394"/>
              <a:gd name="T100" fmla="*/ 1344 w 5702"/>
              <a:gd name="T101" fmla="*/ 70 h 394"/>
              <a:gd name="T102" fmla="*/ 1014 w 5702"/>
              <a:gd name="T103" fmla="*/ 68 h 394"/>
              <a:gd name="T104" fmla="*/ 587 w 5702"/>
              <a:gd name="T105" fmla="*/ 70 h 394"/>
              <a:gd name="T106" fmla="*/ 190 w 5702"/>
              <a:gd name="T107" fmla="*/ 72 h 394"/>
              <a:gd name="T108" fmla="*/ 0 w 5702"/>
              <a:gd name="T109" fmla="*/ 5 h 394"/>
              <a:gd name="T110" fmla="*/ 385 w 5702"/>
              <a:gd name="T111" fmla="*/ 2 h 394"/>
              <a:gd name="T112" fmla="*/ 796 w 5702"/>
              <a:gd name="T11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02" h="394">
                <a:moveTo>
                  <a:pt x="1014" y="0"/>
                </a:moveTo>
                <a:lnTo>
                  <a:pt x="1184" y="0"/>
                </a:lnTo>
                <a:lnTo>
                  <a:pt x="1344" y="0"/>
                </a:lnTo>
                <a:lnTo>
                  <a:pt x="1492" y="2"/>
                </a:lnTo>
                <a:lnTo>
                  <a:pt x="1630" y="4"/>
                </a:lnTo>
                <a:lnTo>
                  <a:pt x="1754" y="5"/>
                </a:lnTo>
                <a:lnTo>
                  <a:pt x="1867" y="7"/>
                </a:lnTo>
                <a:lnTo>
                  <a:pt x="1968" y="11"/>
                </a:lnTo>
                <a:lnTo>
                  <a:pt x="2055" y="12"/>
                </a:lnTo>
                <a:lnTo>
                  <a:pt x="2156" y="19"/>
                </a:lnTo>
                <a:lnTo>
                  <a:pt x="2248" y="30"/>
                </a:lnTo>
                <a:lnTo>
                  <a:pt x="2333" y="42"/>
                </a:lnTo>
                <a:lnTo>
                  <a:pt x="2410" y="59"/>
                </a:lnTo>
                <a:lnTo>
                  <a:pt x="2480" y="78"/>
                </a:lnTo>
                <a:lnTo>
                  <a:pt x="2542" y="99"/>
                </a:lnTo>
                <a:lnTo>
                  <a:pt x="2598" y="122"/>
                </a:lnTo>
                <a:lnTo>
                  <a:pt x="2647" y="146"/>
                </a:lnTo>
                <a:lnTo>
                  <a:pt x="2690" y="172"/>
                </a:lnTo>
                <a:lnTo>
                  <a:pt x="2730" y="199"/>
                </a:lnTo>
                <a:lnTo>
                  <a:pt x="2763" y="225"/>
                </a:lnTo>
                <a:lnTo>
                  <a:pt x="2791" y="253"/>
                </a:lnTo>
                <a:lnTo>
                  <a:pt x="2816" y="277"/>
                </a:lnTo>
                <a:lnTo>
                  <a:pt x="2835" y="303"/>
                </a:lnTo>
                <a:lnTo>
                  <a:pt x="2852" y="326"/>
                </a:lnTo>
                <a:lnTo>
                  <a:pt x="2868" y="303"/>
                </a:lnTo>
                <a:lnTo>
                  <a:pt x="2887" y="277"/>
                </a:lnTo>
                <a:lnTo>
                  <a:pt x="2911" y="253"/>
                </a:lnTo>
                <a:lnTo>
                  <a:pt x="2939" y="225"/>
                </a:lnTo>
                <a:lnTo>
                  <a:pt x="2974" y="199"/>
                </a:lnTo>
                <a:lnTo>
                  <a:pt x="3012" y="172"/>
                </a:lnTo>
                <a:lnTo>
                  <a:pt x="3056" y="146"/>
                </a:lnTo>
                <a:lnTo>
                  <a:pt x="3105" y="122"/>
                </a:lnTo>
                <a:lnTo>
                  <a:pt x="3162" y="99"/>
                </a:lnTo>
                <a:lnTo>
                  <a:pt x="3223" y="78"/>
                </a:lnTo>
                <a:lnTo>
                  <a:pt x="3293" y="59"/>
                </a:lnTo>
                <a:lnTo>
                  <a:pt x="3369" y="42"/>
                </a:lnTo>
                <a:lnTo>
                  <a:pt x="3455" y="30"/>
                </a:lnTo>
                <a:lnTo>
                  <a:pt x="3547" y="19"/>
                </a:lnTo>
                <a:lnTo>
                  <a:pt x="3648" y="12"/>
                </a:lnTo>
                <a:lnTo>
                  <a:pt x="3735" y="11"/>
                </a:lnTo>
                <a:lnTo>
                  <a:pt x="3836" y="7"/>
                </a:lnTo>
                <a:lnTo>
                  <a:pt x="3949" y="5"/>
                </a:lnTo>
                <a:lnTo>
                  <a:pt x="4073" y="4"/>
                </a:lnTo>
                <a:lnTo>
                  <a:pt x="4210" y="2"/>
                </a:lnTo>
                <a:lnTo>
                  <a:pt x="4358" y="0"/>
                </a:lnTo>
                <a:lnTo>
                  <a:pt x="4519" y="0"/>
                </a:lnTo>
                <a:lnTo>
                  <a:pt x="4689" y="0"/>
                </a:lnTo>
                <a:lnTo>
                  <a:pt x="4907" y="0"/>
                </a:lnTo>
                <a:lnTo>
                  <a:pt x="5116" y="2"/>
                </a:lnTo>
                <a:lnTo>
                  <a:pt x="5318" y="2"/>
                </a:lnTo>
                <a:lnTo>
                  <a:pt x="5513" y="4"/>
                </a:lnTo>
                <a:lnTo>
                  <a:pt x="5702" y="5"/>
                </a:lnTo>
                <a:lnTo>
                  <a:pt x="5702" y="73"/>
                </a:lnTo>
                <a:lnTo>
                  <a:pt x="5513" y="72"/>
                </a:lnTo>
                <a:lnTo>
                  <a:pt x="5318" y="70"/>
                </a:lnTo>
                <a:lnTo>
                  <a:pt x="5116" y="70"/>
                </a:lnTo>
                <a:lnTo>
                  <a:pt x="4907" y="68"/>
                </a:lnTo>
                <a:lnTo>
                  <a:pt x="4689" y="68"/>
                </a:lnTo>
                <a:lnTo>
                  <a:pt x="4519" y="68"/>
                </a:lnTo>
                <a:lnTo>
                  <a:pt x="4358" y="70"/>
                </a:lnTo>
                <a:lnTo>
                  <a:pt x="4210" y="70"/>
                </a:lnTo>
                <a:lnTo>
                  <a:pt x="4073" y="72"/>
                </a:lnTo>
                <a:lnTo>
                  <a:pt x="3949" y="73"/>
                </a:lnTo>
                <a:lnTo>
                  <a:pt x="3836" y="75"/>
                </a:lnTo>
                <a:lnTo>
                  <a:pt x="3735" y="78"/>
                </a:lnTo>
                <a:lnTo>
                  <a:pt x="3648" y="80"/>
                </a:lnTo>
                <a:lnTo>
                  <a:pt x="3547" y="87"/>
                </a:lnTo>
                <a:lnTo>
                  <a:pt x="3455" y="98"/>
                </a:lnTo>
                <a:lnTo>
                  <a:pt x="3369" y="110"/>
                </a:lnTo>
                <a:lnTo>
                  <a:pt x="3293" y="127"/>
                </a:lnTo>
                <a:lnTo>
                  <a:pt x="3223" y="146"/>
                </a:lnTo>
                <a:lnTo>
                  <a:pt x="3162" y="167"/>
                </a:lnTo>
                <a:lnTo>
                  <a:pt x="3105" y="190"/>
                </a:lnTo>
                <a:lnTo>
                  <a:pt x="3056" y="214"/>
                </a:lnTo>
                <a:lnTo>
                  <a:pt x="3012" y="240"/>
                </a:lnTo>
                <a:lnTo>
                  <a:pt x="2974" y="266"/>
                </a:lnTo>
                <a:lnTo>
                  <a:pt x="2939" y="293"/>
                </a:lnTo>
                <a:lnTo>
                  <a:pt x="2911" y="320"/>
                </a:lnTo>
                <a:lnTo>
                  <a:pt x="2887" y="345"/>
                </a:lnTo>
                <a:lnTo>
                  <a:pt x="2868" y="371"/>
                </a:lnTo>
                <a:lnTo>
                  <a:pt x="2852" y="394"/>
                </a:lnTo>
                <a:lnTo>
                  <a:pt x="2835" y="371"/>
                </a:lnTo>
                <a:lnTo>
                  <a:pt x="2816" y="345"/>
                </a:lnTo>
                <a:lnTo>
                  <a:pt x="2791" y="320"/>
                </a:lnTo>
                <a:lnTo>
                  <a:pt x="2763" y="293"/>
                </a:lnTo>
                <a:lnTo>
                  <a:pt x="2730" y="266"/>
                </a:lnTo>
                <a:lnTo>
                  <a:pt x="2690" y="240"/>
                </a:lnTo>
                <a:lnTo>
                  <a:pt x="2647" y="214"/>
                </a:lnTo>
                <a:lnTo>
                  <a:pt x="2598" y="190"/>
                </a:lnTo>
                <a:lnTo>
                  <a:pt x="2542" y="167"/>
                </a:lnTo>
                <a:lnTo>
                  <a:pt x="2480" y="146"/>
                </a:lnTo>
                <a:lnTo>
                  <a:pt x="2410" y="127"/>
                </a:lnTo>
                <a:lnTo>
                  <a:pt x="2333" y="110"/>
                </a:lnTo>
                <a:lnTo>
                  <a:pt x="2248" y="98"/>
                </a:lnTo>
                <a:lnTo>
                  <a:pt x="2156" y="87"/>
                </a:lnTo>
                <a:lnTo>
                  <a:pt x="2055" y="80"/>
                </a:lnTo>
                <a:lnTo>
                  <a:pt x="1968" y="78"/>
                </a:lnTo>
                <a:lnTo>
                  <a:pt x="1867" y="75"/>
                </a:lnTo>
                <a:lnTo>
                  <a:pt x="1754" y="73"/>
                </a:lnTo>
                <a:lnTo>
                  <a:pt x="1630" y="72"/>
                </a:lnTo>
                <a:lnTo>
                  <a:pt x="1492" y="70"/>
                </a:lnTo>
                <a:lnTo>
                  <a:pt x="1344" y="70"/>
                </a:lnTo>
                <a:lnTo>
                  <a:pt x="1184" y="68"/>
                </a:lnTo>
                <a:lnTo>
                  <a:pt x="1014" y="68"/>
                </a:lnTo>
                <a:lnTo>
                  <a:pt x="796" y="68"/>
                </a:lnTo>
                <a:lnTo>
                  <a:pt x="587" y="70"/>
                </a:lnTo>
                <a:lnTo>
                  <a:pt x="385" y="70"/>
                </a:lnTo>
                <a:lnTo>
                  <a:pt x="190" y="72"/>
                </a:lnTo>
                <a:lnTo>
                  <a:pt x="0" y="73"/>
                </a:lnTo>
                <a:lnTo>
                  <a:pt x="0" y="5"/>
                </a:lnTo>
                <a:lnTo>
                  <a:pt x="190" y="4"/>
                </a:lnTo>
                <a:lnTo>
                  <a:pt x="385" y="2"/>
                </a:lnTo>
                <a:lnTo>
                  <a:pt x="587" y="2"/>
                </a:lnTo>
                <a:lnTo>
                  <a:pt x="796" y="0"/>
                </a:lnTo>
                <a:lnTo>
                  <a:pt x="1014"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5"/>
                                        </p:tgtEl>
                                        <p:attrNameLst>
                                          <p:attrName>ppt_y</p:attrName>
                                        </p:attrNameLst>
                                      </p:cBhvr>
                                      <p:tavLst>
                                        <p:tav tm="0">
                                          <p:val>
                                            <p:strVal val="#ppt_y"/>
                                          </p:val>
                                        </p:tav>
                                        <p:tav tm="100000">
                                          <p:val>
                                            <p:strVal val="#ppt_y"/>
                                          </p:val>
                                        </p:tav>
                                      </p:tavLst>
                                    </p:anim>
                                    <p:anim calcmode="lin" valueType="num">
                                      <p:cBhvr>
                                        <p:cTn id="1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5"/>
                                        </p:tgtEl>
                                      </p:cBhvr>
                                    </p:animEffect>
                                  </p:childTnLst>
                                </p:cTn>
                              </p:par>
                            </p:childTnLst>
                          </p:cTn>
                        </p:par>
                        <p:par>
                          <p:cTn id="19" fill="hold">
                            <p:stCondLst>
                              <p:cond delay="5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15"/>
                                        </p:tgtEl>
                                      </p:cBhvr>
                                    </p:animEffect>
                                    <p:animScale>
                                      <p:cBhvr>
                                        <p:cTn id="22" dur="250" autoRev="1" fill="hold"/>
                                        <p:tgtEl>
                                          <p:spTgt spid="15"/>
                                        </p:tgtEl>
                                      </p:cBhvr>
                                      <p:by x="105000" y="105000"/>
                                    </p:animScale>
                                  </p:childTnLst>
                                </p:cTn>
                              </p:par>
                              <p:par>
                                <p:cTn id="23" presetID="22" presetClass="entr" presetSubtype="8" fill="hold" grpId="0" nodeType="withEffect">
                                  <p:stCondLst>
                                    <p:cond delay="0"/>
                                  </p:stCondLst>
                                  <p:iterate type="lt">
                                    <p:tmPct val="28188"/>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200"/>
                                        <p:tgtEl>
                                          <p:spTgt spid="13"/>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3"/>
                                        </p:tgtEl>
                                      </p:cBhvr>
                                      <p:to x="80000" y="100000"/>
                                    </p:animScale>
                                    <p:anim by="(#ppt_w*0.10)" calcmode="lin" valueType="num">
                                      <p:cBhvr>
                                        <p:cTn id="28" dur="50" autoRev="1" fill="hold">
                                          <p:stCondLst>
                                            <p:cond delay="0"/>
                                          </p:stCondLst>
                                        </p:cTn>
                                        <p:tgtEl>
                                          <p:spTgt spid="13"/>
                                        </p:tgtEl>
                                        <p:attrNameLst>
                                          <p:attrName>ppt_x</p:attrName>
                                        </p:attrNameLst>
                                      </p:cBhvr>
                                    </p:anim>
                                    <p:anim by="(-#ppt_w*0.10)" calcmode="lin" valueType="num">
                                      <p:cBhvr>
                                        <p:cTn id="29" dur="50" autoRev="1" fill="hold">
                                          <p:stCondLst>
                                            <p:cond delay="0"/>
                                          </p:stCondLst>
                                        </p:cTn>
                                        <p:tgtEl>
                                          <p:spTgt spid="13"/>
                                        </p:tgtEl>
                                        <p:attrNameLst>
                                          <p:attrName>ppt_y</p:attrName>
                                        </p:attrNameLst>
                                      </p:cBhvr>
                                    </p:anim>
                                    <p:animRot by="-480000">
                                      <p:cBhvr>
                                        <p:cTn id="30"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框 133"/>
          <p:cNvSpPr txBox="1"/>
          <p:nvPr/>
        </p:nvSpPr>
        <p:spPr>
          <a:xfrm>
            <a:off x="2003395" y="1412376"/>
            <a:ext cx="9703805" cy="415290"/>
          </a:xfrm>
          <a:prstGeom prst="rect">
            <a:avLst/>
          </a:prstGeom>
          <a:noFill/>
        </p:spPr>
        <p:txBody>
          <a:bodyPr wrap="square" rtlCol="0">
            <a:spAutoFit/>
          </a:bodyPr>
          <a:lstStyle/>
          <a:p>
            <a:pPr algn="just"/>
            <a:r>
              <a:rPr sz="2110" dirty="0">
                <a:solidFill>
                  <a:schemeClr val="tx1">
                    <a:lumMod val="50000"/>
                  </a:schemeClr>
                </a:solidFill>
                <a:latin typeface="+mn-ea"/>
                <a:ea typeface="+mn-ea"/>
                <a:sym typeface="微软雅黑" panose="020B0503020204020204" pitchFamily="34" charset="-122"/>
              </a:rPr>
              <a:t>2002，教育部发布《关于加强高等学校学术道德建设的意见》</a:t>
            </a:r>
            <a:endParaRPr sz="2110" dirty="0">
              <a:solidFill>
                <a:schemeClr val="tx1">
                  <a:lumMod val="50000"/>
                </a:schemeClr>
              </a:solidFill>
              <a:latin typeface="+mn-ea"/>
              <a:ea typeface="+mn-ea"/>
              <a:sym typeface="+mn-ea"/>
            </a:endParaRPr>
          </a:p>
        </p:txBody>
      </p:sp>
      <p:sp>
        <p:nvSpPr>
          <p:cNvPr id="135" name="文本框 134"/>
          <p:cNvSpPr txBox="1"/>
          <p:nvPr/>
        </p:nvSpPr>
        <p:spPr>
          <a:xfrm>
            <a:off x="2003395" y="2058626"/>
            <a:ext cx="9703805" cy="739775"/>
          </a:xfrm>
          <a:prstGeom prst="rect">
            <a:avLst/>
          </a:prstGeom>
          <a:noFill/>
        </p:spPr>
        <p:txBody>
          <a:bodyPr wrap="square" rtlCol="0">
            <a:spAutoFit/>
          </a:bodyPr>
          <a:lstStyle/>
          <a:p>
            <a:pPr algn="just"/>
            <a:r>
              <a:rPr sz="2110" dirty="0">
                <a:solidFill>
                  <a:schemeClr val="tx1">
                    <a:lumMod val="50000"/>
                  </a:schemeClr>
                </a:solidFill>
                <a:latin typeface="+mn-ea"/>
                <a:ea typeface="+mn-ea"/>
                <a:sym typeface="微软雅黑" panose="020B0503020204020204" pitchFamily="34" charset="-122"/>
              </a:rPr>
              <a:t>2005，国家自然科学基金委监督委员会发布《对科学基金资助工作中不端行为的处理办法（试行）》</a:t>
            </a:r>
            <a:endParaRPr sz="2110" dirty="0">
              <a:solidFill>
                <a:schemeClr val="tx1">
                  <a:lumMod val="50000"/>
                </a:schemeClr>
              </a:solidFill>
              <a:latin typeface="+mn-ea"/>
              <a:ea typeface="+mn-ea"/>
              <a:sym typeface="+mn-ea"/>
            </a:endParaRPr>
          </a:p>
        </p:txBody>
      </p:sp>
      <p:sp>
        <p:nvSpPr>
          <p:cNvPr id="136" name="文本框 135"/>
          <p:cNvSpPr txBox="1"/>
          <p:nvPr/>
        </p:nvSpPr>
        <p:spPr>
          <a:xfrm>
            <a:off x="2003395" y="2822743"/>
            <a:ext cx="9703805" cy="739775"/>
          </a:xfrm>
          <a:prstGeom prst="rect">
            <a:avLst/>
          </a:prstGeom>
          <a:noFill/>
        </p:spPr>
        <p:txBody>
          <a:bodyPr wrap="square" rtlCol="0">
            <a:spAutoFit/>
          </a:bodyPr>
          <a:lstStyle/>
          <a:p>
            <a:pPr algn="l"/>
            <a:r>
              <a:rPr sz="2110" dirty="0">
                <a:solidFill>
                  <a:schemeClr val="tx1">
                    <a:lumMod val="50000"/>
                  </a:schemeClr>
                </a:solidFill>
                <a:latin typeface="+mn-ea"/>
                <a:ea typeface="+mn-ea"/>
                <a:sym typeface="微软雅黑" panose="020B0503020204020204" pitchFamily="34" charset="-122"/>
              </a:rPr>
              <a:t>2006，科技部发布《国家科技计划实施中科研不端行为处理办法（试行）》，并成立“</a:t>
            </a:r>
            <a:r>
              <a:rPr sz="2110" dirty="0" err="1">
                <a:solidFill>
                  <a:schemeClr val="tx1">
                    <a:lumMod val="50000"/>
                  </a:schemeClr>
                </a:solidFill>
                <a:latin typeface="+mn-ea"/>
                <a:ea typeface="+mn-ea"/>
                <a:sym typeface="微软雅黑" panose="020B0503020204020204" pitchFamily="34" charset="-122"/>
              </a:rPr>
              <a:t>科研诚信建设办公室</a:t>
            </a:r>
            <a:r>
              <a:rPr sz="2110" dirty="0">
                <a:solidFill>
                  <a:schemeClr val="tx1">
                    <a:lumMod val="50000"/>
                  </a:schemeClr>
                </a:solidFill>
                <a:latin typeface="+mn-ea"/>
                <a:ea typeface="+mn-ea"/>
                <a:sym typeface="微软雅黑" panose="020B0503020204020204" pitchFamily="34" charset="-122"/>
              </a:rPr>
              <a:t>”，</a:t>
            </a:r>
            <a:r>
              <a:rPr sz="2110" dirty="0" err="1">
                <a:solidFill>
                  <a:schemeClr val="tx1">
                    <a:lumMod val="50000"/>
                  </a:schemeClr>
                </a:solidFill>
                <a:latin typeface="+mn-ea"/>
                <a:ea typeface="+mn-ea"/>
                <a:sym typeface="微软雅黑" panose="020B0503020204020204" pitchFamily="34" charset="-122"/>
              </a:rPr>
              <a:t>负责科研诚信建设的日常工作</a:t>
            </a:r>
            <a:endParaRPr sz="2110" dirty="0">
              <a:solidFill>
                <a:schemeClr val="tx1">
                  <a:lumMod val="50000"/>
                </a:schemeClr>
              </a:solidFill>
              <a:latin typeface="+mn-ea"/>
              <a:ea typeface="+mn-ea"/>
              <a:sym typeface="+mn-ea"/>
            </a:endParaRPr>
          </a:p>
        </p:txBody>
      </p:sp>
      <p:sp>
        <p:nvSpPr>
          <p:cNvPr id="137" name="文本框 136"/>
          <p:cNvSpPr txBox="1"/>
          <p:nvPr/>
        </p:nvSpPr>
        <p:spPr>
          <a:xfrm>
            <a:off x="2003395" y="3648470"/>
            <a:ext cx="9703805" cy="739775"/>
          </a:xfrm>
          <a:prstGeom prst="rect">
            <a:avLst/>
          </a:prstGeom>
          <a:noFill/>
        </p:spPr>
        <p:txBody>
          <a:bodyPr wrap="square" rtlCol="0">
            <a:spAutoFit/>
          </a:bodyPr>
          <a:lstStyle/>
          <a:p>
            <a:pPr algn="just"/>
            <a:r>
              <a:rPr sz="2110" dirty="0">
                <a:solidFill>
                  <a:schemeClr val="tx1">
                    <a:lumMod val="50000"/>
                  </a:schemeClr>
                </a:solidFill>
                <a:latin typeface="+mn-ea"/>
                <a:ea typeface="+mn-ea"/>
                <a:sym typeface="微软雅黑" panose="020B0503020204020204" pitchFamily="34" charset="-122"/>
              </a:rPr>
              <a:t>2007，科技部联合教育部、中国科学院、中国工程院、国家自然基金委员会、中国科学技术协会等部门，成立了科研诚信建设联席会议及科研诚信咨询委员会</a:t>
            </a:r>
            <a:endParaRPr sz="2110" dirty="0">
              <a:solidFill>
                <a:schemeClr val="tx1">
                  <a:lumMod val="50000"/>
                </a:schemeClr>
              </a:solidFill>
              <a:latin typeface="+mn-ea"/>
              <a:ea typeface="+mn-ea"/>
              <a:sym typeface="+mn-ea"/>
            </a:endParaRPr>
          </a:p>
        </p:txBody>
      </p:sp>
      <p:sp>
        <p:nvSpPr>
          <p:cNvPr id="139" name="文本框 138"/>
          <p:cNvSpPr txBox="1"/>
          <p:nvPr/>
        </p:nvSpPr>
        <p:spPr>
          <a:xfrm>
            <a:off x="2003395" y="4569294"/>
            <a:ext cx="9703805" cy="415290"/>
          </a:xfrm>
          <a:prstGeom prst="rect">
            <a:avLst/>
          </a:prstGeom>
          <a:noFill/>
        </p:spPr>
        <p:txBody>
          <a:bodyPr wrap="square" rtlCol="0">
            <a:spAutoFit/>
          </a:bodyPr>
          <a:lstStyle/>
          <a:p>
            <a:pPr algn="just"/>
            <a:r>
              <a:rPr sz="2110" dirty="0">
                <a:solidFill>
                  <a:schemeClr val="tx1">
                    <a:lumMod val="50000"/>
                  </a:schemeClr>
                </a:solidFill>
                <a:latin typeface="+mn-ea"/>
                <a:ea typeface="+mn-ea"/>
                <a:sym typeface="微软雅黑" panose="020B0503020204020204" pitchFamily="34" charset="-122"/>
              </a:rPr>
              <a:t>2012，《</a:t>
            </a:r>
            <a:r>
              <a:rPr sz="2110" dirty="0" err="1">
                <a:solidFill>
                  <a:schemeClr val="tx1">
                    <a:lumMod val="50000"/>
                  </a:schemeClr>
                </a:solidFill>
                <a:latin typeface="+mn-ea"/>
                <a:ea typeface="+mn-ea"/>
                <a:sym typeface="微软雅黑" panose="020B0503020204020204" pitchFamily="34" charset="-122"/>
              </a:rPr>
              <a:t>学位论文作假行为处理办法</a:t>
            </a:r>
            <a:r>
              <a:rPr sz="2110" dirty="0">
                <a:solidFill>
                  <a:schemeClr val="tx1">
                    <a:lumMod val="50000"/>
                  </a:schemeClr>
                </a:solidFill>
                <a:latin typeface="+mn-ea"/>
                <a:ea typeface="+mn-ea"/>
                <a:sym typeface="微软雅黑" panose="020B0503020204020204" pitchFamily="34" charset="-122"/>
              </a:rPr>
              <a:t>》</a:t>
            </a:r>
            <a:endParaRPr sz="2110" dirty="0">
              <a:solidFill>
                <a:schemeClr val="tx1">
                  <a:lumMod val="50000"/>
                </a:schemeClr>
              </a:solidFill>
              <a:latin typeface="+mn-ea"/>
              <a:ea typeface="+mn-ea"/>
              <a:sym typeface="+mn-ea"/>
            </a:endParaRPr>
          </a:p>
        </p:txBody>
      </p:sp>
      <p:sp>
        <p:nvSpPr>
          <p:cNvPr id="140" name="文本框 139"/>
          <p:cNvSpPr txBox="1"/>
          <p:nvPr/>
        </p:nvSpPr>
        <p:spPr>
          <a:xfrm>
            <a:off x="2003395" y="5213346"/>
            <a:ext cx="9703805" cy="415290"/>
          </a:xfrm>
          <a:prstGeom prst="rect">
            <a:avLst/>
          </a:prstGeom>
          <a:noFill/>
        </p:spPr>
        <p:txBody>
          <a:bodyPr wrap="square" rtlCol="0">
            <a:spAutoFit/>
          </a:bodyPr>
          <a:lstStyle/>
          <a:p>
            <a:pPr algn="just"/>
            <a:r>
              <a:rPr sz="2110" dirty="0">
                <a:solidFill>
                  <a:schemeClr val="tx1">
                    <a:lumMod val="50000"/>
                  </a:schemeClr>
                </a:solidFill>
                <a:latin typeface="+mn-ea"/>
                <a:ea typeface="+mn-ea"/>
                <a:sym typeface="微软雅黑" panose="020B0503020204020204" pitchFamily="34" charset="-122"/>
              </a:rPr>
              <a:t>2014，《</a:t>
            </a:r>
            <a:r>
              <a:rPr sz="2110" dirty="0" err="1">
                <a:solidFill>
                  <a:schemeClr val="tx1">
                    <a:lumMod val="50000"/>
                  </a:schemeClr>
                </a:solidFill>
                <a:latin typeface="+mn-ea"/>
                <a:ea typeface="+mn-ea"/>
                <a:sym typeface="微软雅黑" panose="020B0503020204020204" pitchFamily="34" charset="-122"/>
              </a:rPr>
              <a:t>博士硕士学位论文抽检办法</a:t>
            </a:r>
            <a:r>
              <a:rPr sz="2110" dirty="0">
                <a:solidFill>
                  <a:schemeClr val="tx1">
                    <a:lumMod val="50000"/>
                  </a:schemeClr>
                </a:solidFill>
                <a:latin typeface="Times New Roman" panose="02020603050405020304" charset="0"/>
                <a:ea typeface="宋体" panose="02010600030101010101" pitchFamily="2" charset="-122"/>
                <a:sym typeface="微软雅黑" panose="020B0503020204020204" pitchFamily="34" charset="-122"/>
              </a:rPr>
              <a:t>》</a:t>
            </a:r>
            <a:endParaRPr sz="2110" dirty="0">
              <a:solidFill>
                <a:schemeClr val="tx1">
                  <a:lumMod val="50000"/>
                </a:schemeClr>
              </a:solidFill>
              <a:latin typeface="Times New Roman" panose="02020603050405020304" charset="0"/>
              <a:ea typeface="宋体" panose="02010600030101010101" pitchFamily="2" charset="-122"/>
              <a:sym typeface="+mn-ea"/>
            </a:endParaRPr>
          </a:p>
        </p:txBody>
      </p:sp>
      <p:sp>
        <p:nvSpPr>
          <p:cNvPr id="141" name="文本框 140"/>
          <p:cNvSpPr txBox="1"/>
          <p:nvPr/>
        </p:nvSpPr>
        <p:spPr>
          <a:xfrm>
            <a:off x="2003395" y="6063372"/>
            <a:ext cx="9703805" cy="415290"/>
          </a:xfrm>
          <a:prstGeom prst="rect">
            <a:avLst/>
          </a:prstGeom>
          <a:noFill/>
        </p:spPr>
        <p:txBody>
          <a:bodyPr wrap="square" rtlCol="0">
            <a:spAutoFit/>
          </a:bodyPr>
          <a:lstStyle/>
          <a:p>
            <a:pPr algn="just"/>
            <a:r>
              <a:rPr sz="2110" dirty="0">
                <a:solidFill>
                  <a:schemeClr val="tx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2016，《</a:t>
            </a:r>
            <a:r>
              <a:rPr sz="2110" dirty="0" err="1">
                <a:solidFill>
                  <a:schemeClr val="tx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高等学校预防与处理学术不端行为办法</a:t>
            </a:r>
            <a:r>
              <a:rPr sz="2110" dirty="0">
                <a:solidFill>
                  <a:schemeClr val="tx1">
                    <a:lumMod val="50000"/>
                  </a:schemeClr>
                </a:solidFill>
                <a:latin typeface="Times New Roman" panose="02020603050405020304" charset="0"/>
                <a:ea typeface="宋体" panose="02010600030101010101" pitchFamily="2" charset="-122"/>
                <a:sym typeface="微软雅黑" panose="020B0503020204020204" pitchFamily="34" charset="-122"/>
              </a:rPr>
              <a:t>》</a:t>
            </a:r>
            <a:endParaRPr sz="2110" dirty="0">
              <a:solidFill>
                <a:schemeClr val="tx1">
                  <a:lumMod val="50000"/>
                </a:schemeClr>
              </a:solidFill>
              <a:latin typeface="Times New Roman" panose="02020603050405020304" charset="0"/>
              <a:ea typeface="宋体" panose="02010600030101010101" pitchFamily="2" charset="-122"/>
              <a:sym typeface="+mn-ea"/>
            </a:endParaRPr>
          </a:p>
        </p:txBody>
      </p:sp>
      <p:cxnSp>
        <p:nvCxnSpPr>
          <p:cNvPr id="104" name="直接连接符 103"/>
          <p:cNvCxnSpPr/>
          <p:nvPr>
            <p:custDataLst>
              <p:tags r:id="rId1"/>
            </p:custDataLst>
          </p:nvPr>
        </p:nvCxnSpPr>
        <p:spPr>
          <a:xfrm flipV="1">
            <a:off x="1391299" y="1372864"/>
            <a:ext cx="0" cy="522826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5" name="椭圆 104"/>
          <p:cNvSpPr/>
          <p:nvPr>
            <p:custDataLst>
              <p:tags r:id="rId2"/>
            </p:custDataLst>
          </p:nvPr>
        </p:nvSpPr>
        <p:spPr>
          <a:xfrm>
            <a:off x="1190392" y="5320686"/>
            <a:ext cx="401144" cy="4011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6</a:t>
            </a:r>
            <a:endParaRPr lang="en-US" altLang="zh-CN" sz="2530" b="1" dirty="0">
              <a:solidFill>
                <a:schemeClr val="bg1"/>
              </a:solidFill>
              <a:latin typeface="Times New Roman" panose="02020603050405020304" charset="0"/>
            </a:endParaRPr>
          </a:p>
        </p:txBody>
      </p:sp>
      <p:cxnSp>
        <p:nvCxnSpPr>
          <p:cNvPr id="107" name="直接连接符 106"/>
          <p:cNvCxnSpPr/>
          <p:nvPr>
            <p:custDataLst>
              <p:tags r:id="rId3"/>
            </p:custDataLst>
          </p:nvPr>
        </p:nvCxnSpPr>
        <p:spPr>
          <a:xfrm rot="16200000">
            <a:off x="1127441" y="5453284"/>
            <a:ext cx="0" cy="123893"/>
          </a:xfrm>
          <a:prstGeom prst="line">
            <a:avLst/>
          </a:prstGeom>
        </p:spPr>
        <p:style>
          <a:lnRef idx="1">
            <a:schemeClr val="accent1"/>
          </a:lnRef>
          <a:fillRef idx="0">
            <a:schemeClr val="accent1"/>
          </a:fillRef>
          <a:effectRef idx="0">
            <a:schemeClr val="accent1"/>
          </a:effectRef>
          <a:fontRef idx="minor">
            <a:schemeClr val="tx1"/>
          </a:fontRef>
        </p:style>
      </p:cxnSp>
      <p:sp>
        <p:nvSpPr>
          <p:cNvPr id="109" name="椭圆 108"/>
          <p:cNvSpPr/>
          <p:nvPr>
            <p:custDataLst>
              <p:tags r:id="rId4"/>
            </p:custDataLst>
          </p:nvPr>
        </p:nvSpPr>
        <p:spPr>
          <a:xfrm>
            <a:off x="1190392" y="4576660"/>
            <a:ext cx="401144" cy="4011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5</a:t>
            </a:r>
            <a:endParaRPr lang="en-US" altLang="zh-CN" sz="2530" b="1" dirty="0">
              <a:solidFill>
                <a:schemeClr val="bg1"/>
              </a:solidFill>
              <a:latin typeface="Times New Roman" panose="02020603050405020304" charset="0"/>
            </a:endParaRPr>
          </a:p>
        </p:txBody>
      </p:sp>
      <p:cxnSp>
        <p:nvCxnSpPr>
          <p:cNvPr id="111" name="直接连接符 110"/>
          <p:cNvCxnSpPr/>
          <p:nvPr>
            <p:custDataLst>
              <p:tags r:id="rId5"/>
            </p:custDataLst>
          </p:nvPr>
        </p:nvCxnSpPr>
        <p:spPr>
          <a:xfrm rot="16200000">
            <a:off x="1127441" y="4697874"/>
            <a:ext cx="0" cy="12389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custDataLst>
              <p:tags r:id="rId6"/>
            </p:custDataLst>
          </p:nvPr>
        </p:nvCxnSpPr>
        <p:spPr>
          <a:xfrm rot="16200000">
            <a:off x="1127441" y="3923043"/>
            <a:ext cx="0" cy="12389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custDataLst>
              <p:tags r:id="rId7"/>
            </p:custDataLst>
          </p:nvPr>
        </p:nvCxnSpPr>
        <p:spPr>
          <a:xfrm rot="16200000">
            <a:off x="1127441" y="3103343"/>
            <a:ext cx="0" cy="12389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21" name="椭圆 120"/>
          <p:cNvSpPr/>
          <p:nvPr>
            <p:custDataLst>
              <p:tags r:id="rId8"/>
            </p:custDataLst>
          </p:nvPr>
        </p:nvSpPr>
        <p:spPr>
          <a:xfrm>
            <a:off x="1190392" y="2203279"/>
            <a:ext cx="401144" cy="4011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2</a:t>
            </a:r>
            <a:endParaRPr lang="en-US" altLang="zh-CN" sz="2530" b="1" dirty="0">
              <a:solidFill>
                <a:schemeClr val="bg1"/>
              </a:solidFill>
              <a:latin typeface="Times New Roman" panose="02020603050405020304" charset="0"/>
            </a:endParaRPr>
          </a:p>
        </p:txBody>
      </p:sp>
      <p:cxnSp>
        <p:nvCxnSpPr>
          <p:cNvPr id="123" name="直接连接符 122"/>
          <p:cNvCxnSpPr/>
          <p:nvPr>
            <p:custDataLst>
              <p:tags r:id="rId9"/>
            </p:custDataLst>
          </p:nvPr>
        </p:nvCxnSpPr>
        <p:spPr>
          <a:xfrm rot="16200000">
            <a:off x="1127441" y="2341905"/>
            <a:ext cx="0" cy="12389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10"/>
            </p:custDataLst>
          </p:nvPr>
        </p:nvCxnSpPr>
        <p:spPr>
          <a:xfrm rot="16200000">
            <a:off x="1127441" y="1547653"/>
            <a:ext cx="0" cy="12389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2" name="椭圆 141"/>
          <p:cNvSpPr/>
          <p:nvPr>
            <p:custDataLst>
              <p:tags r:id="rId11"/>
            </p:custDataLst>
          </p:nvPr>
        </p:nvSpPr>
        <p:spPr>
          <a:xfrm>
            <a:off x="1191061" y="1410367"/>
            <a:ext cx="401144" cy="4011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1</a:t>
            </a:r>
            <a:endParaRPr lang="en-US" altLang="zh-CN" sz="2530" b="1" dirty="0">
              <a:solidFill>
                <a:schemeClr val="bg1"/>
              </a:solidFill>
              <a:latin typeface="Times New Roman" panose="02020603050405020304" charset="0"/>
            </a:endParaRPr>
          </a:p>
        </p:txBody>
      </p:sp>
      <p:sp>
        <p:nvSpPr>
          <p:cNvPr id="143" name="椭圆 142"/>
          <p:cNvSpPr/>
          <p:nvPr>
            <p:custDataLst>
              <p:tags r:id="rId12"/>
            </p:custDataLst>
          </p:nvPr>
        </p:nvSpPr>
        <p:spPr>
          <a:xfrm>
            <a:off x="1191061" y="2971414"/>
            <a:ext cx="401144" cy="401144"/>
          </a:xfrm>
          <a:prstGeom prst="ellipse">
            <a:avLst/>
          </a:prstGeom>
          <a:solidFill>
            <a:srgbClr val="9D93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3</a:t>
            </a:r>
            <a:endParaRPr lang="en-US" altLang="zh-CN" sz="2530" b="1" dirty="0">
              <a:solidFill>
                <a:schemeClr val="bg1"/>
              </a:solidFill>
              <a:latin typeface="Times New Roman" panose="02020603050405020304" charset="0"/>
            </a:endParaRPr>
          </a:p>
        </p:txBody>
      </p:sp>
      <p:sp>
        <p:nvSpPr>
          <p:cNvPr id="144" name="椭圆 143"/>
          <p:cNvSpPr/>
          <p:nvPr>
            <p:custDataLst>
              <p:tags r:id="rId13"/>
            </p:custDataLst>
          </p:nvPr>
        </p:nvSpPr>
        <p:spPr>
          <a:xfrm>
            <a:off x="1191061" y="3784417"/>
            <a:ext cx="401144" cy="401144"/>
          </a:xfrm>
          <a:prstGeom prst="ellipse">
            <a:avLst/>
          </a:prstGeom>
          <a:solidFill>
            <a:srgbClr val="A4C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4</a:t>
            </a:r>
            <a:endParaRPr lang="en-US" altLang="zh-CN" sz="2530" b="1" dirty="0">
              <a:solidFill>
                <a:schemeClr val="bg1"/>
              </a:solidFill>
              <a:latin typeface="Times New Roman" panose="02020603050405020304" charset="0"/>
            </a:endParaRPr>
          </a:p>
        </p:txBody>
      </p:sp>
      <p:sp>
        <p:nvSpPr>
          <p:cNvPr id="148" name="椭圆 147"/>
          <p:cNvSpPr/>
          <p:nvPr>
            <p:custDataLst>
              <p:tags r:id="rId14"/>
            </p:custDataLst>
          </p:nvPr>
        </p:nvSpPr>
        <p:spPr>
          <a:xfrm>
            <a:off x="1191061" y="6056675"/>
            <a:ext cx="401144" cy="40114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530" b="1" dirty="0">
                <a:solidFill>
                  <a:schemeClr val="bg1"/>
                </a:solidFill>
                <a:latin typeface="Times New Roman" panose="02020603050405020304" charset="0"/>
              </a:rPr>
              <a:t>7</a:t>
            </a:r>
            <a:endParaRPr lang="en-US" altLang="zh-CN" sz="2530" b="1" dirty="0">
              <a:solidFill>
                <a:schemeClr val="bg1"/>
              </a:solidFill>
              <a:latin typeface="Times New Roman" panose="02020603050405020304" charset="0"/>
            </a:endParaRPr>
          </a:p>
        </p:txBody>
      </p:sp>
      <p:cxnSp>
        <p:nvCxnSpPr>
          <p:cNvPr id="150" name="直接连接符 149"/>
          <p:cNvCxnSpPr/>
          <p:nvPr>
            <p:custDataLst>
              <p:tags r:id="rId15"/>
            </p:custDataLst>
          </p:nvPr>
        </p:nvCxnSpPr>
        <p:spPr>
          <a:xfrm rot="16200000">
            <a:off x="1127441" y="6193961"/>
            <a:ext cx="0" cy="12389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任意多边形 30"/>
          <p:cNvSpPr/>
          <p:nvPr>
            <p:custDataLst>
              <p:tags r:id="rId16"/>
            </p:custDataLst>
          </p:nvPr>
        </p:nvSpPr>
        <p:spPr>
          <a:xfrm>
            <a:off x="718589" y="646283"/>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31"/>
          <p:cNvSpPr/>
          <p:nvPr>
            <p:custDataLst>
              <p:tags r:id="rId17"/>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政策</a:t>
            </a:r>
            <a:r>
              <a:rPr lang="en-US" altLang="zh-CN" sz="2000" b="1" dirty="0">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学术不端“零容忍”</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221462" y="1152773"/>
            <a:ext cx="3916458" cy="609398"/>
          </a:xfrm>
          <a:prstGeom prst="rect">
            <a:avLst/>
          </a:prstGeom>
          <a:effectLst/>
        </p:spPr>
        <p:txBody>
          <a:bodyPr wrap="none">
            <a:spAutoFit/>
          </a:bodyPr>
          <a:lstStyle/>
          <a:p>
            <a:pPr algn="r">
              <a:lnSpc>
                <a:spcPct val="120000"/>
              </a:lnSpc>
            </a:pPr>
            <a:r>
              <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01 </a:t>
            </a:r>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学术不端与学术规范</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7221461" y="1170904"/>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7265446" y="2105273"/>
            <a:ext cx="3916457" cy="609398"/>
          </a:xfrm>
          <a:prstGeom prst="rect">
            <a:avLst/>
          </a:prstGeom>
          <a:effectLst/>
        </p:spPr>
        <p:txBody>
          <a:bodyPr wrap="none">
            <a:spAutoFit/>
          </a:bodyPr>
          <a:lstStyle/>
          <a:p>
            <a:pPr algn="r">
              <a:lnSpc>
                <a:spcPct val="120000"/>
              </a:lnSpc>
            </a:pPr>
            <a:r>
              <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02 </a:t>
            </a:r>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系统解读与格式规范</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7221461" y="2123404"/>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7238068" y="3057773"/>
            <a:ext cx="4015843" cy="609398"/>
          </a:xfrm>
          <a:prstGeom prst="rect">
            <a:avLst/>
          </a:prstGeom>
          <a:effectLst/>
        </p:spPr>
        <p:txBody>
          <a:bodyPr wrap="none">
            <a:spAutoFit/>
          </a:bodyPr>
          <a:lstStyle/>
          <a:p>
            <a:pPr algn="r">
              <a:lnSpc>
                <a:spcPct val="120000"/>
              </a:lnSpc>
            </a:pPr>
            <a:r>
              <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03 </a:t>
            </a:r>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协同创新与授人以技 </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nvSpPr>
        <p:spPr>
          <a:xfrm>
            <a:off x="7221461" y="3075904"/>
            <a:ext cx="555041" cy="528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48"/>
          <p:cNvSpPr txBox="1"/>
          <p:nvPr/>
        </p:nvSpPr>
        <p:spPr>
          <a:xfrm>
            <a:off x="2324919" y="1867451"/>
            <a:ext cx="2476020" cy="1206099"/>
          </a:xfrm>
          <a:prstGeom prst="rect">
            <a:avLst/>
          </a:prstGeom>
          <a:noFill/>
        </p:spPr>
        <p:txBody>
          <a:bodyPr vert="horz" wrap="square" rtlCol="0">
            <a:spAutoFit/>
          </a:bodyPr>
          <a:lstStyle/>
          <a:p>
            <a:pPr>
              <a:lnSpc>
                <a:spcPct val="120000"/>
              </a:lnSpc>
            </a:pPr>
            <a:r>
              <a:rPr lang="zh-CN" altLang="en-US" sz="6600" b="1" cap="all"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目录</a:t>
            </a:r>
            <a:endParaRPr lang="en-US" altLang="zh-CN" sz="6600" b="1" cap="all"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8"/>
          <p:cNvSpPr txBox="1"/>
          <p:nvPr/>
        </p:nvSpPr>
        <p:spPr>
          <a:xfrm>
            <a:off x="2324919" y="2935612"/>
            <a:ext cx="3346876" cy="830164"/>
          </a:xfrm>
          <a:prstGeom prst="rect">
            <a:avLst/>
          </a:prstGeom>
          <a:noFill/>
        </p:spPr>
        <p:txBody>
          <a:bodyPr vert="horz" wrap="square" rtlCol="0">
            <a:spAutoFit/>
          </a:bodyPr>
          <a:lstStyle/>
          <a:p>
            <a:pPr>
              <a:lnSpc>
                <a:spcPct val="120000"/>
              </a:lnSpc>
            </a:pPr>
            <a:r>
              <a:rPr lang="en-US" altLang="zh-CN" sz="4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CONTENTS</a:t>
            </a:r>
            <a:endParaRPr lang="en-US" altLang="zh-CN" sz="4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6"/>
          <p:cNvSpPr/>
          <p:nvPr/>
        </p:nvSpPr>
        <p:spPr bwMode="auto">
          <a:xfrm>
            <a:off x="354" y="5397910"/>
            <a:ext cx="12858044" cy="1834739"/>
          </a:xfrm>
          <a:custGeom>
            <a:avLst/>
            <a:gdLst>
              <a:gd name="T0" fmla="*/ 1115 w 5702"/>
              <a:gd name="T1" fmla="*/ 0 h 1219"/>
              <a:gd name="T2" fmla="*/ 1277 w 5702"/>
              <a:gd name="T3" fmla="*/ 0 h 1219"/>
              <a:gd name="T4" fmla="*/ 1428 w 5702"/>
              <a:gd name="T5" fmla="*/ 2 h 1219"/>
              <a:gd name="T6" fmla="*/ 1569 w 5702"/>
              <a:gd name="T7" fmla="*/ 2 h 1219"/>
              <a:gd name="T8" fmla="*/ 1698 w 5702"/>
              <a:gd name="T9" fmla="*/ 4 h 1219"/>
              <a:gd name="T10" fmla="*/ 1816 w 5702"/>
              <a:gd name="T11" fmla="*/ 6 h 1219"/>
              <a:gd name="T12" fmla="*/ 1922 w 5702"/>
              <a:gd name="T13" fmla="*/ 7 h 1219"/>
              <a:gd name="T14" fmla="*/ 2018 w 5702"/>
              <a:gd name="T15" fmla="*/ 11 h 1219"/>
              <a:gd name="T16" fmla="*/ 2102 w 5702"/>
              <a:gd name="T17" fmla="*/ 14 h 1219"/>
              <a:gd name="T18" fmla="*/ 2201 w 5702"/>
              <a:gd name="T19" fmla="*/ 20 h 1219"/>
              <a:gd name="T20" fmla="*/ 2293 w 5702"/>
              <a:gd name="T21" fmla="*/ 32 h 1219"/>
              <a:gd name="T22" fmla="*/ 2375 w 5702"/>
              <a:gd name="T23" fmla="*/ 46 h 1219"/>
              <a:gd name="T24" fmla="*/ 2452 w 5702"/>
              <a:gd name="T25" fmla="*/ 63 h 1219"/>
              <a:gd name="T26" fmla="*/ 2518 w 5702"/>
              <a:gd name="T27" fmla="*/ 84 h 1219"/>
              <a:gd name="T28" fmla="*/ 2579 w 5702"/>
              <a:gd name="T29" fmla="*/ 107 h 1219"/>
              <a:gd name="T30" fmla="*/ 2633 w 5702"/>
              <a:gd name="T31" fmla="*/ 131 h 1219"/>
              <a:gd name="T32" fmla="*/ 2680 w 5702"/>
              <a:gd name="T33" fmla="*/ 157 h 1219"/>
              <a:gd name="T34" fmla="*/ 2722 w 5702"/>
              <a:gd name="T35" fmla="*/ 185 h 1219"/>
              <a:gd name="T36" fmla="*/ 2756 w 5702"/>
              <a:gd name="T37" fmla="*/ 213 h 1219"/>
              <a:gd name="T38" fmla="*/ 2788 w 5702"/>
              <a:gd name="T39" fmla="*/ 241 h 1219"/>
              <a:gd name="T40" fmla="*/ 2812 w 5702"/>
              <a:gd name="T41" fmla="*/ 269 h 1219"/>
              <a:gd name="T42" fmla="*/ 2835 w 5702"/>
              <a:gd name="T43" fmla="*/ 295 h 1219"/>
              <a:gd name="T44" fmla="*/ 2852 w 5702"/>
              <a:gd name="T45" fmla="*/ 319 h 1219"/>
              <a:gd name="T46" fmla="*/ 2868 w 5702"/>
              <a:gd name="T47" fmla="*/ 295 h 1219"/>
              <a:gd name="T48" fmla="*/ 2891 w 5702"/>
              <a:gd name="T49" fmla="*/ 269 h 1219"/>
              <a:gd name="T50" fmla="*/ 2915 w 5702"/>
              <a:gd name="T51" fmla="*/ 241 h 1219"/>
              <a:gd name="T52" fmla="*/ 2946 w 5702"/>
              <a:gd name="T53" fmla="*/ 213 h 1219"/>
              <a:gd name="T54" fmla="*/ 2981 w 5702"/>
              <a:gd name="T55" fmla="*/ 185 h 1219"/>
              <a:gd name="T56" fmla="*/ 3023 w 5702"/>
              <a:gd name="T57" fmla="*/ 157 h 1219"/>
              <a:gd name="T58" fmla="*/ 3070 w 5702"/>
              <a:gd name="T59" fmla="*/ 131 h 1219"/>
              <a:gd name="T60" fmla="*/ 3124 w 5702"/>
              <a:gd name="T61" fmla="*/ 107 h 1219"/>
              <a:gd name="T62" fmla="*/ 3185 w 5702"/>
              <a:gd name="T63" fmla="*/ 84 h 1219"/>
              <a:gd name="T64" fmla="*/ 3253 w 5702"/>
              <a:gd name="T65" fmla="*/ 63 h 1219"/>
              <a:gd name="T66" fmla="*/ 3328 w 5702"/>
              <a:gd name="T67" fmla="*/ 46 h 1219"/>
              <a:gd name="T68" fmla="*/ 3409 w 5702"/>
              <a:gd name="T69" fmla="*/ 32 h 1219"/>
              <a:gd name="T70" fmla="*/ 3502 w 5702"/>
              <a:gd name="T71" fmla="*/ 20 h 1219"/>
              <a:gd name="T72" fmla="*/ 3601 w 5702"/>
              <a:gd name="T73" fmla="*/ 14 h 1219"/>
              <a:gd name="T74" fmla="*/ 3684 w 5702"/>
              <a:gd name="T75" fmla="*/ 11 h 1219"/>
              <a:gd name="T76" fmla="*/ 3780 w 5702"/>
              <a:gd name="T77" fmla="*/ 7 h 1219"/>
              <a:gd name="T78" fmla="*/ 3886 w 5702"/>
              <a:gd name="T79" fmla="*/ 6 h 1219"/>
              <a:gd name="T80" fmla="*/ 4005 w 5702"/>
              <a:gd name="T81" fmla="*/ 4 h 1219"/>
              <a:gd name="T82" fmla="*/ 4134 w 5702"/>
              <a:gd name="T83" fmla="*/ 2 h 1219"/>
              <a:gd name="T84" fmla="*/ 4275 w 5702"/>
              <a:gd name="T85" fmla="*/ 2 h 1219"/>
              <a:gd name="T86" fmla="*/ 4426 w 5702"/>
              <a:gd name="T87" fmla="*/ 0 h 1219"/>
              <a:gd name="T88" fmla="*/ 4588 w 5702"/>
              <a:gd name="T89" fmla="*/ 0 h 1219"/>
              <a:gd name="T90" fmla="*/ 4799 w 5702"/>
              <a:gd name="T91" fmla="*/ 0 h 1219"/>
              <a:gd name="T92" fmla="*/ 4999 w 5702"/>
              <a:gd name="T93" fmla="*/ 2 h 1219"/>
              <a:gd name="T94" fmla="*/ 5189 w 5702"/>
              <a:gd name="T95" fmla="*/ 4 h 1219"/>
              <a:gd name="T96" fmla="*/ 5368 w 5702"/>
              <a:gd name="T97" fmla="*/ 6 h 1219"/>
              <a:gd name="T98" fmla="*/ 5541 w 5702"/>
              <a:gd name="T99" fmla="*/ 7 h 1219"/>
              <a:gd name="T100" fmla="*/ 5702 w 5702"/>
              <a:gd name="T101" fmla="*/ 9 h 1219"/>
              <a:gd name="T102" fmla="*/ 5702 w 5702"/>
              <a:gd name="T103" fmla="*/ 1219 h 1219"/>
              <a:gd name="T104" fmla="*/ 0 w 5702"/>
              <a:gd name="T105" fmla="*/ 1219 h 1219"/>
              <a:gd name="T106" fmla="*/ 0 w 5702"/>
              <a:gd name="T107" fmla="*/ 9 h 1219"/>
              <a:gd name="T108" fmla="*/ 164 w 5702"/>
              <a:gd name="T109" fmla="*/ 7 h 1219"/>
              <a:gd name="T110" fmla="*/ 335 w 5702"/>
              <a:gd name="T111" fmla="*/ 6 h 1219"/>
              <a:gd name="T112" fmla="*/ 514 w 5702"/>
              <a:gd name="T113" fmla="*/ 4 h 1219"/>
              <a:gd name="T114" fmla="*/ 704 w 5702"/>
              <a:gd name="T115" fmla="*/ 2 h 1219"/>
              <a:gd name="T116" fmla="*/ 904 w 5702"/>
              <a:gd name="T117" fmla="*/ 0 h 1219"/>
              <a:gd name="T118" fmla="*/ 1115 w 5702"/>
              <a:gd name="T11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2" h="1219">
                <a:moveTo>
                  <a:pt x="1115" y="0"/>
                </a:moveTo>
                <a:lnTo>
                  <a:pt x="1277" y="0"/>
                </a:lnTo>
                <a:lnTo>
                  <a:pt x="1428" y="2"/>
                </a:lnTo>
                <a:lnTo>
                  <a:pt x="1569" y="2"/>
                </a:lnTo>
                <a:lnTo>
                  <a:pt x="1698" y="4"/>
                </a:lnTo>
                <a:lnTo>
                  <a:pt x="1816" y="6"/>
                </a:lnTo>
                <a:lnTo>
                  <a:pt x="1922" y="7"/>
                </a:lnTo>
                <a:lnTo>
                  <a:pt x="2018" y="11"/>
                </a:lnTo>
                <a:lnTo>
                  <a:pt x="2102" y="14"/>
                </a:lnTo>
                <a:lnTo>
                  <a:pt x="2201" y="20"/>
                </a:lnTo>
                <a:lnTo>
                  <a:pt x="2293" y="32"/>
                </a:lnTo>
                <a:lnTo>
                  <a:pt x="2375" y="46"/>
                </a:lnTo>
                <a:lnTo>
                  <a:pt x="2452" y="63"/>
                </a:lnTo>
                <a:lnTo>
                  <a:pt x="2518" y="84"/>
                </a:lnTo>
                <a:lnTo>
                  <a:pt x="2579" y="107"/>
                </a:lnTo>
                <a:lnTo>
                  <a:pt x="2633" y="131"/>
                </a:lnTo>
                <a:lnTo>
                  <a:pt x="2680" y="157"/>
                </a:lnTo>
                <a:lnTo>
                  <a:pt x="2722" y="185"/>
                </a:lnTo>
                <a:lnTo>
                  <a:pt x="2756" y="213"/>
                </a:lnTo>
                <a:lnTo>
                  <a:pt x="2788" y="241"/>
                </a:lnTo>
                <a:lnTo>
                  <a:pt x="2812" y="269"/>
                </a:lnTo>
                <a:lnTo>
                  <a:pt x="2835" y="295"/>
                </a:lnTo>
                <a:lnTo>
                  <a:pt x="2852" y="319"/>
                </a:lnTo>
                <a:lnTo>
                  <a:pt x="2868" y="295"/>
                </a:lnTo>
                <a:lnTo>
                  <a:pt x="2891" y="269"/>
                </a:lnTo>
                <a:lnTo>
                  <a:pt x="2915" y="241"/>
                </a:lnTo>
                <a:lnTo>
                  <a:pt x="2946" y="213"/>
                </a:lnTo>
                <a:lnTo>
                  <a:pt x="2981" y="185"/>
                </a:lnTo>
                <a:lnTo>
                  <a:pt x="3023" y="157"/>
                </a:lnTo>
                <a:lnTo>
                  <a:pt x="3070" y="131"/>
                </a:lnTo>
                <a:lnTo>
                  <a:pt x="3124" y="107"/>
                </a:lnTo>
                <a:lnTo>
                  <a:pt x="3185" y="84"/>
                </a:lnTo>
                <a:lnTo>
                  <a:pt x="3253" y="63"/>
                </a:lnTo>
                <a:lnTo>
                  <a:pt x="3328" y="46"/>
                </a:lnTo>
                <a:lnTo>
                  <a:pt x="3409" y="32"/>
                </a:lnTo>
                <a:lnTo>
                  <a:pt x="3502" y="20"/>
                </a:lnTo>
                <a:lnTo>
                  <a:pt x="3601" y="14"/>
                </a:lnTo>
                <a:lnTo>
                  <a:pt x="3684" y="11"/>
                </a:lnTo>
                <a:lnTo>
                  <a:pt x="3780" y="7"/>
                </a:lnTo>
                <a:lnTo>
                  <a:pt x="3886" y="6"/>
                </a:lnTo>
                <a:lnTo>
                  <a:pt x="4005" y="4"/>
                </a:lnTo>
                <a:lnTo>
                  <a:pt x="4134" y="2"/>
                </a:lnTo>
                <a:lnTo>
                  <a:pt x="4275" y="2"/>
                </a:lnTo>
                <a:lnTo>
                  <a:pt x="4426" y="0"/>
                </a:lnTo>
                <a:lnTo>
                  <a:pt x="4588" y="0"/>
                </a:lnTo>
                <a:lnTo>
                  <a:pt x="4799" y="0"/>
                </a:lnTo>
                <a:lnTo>
                  <a:pt x="4999" y="2"/>
                </a:lnTo>
                <a:lnTo>
                  <a:pt x="5189" y="4"/>
                </a:lnTo>
                <a:lnTo>
                  <a:pt x="5368" y="6"/>
                </a:lnTo>
                <a:lnTo>
                  <a:pt x="5541" y="7"/>
                </a:lnTo>
                <a:lnTo>
                  <a:pt x="5702" y="9"/>
                </a:lnTo>
                <a:lnTo>
                  <a:pt x="5702" y="1219"/>
                </a:lnTo>
                <a:lnTo>
                  <a:pt x="0" y="1219"/>
                </a:lnTo>
                <a:lnTo>
                  <a:pt x="0" y="9"/>
                </a:lnTo>
                <a:lnTo>
                  <a:pt x="164" y="7"/>
                </a:lnTo>
                <a:lnTo>
                  <a:pt x="335" y="6"/>
                </a:lnTo>
                <a:lnTo>
                  <a:pt x="514" y="4"/>
                </a:lnTo>
                <a:lnTo>
                  <a:pt x="704" y="2"/>
                </a:lnTo>
                <a:lnTo>
                  <a:pt x="904" y="0"/>
                </a:lnTo>
                <a:lnTo>
                  <a:pt x="1115"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18" name="Freeform 7"/>
          <p:cNvSpPr/>
          <p:nvPr/>
        </p:nvSpPr>
        <p:spPr bwMode="auto">
          <a:xfrm>
            <a:off x="354" y="5128493"/>
            <a:ext cx="12858044" cy="593017"/>
          </a:xfrm>
          <a:custGeom>
            <a:avLst/>
            <a:gdLst>
              <a:gd name="T0" fmla="*/ 1184 w 5702"/>
              <a:gd name="T1" fmla="*/ 0 h 394"/>
              <a:gd name="T2" fmla="*/ 1492 w 5702"/>
              <a:gd name="T3" fmla="*/ 2 h 394"/>
              <a:gd name="T4" fmla="*/ 1754 w 5702"/>
              <a:gd name="T5" fmla="*/ 5 h 394"/>
              <a:gd name="T6" fmla="*/ 1968 w 5702"/>
              <a:gd name="T7" fmla="*/ 11 h 394"/>
              <a:gd name="T8" fmla="*/ 2156 w 5702"/>
              <a:gd name="T9" fmla="*/ 19 h 394"/>
              <a:gd name="T10" fmla="*/ 2333 w 5702"/>
              <a:gd name="T11" fmla="*/ 42 h 394"/>
              <a:gd name="T12" fmla="*/ 2480 w 5702"/>
              <a:gd name="T13" fmla="*/ 78 h 394"/>
              <a:gd name="T14" fmla="*/ 2598 w 5702"/>
              <a:gd name="T15" fmla="*/ 122 h 394"/>
              <a:gd name="T16" fmla="*/ 2690 w 5702"/>
              <a:gd name="T17" fmla="*/ 172 h 394"/>
              <a:gd name="T18" fmla="*/ 2763 w 5702"/>
              <a:gd name="T19" fmla="*/ 225 h 394"/>
              <a:gd name="T20" fmla="*/ 2816 w 5702"/>
              <a:gd name="T21" fmla="*/ 277 h 394"/>
              <a:gd name="T22" fmla="*/ 2852 w 5702"/>
              <a:gd name="T23" fmla="*/ 326 h 394"/>
              <a:gd name="T24" fmla="*/ 2887 w 5702"/>
              <a:gd name="T25" fmla="*/ 277 h 394"/>
              <a:gd name="T26" fmla="*/ 2939 w 5702"/>
              <a:gd name="T27" fmla="*/ 225 h 394"/>
              <a:gd name="T28" fmla="*/ 3012 w 5702"/>
              <a:gd name="T29" fmla="*/ 172 h 394"/>
              <a:gd name="T30" fmla="*/ 3105 w 5702"/>
              <a:gd name="T31" fmla="*/ 122 h 394"/>
              <a:gd name="T32" fmla="*/ 3223 w 5702"/>
              <a:gd name="T33" fmla="*/ 78 h 394"/>
              <a:gd name="T34" fmla="*/ 3369 w 5702"/>
              <a:gd name="T35" fmla="*/ 42 h 394"/>
              <a:gd name="T36" fmla="*/ 3547 w 5702"/>
              <a:gd name="T37" fmla="*/ 19 h 394"/>
              <a:gd name="T38" fmla="*/ 3735 w 5702"/>
              <a:gd name="T39" fmla="*/ 11 h 394"/>
              <a:gd name="T40" fmla="*/ 3949 w 5702"/>
              <a:gd name="T41" fmla="*/ 5 h 394"/>
              <a:gd name="T42" fmla="*/ 4210 w 5702"/>
              <a:gd name="T43" fmla="*/ 2 h 394"/>
              <a:gd name="T44" fmla="*/ 4519 w 5702"/>
              <a:gd name="T45" fmla="*/ 0 h 394"/>
              <a:gd name="T46" fmla="*/ 4907 w 5702"/>
              <a:gd name="T47" fmla="*/ 0 h 394"/>
              <a:gd name="T48" fmla="*/ 5318 w 5702"/>
              <a:gd name="T49" fmla="*/ 2 h 394"/>
              <a:gd name="T50" fmla="*/ 5702 w 5702"/>
              <a:gd name="T51" fmla="*/ 5 h 394"/>
              <a:gd name="T52" fmla="*/ 5513 w 5702"/>
              <a:gd name="T53" fmla="*/ 72 h 394"/>
              <a:gd name="T54" fmla="*/ 5116 w 5702"/>
              <a:gd name="T55" fmla="*/ 70 h 394"/>
              <a:gd name="T56" fmla="*/ 4689 w 5702"/>
              <a:gd name="T57" fmla="*/ 68 h 394"/>
              <a:gd name="T58" fmla="*/ 4358 w 5702"/>
              <a:gd name="T59" fmla="*/ 70 h 394"/>
              <a:gd name="T60" fmla="*/ 4073 w 5702"/>
              <a:gd name="T61" fmla="*/ 72 h 394"/>
              <a:gd name="T62" fmla="*/ 3836 w 5702"/>
              <a:gd name="T63" fmla="*/ 75 h 394"/>
              <a:gd name="T64" fmla="*/ 3648 w 5702"/>
              <a:gd name="T65" fmla="*/ 80 h 394"/>
              <a:gd name="T66" fmla="*/ 3455 w 5702"/>
              <a:gd name="T67" fmla="*/ 98 h 394"/>
              <a:gd name="T68" fmla="*/ 3293 w 5702"/>
              <a:gd name="T69" fmla="*/ 127 h 394"/>
              <a:gd name="T70" fmla="*/ 3162 w 5702"/>
              <a:gd name="T71" fmla="*/ 167 h 394"/>
              <a:gd name="T72" fmla="*/ 3056 w 5702"/>
              <a:gd name="T73" fmla="*/ 214 h 394"/>
              <a:gd name="T74" fmla="*/ 2974 w 5702"/>
              <a:gd name="T75" fmla="*/ 266 h 394"/>
              <a:gd name="T76" fmla="*/ 2911 w 5702"/>
              <a:gd name="T77" fmla="*/ 320 h 394"/>
              <a:gd name="T78" fmla="*/ 2868 w 5702"/>
              <a:gd name="T79" fmla="*/ 371 h 394"/>
              <a:gd name="T80" fmla="*/ 2835 w 5702"/>
              <a:gd name="T81" fmla="*/ 371 h 394"/>
              <a:gd name="T82" fmla="*/ 2791 w 5702"/>
              <a:gd name="T83" fmla="*/ 320 h 394"/>
              <a:gd name="T84" fmla="*/ 2730 w 5702"/>
              <a:gd name="T85" fmla="*/ 266 h 394"/>
              <a:gd name="T86" fmla="*/ 2647 w 5702"/>
              <a:gd name="T87" fmla="*/ 214 h 394"/>
              <a:gd name="T88" fmla="*/ 2542 w 5702"/>
              <a:gd name="T89" fmla="*/ 167 h 394"/>
              <a:gd name="T90" fmla="*/ 2410 w 5702"/>
              <a:gd name="T91" fmla="*/ 127 h 394"/>
              <a:gd name="T92" fmla="*/ 2248 w 5702"/>
              <a:gd name="T93" fmla="*/ 98 h 394"/>
              <a:gd name="T94" fmla="*/ 2055 w 5702"/>
              <a:gd name="T95" fmla="*/ 80 h 394"/>
              <a:gd name="T96" fmla="*/ 1867 w 5702"/>
              <a:gd name="T97" fmla="*/ 75 h 394"/>
              <a:gd name="T98" fmla="*/ 1630 w 5702"/>
              <a:gd name="T99" fmla="*/ 72 h 394"/>
              <a:gd name="T100" fmla="*/ 1344 w 5702"/>
              <a:gd name="T101" fmla="*/ 70 h 394"/>
              <a:gd name="T102" fmla="*/ 1014 w 5702"/>
              <a:gd name="T103" fmla="*/ 68 h 394"/>
              <a:gd name="T104" fmla="*/ 587 w 5702"/>
              <a:gd name="T105" fmla="*/ 70 h 394"/>
              <a:gd name="T106" fmla="*/ 190 w 5702"/>
              <a:gd name="T107" fmla="*/ 72 h 394"/>
              <a:gd name="T108" fmla="*/ 0 w 5702"/>
              <a:gd name="T109" fmla="*/ 5 h 394"/>
              <a:gd name="T110" fmla="*/ 385 w 5702"/>
              <a:gd name="T111" fmla="*/ 2 h 394"/>
              <a:gd name="T112" fmla="*/ 796 w 5702"/>
              <a:gd name="T11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02" h="394">
                <a:moveTo>
                  <a:pt x="1014" y="0"/>
                </a:moveTo>
                <a:lnTo>
                  <a:pt x="1184" y="0"/>
                </a:lnTo>
                <a:lnTo>
                  <a:pt x="1344" y="0"/>
                </a:lnTo>
                <a:lnTo>
                  <a:pt x="1492" y="2"/>
                </a:lnTo>
                <a:lnTo>
                  <a:pt x="1630" y="4"/>
                </a:lnTo>
                <a:lnTo>
                  <a:pt x="1754" y="5"/>
                </a:lnTo>
                <a:lnTo>
                  <a:pt x="1867" y="7"/>
                </a:lnTo>
                <a:lnTo>
                  <a:pt x="1968" y="11"/>
                </a:lnTo>
                <a:lnTo>
                  <a:pt x="2055" y="12"/>
                </a:lnTo>
                <a:lnTo>
                  <a:pt x="2156" y="19"/>
                </a:lnTo>
                <a:lnTo>
                  <a:pt x="2248" y="30"/>
                </a:lnTo>
                <a:lnTo>
                  <a:pt x="2333" y="42"/>
                </a:lnTo>
                <a:lnTo>
                  <a:pt x="2410" y="59"/>
                </a:lnTo>
                <a:lnTo>
                  <a:pt x="2480" y="78"/>
                </a:lnTo>
                <a:lnTo>
                  <a:pt x="2542" y="99"/>
                </a:lnTo>
                <a:lnTo>
                  <a:pt x="2598" y="122"/>
                </a:lnTo>
                <a:lnTo>
                  <a:pt x="2647" y="146"/>
                </a:lnTo>
                <a:lnTo>
                  <a:pt x="2690" y="172"/>
                </a:lnTo>
                <a:lnTo>
                  <a:pt x="2730" y="199"/>
                </a:lnTo>
                <a:lnTo>
                  <a:pt x="2763" y="225"/>
                </a:lnTo>
                <a:lnTo>
                  <a:pt x="2791" y="253"/>
                </a:lnTo>
                <a:lnTo>
                  <a:pt x="2816" y="277"/>
                </a:lnTo>
                <a:lnTo>
                  <a:pt x="2835" y="303"/>
                </a:lnTo>
                <a:lnTo>
                  <a:pt x="2852" y="326"/>
                </a:lnTo>
                <a:lnTo>
                  <a:pt x="2868" y="303"/>
                </a:lnTo>
                <a:lnTo>
                  <a:pt x="2887" y="277"/>
                </a:lnTo>
                <a:lnTo>
                  <a:pt x="2911" y="253"/>
                </a:lnTo>
                <a:lnTo>
                  <a:pt x="2939" y="225"/>
                </a:lnTo>
                <a:lnTo>
                  <a:pt x="2974" y="199"/>
                </a:lnTo>
                <a:lnTo>
                  <a:pt x="3012" y="172"/>
                </a:lnTo>
                <a:lnTo>
                  <a:pt x="3056" y="146"/>
                </a:lnTo>
                <a:lnTo>
                  <a:pt x="3105" y="122"/>
                </a:lnTo>
                <a:lnTo>
                  <a:pt x="3162" y="99"/>
                </a:lnTo>
                <a:lnTo>
                  <a:pt x="3223" y="78"/>
                </a:lnTo>
                <a:lnTo>
                  <a:pt x="3293" y="59"/>
                </a:lnTo>
                <a:lnTo>
                  <a:pt x="3369" y="42"/>
                </a:lnTo>
                <a:lnTo>
                  <a:pt x="3455" y="30"/>
                </a:lnTo>
                <a:lnTo>
                  <a:pt x="3547" y="19"/>
                </a:lnTo>
                <a:lnTo>
                  <a:pt x="3648" y="12"/>
                </a:lnTo>
                <a:lnTo>
                  <a:pt x="3735" y="11"/>
                </a:lnTo>
                <a:lnTo>
                  <a:pt x="3836" y="7"/>
                </a:lnTo>
                <a:lnTo>
                  <a:pt x="3949" y="5"/>
                </a:lnTo>
                <a:lnTo>
                  <a:pt x="4073" y="4"/>
                </a:lnTo>
                <a:lnTo>
                  <a:pt x="4210" y="2"/>
                </a:lnTo>
                <a:lnTo>
                  <a:pt x="4358" y="0"/>
                </a:lnTo>
                <a:lnTo>
                  <a:pt x="4519" y="0"/>
                </a:lnTo>
                <a:lnTo>
                  <a:pt x="4689" y="0"/>
                </a:lnTo>
                <a:lnTo>
                  <a:pt x="4907" y="0"/>
                </a:lnTo>
                <a:lnTo>
                  <a:pt x="5116" y="2"/>
                </a:lnTo>
                <a:lnTo>
                  <a:pt x="5318" y="2"/>
                </a:lnTo>
                <a:lnTo>
                  <a:pt x="5513" y="4"/>
                </a:lnTo>
                <a:lnTo>
                  <a:pt x="5702" y="5"/>
                </a:lnTo>
                <a:lnTo>
                  <a:pt x="5702" y="73"/>
                </a:lnTo>
                <a:lnTo>
                  <a:pt x="5513" y="72"/>
                </a:lnTo>
                <a:lnTo>
                  <a:pt x="5318" y="70"/>
                </a:lnTo>
                <a:lnTo>
                  <a:pt x="5116" y="70"/>
                </a:lnTo>
                <a:lnTo>
                  <a:pt x="4907" y="68"/>
                </a:lnTo>
                <a:lnTo>
                  <a:pt x="4689" y="68"/>
                </a:lnTo>
                <a:lnTo>
                  <a:pt x="4519" y="68"/>
                </a:lnTo>
                <a:lnTo>
                  <a:pt x="4358" y="70"/>
                </a:lnTo>
                <a:lnTo>
                  <a:pt x="4210" y="70"/>
                </a:lnTo>
                <a:lnTo>
                  <a:pt x="4073" y="72"/>
                </a:lnTo>
                <a:lnTo>
                  <a:pt x="3949" y="73"/>
                </a:lnTo>
                <a:lnTo>
                  <a:pt x="3836" y="75"/>
                </a:lnTo>
                <a:lnTo>
                  <a:pt x="3735" y="78"/>
                </a:lnTo>
                <a:lnTo>
                  <a:pt x="3648" y="80"/>
                </a:lnTo>
                <a:lnTo>
                  <a:pt x="3547" y="87"/>
                </a:lnTo>
                <a:lnTo>
                  <a:pt x="3455" y="98"/>
                </a:lnTo>
                <a:lnTo>
                  <a:pt x="3369" y="110"/>
                </a:lnTo>
                <a:lnTo>
                  <a:pt x="3293" y="127"/>
                </a:lnTo>
                <a:lnTo>
                  <a:pt x="3223" y="146"/>
                </a:lnTo>
                <a:lnTo>
                  <a:pt x="3162" y="167"/>
                </a:lnTo>
                <a:lnTo>
                  <a:pt x="3105" y="190"/>
                </a:lnTo>
                <a:lnTo>
                  <a:pt x="3056" y="214"/>
                </a:lnTo>
                <a:lnTo>
                  <a:pt x="3012" y="240"/>
                </a:lnTo>
                <a:lnTo>
                  <a:pt x="2974" y="266"/>
                </a:lnTo>
                <a:lnTo>
                  <a:pt x="2939" y="293"/>
                </a:lnTo>
                <a:lnTo>
                  <a:pt x="2911" y="320"/>
                </a:lnTo>
                <a:lnTo>
                  <a:pt x="2887" y="345"/>
                </a:lnTo>
                <a:lnTo>
                  <a:pt x="2868" y="371"/>
                </a:lnTo>
                <a:lnTo>
                  <a:pt x="2852" y="394"/>
                </a:lnTo>
                <a:lnTo>
                  <a:pt x="2835" y="371"/>
                </a:lnTo>
                <a:lnTo>
                  <a:pt x="2816" y="345"/>
                </a:lnTo>
                <a:lnTo>
                  <a:pt x="2791" y="320"/>
                </a:lnTo>
                <a:lnTo>
                  <a:pt x="2763" y="293"/>
                </a:lnTo>
                <a:lnTo>
                  <a:pt x="2730" y="266"/>
                </a:lnTo>
                <a:lnTo>
                  <a:pt x="2690" y="240"/>
                </a:lnTo>
                <a:lnTo>
                  <a:pt x="2647" y="214"/>
                </a:lnTo>
                <a:lnTo>
                  <a:pt x="2598" y="190"/>
                </a:lnTo>
                <a:lnTo>
                  <a:pt x="2542" y="167"/>
                </a:lnTo>
                <a:lnTo>
                  <a:pt x="2480" y="146"/>
                </a:lnTo>
                <a:lnTo>
                  <a:pt x="2410" y="127"/>
                </a:lnTo>
                <a:lnTo>
                  <a:pt x="2333" y="110"/>
                </a:lnTo>
                <a:lnTo>
                  <a:pt x="2248" y="98"/>
                </a:lnTo>
                <a:lnTo>
                  <a:pt x="2156" y="87"/>
                </a:lnTo>
                <a:lnTo>
                  <a:pt x="2055" y="80"/>
                </a:lnTo>
                <a:lnTo>
                  <a:pt x="1968" y="78"/>
                </a:lnTo>
                <a:lnTo>
                  <a:pt x="1867" y="75"/>
                </a:lnTo>
                <a:lnTo>
                  <a:pt x="1754" y="73"/>
                </a:lnTo>
                <a:lnTo>
                  <a:pt x="1630" y="72"/>
                </a:lnTo>
                <a:lnTo>
                  <a:pt x="1492" y="70"/>
                </a:lnTo>
                <a:lnTo>
                  <a:pt x="1344" y="70"/>
                </a:lnTo>
                <a:lnTo>
                  <a:pt x="1184" y="68"/>
                </a:lnTo>
                <a:lnTo>
                  <a:pt x="1014" y="68"/>
                </a:lnTo>
                <a:lnTo>
                  <a:pt x="796" y="68"/>
                </a:lnTo>
                <a:lnTo>
                  <a:pt x="587" y="70"/>
                </a:lnTo>
                <a:lnTo>
                  <a:pt x="385" y="70"/>
                </a:lnTo>
                <a:lnTo>
                  <a:pt x="190" y="72"/>
                </a:lnTo>
                <a:lnTo>
                  <a:pt x="0" y="73"/>
                </a:lnTo>
                <a:lnTo>
                  <a:pt x="0" y="5"/>
                </a:lnTo>
                <a:lnTo>
                  <a:pt x="190" y="4"/>
                </a:lnTo>
                <a:lnTo>
                  <a:pt x="385" y="2"/>
                </a:lnTo>
                <a:lnTo>
                  <a:pt x="587" y="2"/>
                </a:lnTo>
                <a:lnTo>
                  <a:pt x="796" y="0"/>
                </a:lnTo>
                <a:lnTo>
                  <a:pt x="1014"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ppt_y</p:attrName>
                                        </p:attrNameLst>
                                      </p:cBhvr>
                                      <p:tavLst>
                                        <p:tav tm="0">
                                          <p:val>
                                            <p:strVal val="#ppt_y+#ppt_h*1.125000"/>
                                          </p:val>
                                        </p:tav>
                                        <p:tav tm="100000">
                                          <p:val>
                                            <p:strVal val="#ppt_y"/>
                                          </p:val>
                                        </p:tav>
                                      </p:tavLst>
                                    </p:anim>
                                    <p:animEffect transition="in" filter="wipe(up)">
                                      <p:cBhvr>
                                        <p:cTn id="8" dur="500"/>
                                        <p:tgtEl>
                                          <p:spTgt spid="38"/>
                                        </p:tgtEl>
                                      </p:cBhvr>
                                    </p:animEffect>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barn(inVertical)">
                                      <p:cBhvr>
                                        <p:cTn id="20" dur="500"/>
                                        <p:tgtEl>
                                          <p:spTgt spid="3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arn(inVertical)">
                                      <p:cBhvr>
                                        <p:cTn id="28" dur="500"/>
                                        <p:tgtEl>
                                          <p:spTgt spid="35"/>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up)">
                                      <p:cBhvr>
                                        <p:cTn id="36" dur="500"/>
                                        <p:tgtEl>
                                          <p:spTgt spid="15"/>
                                        </p:tgtEl>
                                      </p:cBhvr>
                                    </p:animEffect>
                                  </p:childTnLst>
                                </p:cTn>
                              </p:par>
                            </p:childTnLst>
                          </p:cTn>
                        </p:par>
                        <p:par>
                          <p:cTn id="37" fill="hold">
                            <p:stCondLst>
                              <p:cond delay="35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outVertic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33" grpId="0" animBg="1"/>
      <p:bldP spid="34" grpId="0"/>
      <p:bldP spid="35" grpId="0" animBg="1"/>
      <p:bldP spid="38" grpId="0"/>
      <p:bldP spid="15" grpId="0"/>
      <p:bldP spid="16"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处理办法"/>
          <p:cNvPicPr>
            <a:picLocks noChangeAspect="1"/>
          </p:cNvPicPr>
          <p:nvPr/>
        </p:nvPicPr>
        <p:blipFill>
          <a:blip r:embed="rId1"/>
          <a:stretch>
            <a:fillRect/>
          </a:stretch>
        </p:blipFill>
        <p:spPr>
          <a:xfrm>
            <a:off x="1532831" y="736005"/>
            <a:ext cx="8617319" cy="5384678"/>
          </a:xfrm>
          <a:prstGeom prst="rect">
            <a:avLst/>
          </a:prstGeom>
        </p:spPr>
      </p:pic>
      <p:sp>
        <p:nvSpPr>
          <p:cNvPr id="3" name="矩形 2"/>
          <p:cNvSpPr/>
          <p:nvPr/>
        </p:nvSpPr>
        <p:spPr>
          <a:xfrm>
            <a:off x="2036887" y="5488533"/>
            <a:ext cx="7920880" cy="5760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30"/>
          <p:cNvSpPr/>
          <p:nvPr>
            <p:custDataLst>
              <p:tags r:id="rId2"/>
            </p:custDataLst>
          </p:nvPr>
        </p:nvSpPr>
        <p:spPr>
          <a:xfrm>
            <a:off x="718589" y="646283"/>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31"/>
          <p:cNvSpPr/>
          <p:nvPr>
            <p:custDataLst>
              <p:tags r:id="rId3"/>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政策</a:t>
            </a:r>
            <a:r>
              <a:rPr lang="en-US" altLang="zh-CN" sz="2000" b="1" dirty="0">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学术不端“零容忍”</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1577472" y="6230354"/>
            <a:ext cx="9703805" cy="741742"/>
          </a:xfrm>
          <a:prstGeom prst="rect">
            <a:avLst/>
          </a:prstGeom>
          <a:noFill/>
        </p:spPr>
        <p:txBody>
          <a:bodyPr wrap="square" rtlCol="0">
            <a:spAutoFit/>
          </a:bodyPr>
          <a:lstStyle/>
          <a:p>
            <a:pPr algn="just"/>
            <a:r>
              <a:rPr lang="zh-CN" altLang="en-US" sz="2110" dirty="0">
                <a:solidFill>
                  <a:schemeClr val="tx1">
                    <a:lumMod val="50000"/>
                  </a:schemeClr>
                </a:solidFill>
                <a:latin typeface="+mn-ea"/>
                <a:ea typeface="+mn-ea"/>
                <a:sym typeface="微软雅黑" panose="020B0503020204020204" pitchFamily="34" charset="-122"/>
              </a:rPr>
              <a:t>第八条，高等学校应当利用</a:t>
            </a:r>
            <a:r>
              <a:rPr lang="zh-CN" altLang="en-US" sz="2110" b="1" dirty="0">
                <a:solidFill>
                  <a:srgbClr val="FF0000"/>
                </a:solidFill>
                <a:latin typeface="+mn-ea"/>
                <a:ea typeface="+mn-ea"/>
                <a:sym typeface="微软雅黑" panose="020B0503020204020204" pitchFamily="34" charset="-122"/>
              </a:rPr>
              <a:t>信息技术</a:t>
            </a:r>
            <a:r>
              <a:rPr lang="zh-CN" altLang="en-US" sz="2110" dirty="0">
                <a:solidFill>
                  <a:schemeClr val="tx1">
                    <a:lumMod val="50000"/>
                  </a:schemeClr>
                </a:solidFill>
                <a:latin typeface="+mn-ea"/>
                <a:ea typeface="+mn-ea"/>
                <a:sym typeface="微软雅黑" panose="020B0503020204020204" pitchFamily="34" charset="-122"/>
              </a:rPr>
              <a:t>等手段，建立对学术成果、学位论文所涉及内容的知识产权查询制度，健全学术规范监督机制。</a:t>
            </a:r>
            <a:endParaRPr sz="2110" dirty="0">
              <a:solidFill>
                <a:schemeClr val="tx1">
                  <a:lumMod val="50000"/>
                </a:schemeClr>
              </a:solidFill>
              <a:latin typeface="+mn-ea"/>
              <a:ea typeface="+mn-ea"/>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45057"/>
          <p:cNvPicPr>
            <a:picLocks noChangeAspect="1"/>
          </p:cNvPicPr>
          <p:nvPr/>
        </p:nvPicPr>
        <p:blipFill>
          <a:blip r:embed="rId1"/>
          <a:stretch>
            <a:fillRect/>
          </a:stretch>
        </p:blipFill>
        <p:spPr>
          <a:xfrm>
            <a:off x="-23068" y="736005"/>
            <a:ext cx="7496715" cy="3119391"/>
          </a:xfrm>
          <a:prstGeom prst="rect">
            <a:avLst/>
          </a:prstGeom>
        </p:spPr>
      </p:pic>
      <p:pic>
        <p:nvPicPr>
          <p:cNvPr id="45059" name="内容占位符 45058"/>
          <p:cNvPicPr>
            <a:picLocks noChangeAspect="1"/>
          </p:cNvPicPr>
          <p:nvPr/>
        </p:nvPicPr>
        <p:blipFill>
          <a:blip r:embed="rId2"/>
          <a:stretch>
            <a:fillRect/>
          </a:stretch>
        </p:blipFill>
        <p:spPr>
          <a:xfrm>
            <a:off x="5421263" y="762744"/>
            <a:ext cx="7416800" cy="4149725"/>
          </a:xfrm>
          <a:prstGeom prst="rect">
            <a:avLst/>
          </a:prstGeom>
        </p:spPr>
      </p:pic>
      <p:pic>
        <p:nvPicPr>
          <p:cNvPr id="45060" name="内容占位符 45059"/>
          <p:cNvPicPr>
            <a:picLocks noChangeAspect="1"/>
          </p:cNvPicPr>
          <p:nvPr/>
        </p:nvPicPr>
        <p:blipFill>
          <a:blip r:embed="rId3"/>
          <a:stretch>
            <a:fillRect/>
          </a:stretch>
        </p:blipFill>
        <p:spPr>
          <a:xfrm>
            <a:off x="-51068" y="2798870"/>
            <a:ext cx="8948737" cy="4391025"/>
          </a:xfrm>
          <a:prstGeom prst="rect">
            <a:avLst/>
          </a:prstGeom>
        </p:spPr>
      </p:pic>
      <p:pic>
        <p:nvPicPr>
          <p:cNvPr id="45062" name="内容占位符 45061"/>
          <p:cNvPicPr>
            <a:picLocks noChangeAspect="1"/>
          </p:cNvPicPr>
          <p:nvPr/>
        </p:nvPicPr>
        <p:blipFill>
          <a:blip r:embed="rId4"/>
          <a:stretch>
            <a:fillRect/>
          </a:stretch>
        </p:blipFill>
        <p:spPr>
          <a:xfrm>
            <a:off x="7005439" y="2289175"/>
            <a:ext cx="5803900" cy="4895850"/>
          </a:xfrm>
          <a:prstGeom prst="rect">
            <a:avLst/>
          </a:prstGeom>
        </p:spPr>
      </p:pic>
      <p:sp>
        <p:nvSpPr>
          <p:cNvPr id="2" name="文本框 1"/>
          <p:cNvSpPr txBox="1"/>
          <p:nvPr/>
        </p:nvSpPr>
        <p:spPr>
          <a:xfrm>
            <a:off x="164679" y="5552990"/>
            <a:ext cx="12385376" cy="1015663"/>
          </a:xfrm>
          <a:prstGeom prst="rect">
            <a:avLst/>
          </a:prstGeom>
          <a:noFill/>
        </p:spPr>
        <p:txBody>
          <a:bodyPr wrap="square" rtlCol="0">
            <a:spAutoFit/>
          </a:bodyPr>
          <a:lstStyle/>
          <a:p>
            <a:pPr>
              <a:lnSpc>
                <a:spcPct val="150000"/>
              </a:lnSpc>
            </a:pPr>
            <a:r>
              <a:rPr lang="zh-CN" altLang="zh-CN" sz="4000" b="1" dirty="0">
                <a:solidFill>
                  <a:srgbClr val="FF0000"/>
                </a:solidFill>
                <a:latin typeface="微软雅黑" panose="020B0503020204020204" pitchFamily="34" charset="-122"/>
                <a:ea typeface="微软雅黑" panose="020B0503020204020204" pitchFamily="34" charset="-122"/>
              </a:rPr>
              <a:t>高校通过信息化手段实现对毕业生论文的学术不端检测</a:t>
            </a:r>
            <a:endParaRPr lang="zh-CN" altLang="zh-CN" sz="4000" b="1" dirty="0">
              <a:solidFill>
                <a:srgbClr val="FF0000"/>
              </a:solidFill>
              <a:latin typeface="微软雅黑" panose="020B0503020204020204" pitchFamily="34" charset="-122"/>
              <a:ea typeface="微软雅黑" panose="020B0503020204020204" pitchFamily="34" charset="-122"/>
            </a:endParaRPr>
          </a:p>
        </p:txBody>
      </p:sp>
      <p:sp>
        <p:nvSpPr>
          <p:cNvPr id="12" name="任意多边形 30"/>
          <p:cNvSpPr/>
          <p:nvPr>
            <p:custDataLst>
              <p:tags r:id="rId5"/>
            </p:custDataLst>
          </p:nvPr>
        </p:nvSpPr>
        <p:spPr>
          <a:xfrm>
            <a:off x="718589" y="646283"/>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31"/>
          <p:cNvSpPr/>
          <p:nvPr>
            <p:custDataLst>
              <p:tags r:id="rId6"/>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高校相关规定</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内容占位符 2"/>
          <p:cNvSpPr/>
          <p:nvPr>
            <p:ph sz="quarter" idx="1"/>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5059"/>
                                        </p:tgtEl>
                                        <p:attrNameLst>
                                          <p:attrName>style.visibility</p:attrName>
                                        </p:attrNameLst>
                                      </p:cBhvr>
                                      <p:to>
                                        <p:strVal val="visible"/>
                                      </p:to>
                                    </p:set>
                                    <p:anim calcmode="lin" valueType="num">
                                      <p:cBhvr additive="base">
                                        <p:cTn id="12" dur="500" fill="hold"/>
                                        <p:tgtEl>
                                          <p:spTgt spid="45059"/>
                                        </p:tgtEl>
                                        <p:attrNameLst>
                                          <p:attrName>ppt_x</p:attrName>
                                        </p:attrNameLst>
                                      </p:cBhvr>
                                      <p:tavLst>
                                        <p:tav tm="0">
                                          <p:val>
                                            <p:strVal val="#ppt_x"/>
                                          </p:val>
                                        </p:tav>
                                        <p:tav tm="100000">
                                          <p:val>
                                            <p:strVal val="#ppt_x"/>
                                          </p:val>
                                        </p:tav>
                                      </p:tavLst>
                                    </p:anim>
                                    <p:anim calcmode="lin" valueType="num">
                                      <p:cBhvr additive="base">
                                        <p:cTn id="13" dur="500" fill="hold"/>
                                        <p:tgtEl>
                                          <p:spTgt spid="4505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5060"/>
                                        </p:tgtEl>
                                        <p:attrNameLst>
                                          <p:attrName>style.visibility</p:attrName>
                                        </p:attrNameLst>
                                      </p:cBhvr>
                                      <p:to>
                                        <p:strVal val="visible"/>
                                      </p:to>
                                    </p:set>
                                    <p:anim calcmode="lin" valueType="num">
                                      <p:cBhvr additive="base">
                                        <p:cTn id="17" dur="500" fill="hold"/>
                                        <p:tgtEl>
                                          <p:spTgt spid="45060"/>
                                        </p:tgtEl>
                                        <p:attrNameLst>
                                          <p:attrName>ppt_x</p:attrName>
                                        </p:attrNameLst>
                                      </p:cBhvr>
                                      <p:tavLst>
                                        <p:tav tm="0">
                                          <p:val>
                                            <p:strVal val="#ppt_x"/>
                                          </p:val>
                                        </p:tav>
                                        <p:tav tm="100000">
                                          <p:val>
                                            <p:strVal val="#ppt_x"/>
                                          </p:val>
                                        </p:tav>
                                      </p:tavLst>
                                    </p:anim>
                                    <p:anim calcmode="lin" valueType="num">
                                      <p:cBhvr additive="base">
                                        <p:cTn id="18" dur="500" fill="hold"/>
                                        <p:tgtEl>
                                          <p:spTgt spid="450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box(in)">
                                      <p:cBhvr>
                                        <p:cTn id="22" dur="500"/>
                                        <p:tgtEl>
                                          <p:spTgt spid="45062"/>
                                        </p:tgtEl>
                                      </p:cBhvr>
                                    </p:animEffect>
                                  </p:childTnLst>
                                </p:cTn>
                              </p:par>
                            </p:childTnLst>
                          </p:cTn>
                        </p:par>
                        <p:par>
                          <p:cTn id="23" fill="hold">
                            <p:stCondLst>
                              <p:cond delay="2000"/>
                            </p:stCondLst>
                            <p:childTnLst>
                              <p:par>
                                <p:cTn id="24" presetID="5" presetClass="entr" presetSubtype="1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checkerboard(across)">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66465" y="1894840"/>
            <a:ext cx="6197600" cy="4373880"/>
            <a:chOff x="6199748" y="2294758"/>
            <a:chExt cx="4802010" cy="3388601"/>
          </a:xfrm>
        </p:grpSpPr>
        <p:sp>
          <p:nvSpPr>
            <p:cNvPr id="7" name="Freeform 6"/>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27196" tIns="627187" rIns="627196" bIns="627187" numCol="1" spcCol="1270" anchor="ctr" anchorCtr="0">
              <a:noAutofit/>
            </a:bodyPr>
            <a:lstStyle/>
            <a:p>
              <a:pPr algn="ctr" defTabSz="2437130">
                <a:lnSpc>
                  <a:spcPct val="120000"/>
                </a:lnSpc>
                <a:spcAft>
                  <a:spcPct val="35000"/>
                </a:spcAft>
              </a:pPr>
              <a:endParaRPr lang="id-ID" sz="548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8591026" y="2519799"/>
              <a:ext cx="301176" cy="301171"/>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7877873" y="5149983"/>
              <a:ext cx="218075" cy="218285"/>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56240"/>
                <a:satOff val="2879"/>
                <a:lumOff val="1209"/>
                <a:alphaOff val="0"/>
              </a:schemeClr>
            </a:fillRef>
            <a:effectRef idx="0">
              <a:schemeClr val="accent3">
                <a:hueOff val="56240"/>
                <a:satOff val="2879"/>
                <a:lumOff val="1209"/>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9928187" y="3742198"/>
              <a:ext cx="218075" cy="218285"/>
            </a:xfrm>
            <a:prstGeom prst="ellipse">
              <a:avLst/>
            </a:prstGeom>
            <a:solidFill>
              <a:schemeClr val="accent1">
                <a:lumMod val="75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884647" y="5382188"/>
              <a:ext cx="301176" cy="301171"/>
            </a:xfrm>
            <a:prstGeom prst="ellipse">
              <a:avLst/>
            </a:prstGeom>
            <a:solidFill>
              <a:schemeClr val="accent1">
                <a:lumMod val="75000"/>
              </a:schemeClr>
            </a:solidFill>
            <a:ln>
              <a:noFill/>
            </a:ln>
          </p:spPr>
          <p:style>
            <a:lnRef idx="2">
              <a:schemeClr val="lt1">
                <a:hueOff val="0"/>
                <a:satOff val="0"/>
                <a:lumOff val="0"/>
                <a:alphaOff val="0"/>
              </a:schemeClr>
            </a:lnRef>
            <a:fillRef idx="1">
              <a:schemeClr val="accent3">
                <a:hueOff val="168719"/>
                <a:satOff val="8636"/>
                <a:lumOff val="3628"/>
                <a:alphaOff val="0"/>
              </a:schemeClr>
            </a:fillRef>
            <a:effectRef idx="0">
              <a:schemeClr val="accent3">
                <a:hueOff val="168719"/>
                <a:satOff val="8636"/>
                <a:lumOff val="362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7578045" y="3164374"/>
              <a:ext cx="218075" cy="218285"/>
            </a:xfrm>
            <a:prstGeom prst="ellipse">
              <a:avLst/>
            </a:prstGeom>
            <a:solidFill>
              <a:schemeClr val="accent2">
                <a:lumMod val="40000"/>
                <a:lumOff val="60000"/>
              </a:schemeClr>
            </a:solidFill>
            <a:ln>
              <a:noFill/>
            </a:ln>
          </p:spPr>
          <p:style>
            <a:lnRef idx="2">
              <a:schemeClr val="lt1">
                <a:hueOff val="0"/>
                <a:satOff val="0"/>
                <a:lumOff val="0"/>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250">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9288092" y="4197527"/>
              <a:ext cx="301176" cy="301171"/>
            </a:xfrm>
            <a:prstGeom prst="ellipse">
              <a:avLst/>
            </a:prstGeom>
            <a:solidFill>
              <a:schemeClr val="accent4">
                <a:lumMod val="60000"/>
                <a:lumOff val="4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461137" y="4435079"/>
              <a:ext cx="544433" cy="544448"/>
            </a:xfrm>
            <a:prstGeom prst="ellipse">
              <a:avLst/>
            </a:prstGeom>
            <a:solidFill>
              <a:schemeClr val="accent5"/>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3"/>
            </a:solidFill>
            <a:ln>
              <a:noFill/>
            </a:ln>
          </p:spPr>
          <p:style>
            <a:lnRef idx="2">
              <a:schemeClr val="lt1">
                <a:hueOff val="0"/>
                <a:satOff val="0"/>
                <a:lumOff val="0"/>
                <a:alphaOff val="0"/>
              </a:schemeClr>
            </a:lnRef>
            <a:fillRef idx="1">
              <a:schemeClr val="accent3">
                <a:hueOff val="506157"/>
                <a:satOff val="25908"/>
                <a:lumOff val="10883"/>
                <a:alphaOff val="0"/>
              </a:schemeClr>
            </a:fillRef>
            <a:effectRef idx="0">
              <a:schemeClr val="accent3">
                <a:hueOff val="506157"/>
                <a:satOff val="25908"/>
                <a:lumOff val="10883"/>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250">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9540385" y="3373960"/>
              <a:ext cx="301176" cy="301171"/>
            </a:xfrm>
            <a:prstGeom prst="ellipse">
              <a:avLst/>
            </a:prstGeom>
            <a:solidFill>
              <a:schemeClr val="accent5"/>
            </a:solidFill>
            <a:ln w="25400">
              <a:solidFill>
                <a:schemeClr val="bg1"/>
              </a:solidFill>
            </a:ln>
          </p:spPr>
          <p:style>
            <a:lnRef idx="2">
              <a:schemeClr val="lt1">
                <a:hueOff val="0"/>
                <a:satOff val="0"/>
                <a:lumOff val="0"/>
                <a:alphaOff val="0"/>
              </a:schemeClr>
            </a:lnRef>
            <a:fillRef idx="1">
              <a:schemeClr val="accent3">
                <a:hueOff val="562397"/>
                <a:satOff val="28787"/>
                <a:lumOff val="12092"/>
                <a:alphaOff val="0"/>
              </a:schemeClr>
            </a:fillRef>
            <a:effectRef idx="0">
              <a:schemeClr val="accent3">
                <a:hueOff val="562397"/>
                <a:satOff val="28787"/>
                <a:lumOff val="12092"/>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6243062" y="5047837"/>
              <a:ext cx="218075" cy="218285"/>
            </a:xfrm>
            <a:prstGeom prst="ellipse">
              <a:avLst/>
            </a:prstGeom>
            <a:solidFill>
              <a:schemeClr val="accent1">
                <a:lumMod val="75000"/>
              </a:schemeClr>
            </a:solidFill>
            <a:ln>
              <a:noFill/>
            </a:ln>
          </p:spPr>
          <p:style>
            <a:lnRef idx="2">
              <a:schemeClr val="lt1">
                <a:hueOff val="0"/>
                <a:satOff val="0"/>
                <a:lumOff val="0"/>
                <a:alphaOff val="0"/>
              </a:schemeClr>
            </a:lnRef>
            <a:fillRef idx="1">
              <a:schemeClr val="accent3">
                <a:hueOff val="618636"/>
                <a:satOff val="31665"/>
                <a:lumOff val="13301"/>
                <a:alphaOff val="0"/>
              </a:schemeClr>
            </a:fillRef>
            <a:effectRef idx="0">
              <a:schemeClr val="accent3">
                <a:hueOff val="618636"/>
                <a:satOff val="31665"/>
                <a:lumOff val="13301"/>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7733702" y="4763552"/>
              <a:ext cx="218075" cy="218285"/>
            </a:xfrm>
            <a:prstGeom prst="ellipse">
              <a:avLst/>
            </a:prstGeom>
            <a:solidFill>
              <a:schemeClr val="accent6">
                <a:lumMod val="40000"/>
                <a:lumOff val="60000"/>
              </a:schemeClr>
            </a:solidFill>
            <a:ln>
              <a:no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itle 13"/>
          <p:cNvSpPr txBox="1"/>
          <p:nvPr/>
        </p:nvSpPr>
        <p:spPr>
          <a:xfrm>
            <a:off x="5245100" y="3096260"/>
            <a:ext cx="2399030" cy="1992630"/>
          </a:xfrm>
          <a:prstGeom prst="rect">
            <a:avLst/>
          </a:prstGeom>
        </p:spPr>
        <p:txBody>
          <a:bodyPr vert="horz" wrap="square"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3600" b="1" dirty="0">
                <a:solidFill>
                  <a:schemeClr val="bg1"/>
                </a:solidFill>
                <a:latin typeface="Arial" panose="020B0604020202020204" pitchFamily="34" charset="0"/>
                <a:ea typeface="微软雅黑" panose="020B0503020204020204" pitchFamily="34" charset="-122"/>
                <a:sym typeface="Arial" panose="020B0604020202020204" pitchFamily="34" charset="0"/>
              </a:rPr>
              <a:t>影响检测系统效果的两大要素</a:t>
            </a:r>
            <a:endParaRPr lang="en-US" altLang="zh-CN" sz="4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8695611" y="2370178"/>
            <a:ext cx="599498" cy="469552"/>
          </a:xfrm>
          <a:prstGeom prst="rect">
            <a:avLst/>
          </a:prstGeom>
          <a:noFill/>
        </p:spPr>
        <p:txBody>
          <a:bodyPr wrap="square" lIns="0" tIns="0" rIns="0" bIns="0" rtlCol="0">
            <a:spAutoFit/>
          </a:bodyPr>
          <a:lstStyle/>
          <a:p>
            <a:pPr algn="ctr">
              <a:lnSpc>
                <a:spcPct val="120000"/>
              </a:lnSpc>
            </a:pPr>
            <a:r>
              <a:rPr 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3959444" y="3381197"/>
            <a:ext cx="599498" cy="469552"/>
          </a:xfrm>
          <a:prstGeom prst="rect">
            <a:avLst/>
          </a:prstGeom>
          <a:noFill/>
        </p:spPr>
        <p:txBody>
          <a:bodyPr wrap="square" lIns="0" tIns="0" rIns="0" bIns="0" rtlCol="0">
            <a:spAutoFit/>
          </a:bodyPr>
          <a:lstStyle/>
          <a:p>
            <a:pPr algn="ctr">
              <a:lnSpc>
                <a:spcPct val="120000"/>
              </a:lnSpc>
            </a:pPr>
            <a:r>
              <a:rPr 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78"/>
          <p:cNvSpPr txBox="1"/>
          <p:nvPr/>
        </p:nvSpPr>
        <p:spPr>
          <a:xfrm>
            <a:off x="1359535" y="3401060"/>
            <a:ext cx="2038350" cy="590550"/>
          </a:xfrm>
          <a:prstGeom prst="rect">
            <a:avLst/>
          </a:prstGeom>
          <a:noFill/>
        </p:spPr>
        <p:txBody>
          <a:bodyPr wrap="square" lIns="0" tIns="0" rIns="0" bIns="0" rtlCol="0">
            <a:spAutoFit/>
          </a:bodyPr>
          <a:lstStyle/>
          <a:p>
            <a:pPr algn="just">
              <a:lnSpc>
                <a:spcPct val="120000"/>
              </a:lnSpc>
            </a:pPr>
            <a:r>
              <a:rPr lang="zh-CN" altLang="zh-CN" sz="3200" b="1" dirty="0">
                <a:latin typeface="Arial" panose="020B0604020202020204" pitchFamily="34" charset="0"/>
                <a:ea typeface="微软雅黑" panose="020B0503020204020204" pitchFamily="34" charset="-122"/>
                <a:cs typeface="+mn-ea"/>
                <a:sym typeface="Arial" panose="020B0604020202020204" pitchFamily="34" charset="0"/>
              </a:rPr>
              <a:t>检测算法</a:t>
            </a:r>
            <a:endParaRPr lang="zh-CN" altLang="zh-CN" sz="32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任意多边形 28"/>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78"/>
          <p:cNvSpPr txBox="1"/>
          <p:nvPr/>
        </p:nvSpPr>
        <p:spPr>
          <a:xfrm>
            <a:off x="10115381" y="2185225"/>
            <a:ext cx="2743290" cy="540020"/>
          </a:xfrm>
          <a:prstGeom prst="rect">
            <a:avLst/>
          </a:prstGeom>
          <a:noFill/>
        </p:spPr>
        <p:txBody>
          <a:bodyPr wrap="square" lIns="0" tIns="0" rIns="0" bIns="0" rtlCol="0">
            <a:spAutoFit/>
          </a:bodyPr>
          <a:lstStyle/>
          <a:p>
            <a:pPr algn="just">
              <a:lnSpc>
                <a:spcPct val="120000"/>
              </a:lnSpc>
            </a:pPr>
            <a:r>
              <a:rPr lang="zh-CN" altLang="en-US" sz="3200" b="1" dirty="0">
                <a:latin typeface="Arial" panose="020B0604020202020204" pitchFamily="34" charset="0"/>
                <a:ea typeface="微软雅黑" panose="020B0503020204020204" pitchFamily="34" charset="-122"/>
                <a:cs typeface="+mn-ea"/>
                <a:sym typeface="Arial" panose="020B0604020202020204" pitchFamily="34" charset="0"/>
              </a:rPr>
              <a:t>比对资源库</a:t>
            </a:r>
            <a:endParaRPr lang="id-ID"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18490" y="925195"/>
            <a:ext cx="7941310" cy="49212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32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查重系统是信息化检测的有效手段</a:t>
            </a:r>
            <a:endParaRPr lang="zh-CN" altLang="en-US" sz="32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par>
                                <p:cTn id="8" presetID="22" presetClass="entr" presetSubtype="4" fill="hold" grpId="0"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53" presetClass="entr" presetSubtype="528"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1000" fill="hold"/>
                                        <p:tgtEl>
                                          <p:spTgt spid="53"/>
                                        </p:tgtEl>
                                        <p:attrNameLst>
                                          <p:attrName>ppt_w</p:attrName>
                                        </p:attrNameLst>
                                      </p:cBhvr>
                                      <p:tavLst>
                                        <p:tav tm="0">
                                          <p:val>
                                            <p:fltVal val="0"/>
                                          </p:val>
                                        </p:tav>
                                        <p:tav tm="100000">
                                          <p:val>
                                            <p:strVal val="#ppt_w"/>
                                          </p:val>
                                        </p:tav>
                                      </p:tavLst>
                                    </p:anim>
                                    <p:anim calcmode="lin" valueType="num">
                                      <p:cBhvr>
                                        <p:cTn id="14" dur="1000" fill="hold"/>
                                        <p:tgtEl>
                                          <p:spTgt spid="53"/>
                                        </p:tgtEl>
                                        <p:attrNameLst>
                                          <p:attrName>ppt_h</p:attrName>
                                        </p:attrNameLst>
                                      </p:cBhvr>
                                      <p:tavLst>
                                        <p:tav tm="0">
                                          <p:val>
                                            <p:fltVal val="0"/>
                                          </p:val>
                                        </p:tav>
                                        <p:tav tm="100000">
                                          <p:val>
                                            <p:strVal val="#ppt_h"/>
                                          </p:val>
                                        </p:tav>
                                      </p:tavLst>
                                    </p:anim>
                                    <p:animEffect transition="in" filter="fade">
                                      <p:cBhvr>
                                        <p:cTn id="15" dur="1000"/>
                                        <p:tgtEl>
                                          <p:spTgt spid="53"/>
                                        </p:tgtEl>
                                      </p:cBhvr>
                                    </p:animEffect>
                                    <p:anim calcmode="lin" valueType="num">
                                      <p:cBhvr>
                                        <p:cTn id="16" dur="1000" fill="hold"/>
                                        <p:tgtEl>
                                          <p:spTgt spid="53"/>
                                        </p:tgtEl>
                                        <p:attrNameLst>
                                          <p:attrName>ppt_x</p:attrName>
                                        </p:attrNameLst>
                                      </p:cBhvr>
                                      <p:tavLst>
                                        <p:tav tm="0">
                                          <p:val>
                                            <p:fltVal val="0.5"/>
                                          </p:val>
                                        </p:tav>
                                        <p:tav tm="100000">
                                          <p:val>
                                            <p:strVal val="#ppt_x"/>
                                          </p:val>
                                        </p:tav>
                                      </p:tavLst>
                                    </p:anim>
                                    <p:anim calcmode="lin" valueType="num">
                                      <p:cBhvr>
                                        <p:cTn id="17" dur="1000" fill="hold"/>
                                        <p:tgtEl>
                                          <p:spTgt spid="53"/>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1000" fill="hold"/>
                                        <p:tgtEl>
                                          <p:spTgt spid="54"/>
                                        </p:tgtEl>
                                        <p:attrNameLst>
                                          <p:attrName>ppt_w</p:attrName>
                                        </p:attrNameLst>
                                      </p:cBhvr>
                                      <p:tavLst>
                                        <p:tav tm="0">
                                          <p:val>
                                            <p:fltVal val="0"/>
                                          </p:val>
                                        </p:tav>
                                        <p:tav tm="100000">
                                          <p:val>
                                            <p:strVal val="#ppt_w"/>
                                          </p:val>
                                        </p:tav>
                                      </p:tavLst>
                                    </p:anim>
                                    <p:anim calcmode="lin" valueType="num">
                                      <p:cBhvr>
                                        <p:cTn id="21" dur="1000" fill="hold"/>
                                        <p:tgtEl>
                                          <p:spTgt spid="54"/>
                                        </p:tgtEl>
                                        <p:attrNameLst>
                                          <p:attrName>ppt_h</p:attrName>
                                        </p:attrNameLst>
                                      </p:cBhvr>
                                      <p:tavLst>
                                        <p:tav tm="0">
                                          <p:val>
                                            <p:fltVal val="0"/>
                                          </p:val>
                                        </p:tav>
                                        <p:tav tm="100000">
                                          <p:val>
                                            <p:strVal val="#ppt_h"/>
                                          </p:val>
                                        </p:tav>
                                      </p:tavLst>
                                    </p:anim>
                                    <p:animEffect transition="in" filter="fade">
                                      <p:cBhvr>
                                        <p:cTn id="22" dur="1000"/>
                                        <p:tgtEl>
                                          <p:spTgt spid="54"/>
                                        </p:tgtEl>
                                      </p:cBhvr>
                                    </p:animEffect>
                                    <p:anim calcmode="lin" valueType="num">
                                      <p:cBhvr>
                                        <p:cTn id="23" dur="1000" fill="hold"/>
                                        <p:tgtEl>
                                          <p:spTgt spid="54"/>
                                        </p:tgtEl>
                                        <p:attrNameLst>
                                          <p:attrName>ppt_x</p:attrName>
                                        </p:attrNameLst>
                                      </p:cBhvr>
                                      <p:tavLst>
                                        <p:tav tm="0">
                                          <p:val>
                                            <p:fltVal val="0.5"/>
                                          </p:val>
                                        </p:tav>
                                        <p:tav tm="100000">
                                          <p:val>
                                            <p:strVal val="#ppt_x"/>
                                          </p:val>
                                        </p:tav>
                                      </p:tavLst>
                                    </p:anim>
                                    <p:anim calcmode="lin" valueType="num">
                                      <p:cBhvr>
                                        <p:cTn id="24" dur="1000" fill="hold"/>
                                        <p:tgtEl>
                                          <p:spTgt spid="54"/>
                                        </p:tgtEl>
                                        <p:attrNameLst>
                                          <p:attrName>ppt_y</p:attrName>
                                        </p:attrNameLst>
                                      </p:cBhvr>
                                      <p:tavLst>
                                        <p:tav tm="0">
                                          <p:val>
                                            <p:fltVal val="0.5"/>
                                          </p:val>
                                        </p:tav>
                                        <p:tav tm="100000">
                                          <p:val>
                                            <p:strVal val="#ppt_y"/>
                                          </p:val>
                                        </p:tav>
                                      </p:tavLst>
                                    </p:anim>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down)">
                                      <p:cBhvr>
                                        <p:cTn id="28" dur="750"/>
                                        <p:tgtEl>
                                          <p:spTgt spid="59"/>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3" grpId="0"/>
      <p:bldP spid="54" grpId="0"/>
      <p:bldP spid="59"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31843" y="375264"/>
            <a:ext cx="5062222" cy="695584"/>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530" b="1" dirty="0" smtClean="0">
                <a:solidFill>
                  <a:srgbClr val="663A77"/>
                </a:solidFill>
                <a:latin typeface="造字工房悦黑体验版细体" pitchFamily="50" charset="-122"/>
                <a:ea typeface="造字工房悦黑体验版细体" pitchFamily="50" charset="-122"/>
              </a:rPr>
              <a:t>学术不端检测系统</a:t>
            </a:r>
            <a:r>
              <a:rPr lang="en-US" altLang="zh-CN" sz="2530" b="1" dirty="0" smtClean="0">
                <a:solidFill>
                  <a:srgbClr val="663A77"/>
                </a:solidFill>
                <a:latin typeface="造字工房悦黑体验版细体" pitchFamily="50" charset="-122"/>
                <a:ea typeface="造字工房悦黑体验版细体" pitchFamily="50" charset="-122"/>
              </a:rPr>
              <a:t> — </a:t>
            </a:r>
            <a:r>
              <a:rPr lang="zh-CN" sz="2530" b="1" dirty="0" smtClean="0">
                <a:solidFill>
                  <a:srgbClr val="663A77"/>
                </a:solidFill>
                <a:latin typeface="造字工房悦黑体验版细体" pitchFamily="50" charset="-122"/>
                <a:ea typeface="造字工房悦黑体验版细体" pitchFamily="50" charset="-122"/>
              </a:rPr>
              <a:t>检测算法</a:t>
            </a:r>
            <a:endParaRPr lang="zh-CN" sz="2530" b="1" dirty="0" smtClean="0">
              <a:solidFill>
                <a:srgbClr val="663A77"/>
              </a:solidFill>
              <a:latin typeface="造字工房悦黑体验版细体" pitchFamily="50" charset="-122"/>
              <a:ea typeface="造字工房悦黑体验版细体" pitchFamily="50" charset="-122"/>
            </a:endParaRPr>
          </a:p>
        </p:txBody>
      </p:sp>
      <p:grpSp>
        <p:nvGrpSpPr>
          <p:cNvPr id="113666" name="组合 1"/>
          <p:cNvGrpSpPr/>
          <p:nvPr/>
        </p:nvGrpSpPr>
        <p:grpSpPr>
          <a:xfrm>
            <a:off x="223103" y="2501926"/>
            <a:ext cx="6775029" cy="4123978"/>
            <a:chOff x="3622" y="3382"/>
            <a:chExt cx="7586" cy="4622"/>
          </a:xfrm>
        </p:grpSpPr>
        <p:pic>
          <p:nvPicPr>
            <p:cNvPr id="113667" name="Picture 50" descr="left1"/>
            <p:cNvPicPr>
              <a:picLocks noChangeAspect="1"/>
            </p:cNvPicPr>
            <p:nvPr/>
          </p:nvPicPr>
          <p:blipFill>
            <a:blip r:embed="rId1"/>
            <a:stretch>
              <a:fillRect/>
            </a:stretch>
          </p:blipFill>
          <p:spPr>
            <a:xfrm>
              <a:off x="5745" y="5868"/>
              <a:ext cx="960" cy="1410"/>
            </a:xfrm>
            <a:prstGeom prst="rect">
              <a:avLst/>
            </a:prstGeom>
            <a:noFill/>
            <a:ln w="9525" cap="flat" cmpd="sng">
              <a:solidFill>
                <a:srgbClr val="296FAF"/>
              </a:solidFill>
              <a:prstDash val="solid"/>
              <a:miter/>
              <a:headEnd type="none" w="med" len="med"/>
              <a:tailEnd type="none" w="med" len="med"/>
            </a:ln>
          </p:spPr>
        </p:pic>
        <p:pic>
          <p:nvPicPr>
            <p:cNvPr id="113668" name="Picture 27" descr="left1"/>
            <p:cNvPicPr>
              <a:picLocks noChangeAspect="1"/>
            </p:cNvPicPr>
            <p:nvPr/>
          </p:nvPicPr>
          <p:blipFill>
            <a:blip r:embed="rId1"/>
            <a:stretch>
              <a:fillRect/>
            </a:stretch>
          </p:blipFill>
          <p:spPr>
            <a:xfrm>
              <a:off x="7687" y="5606"/>
              <a:ext cx="693" cy="1140"/>
            </a:xfrm>
            <a:prstGeom prst="rect">
              <a:avLst/>
            </a:prstGeom>
            <a:noFill/>
            <a:ln w="9525" cap="flat" cmpd="sng">
              <a:solidFill>
                <a:srgbClr val="296FAF"/>
              </a:solidFill>
              <a:prstDash val="solid"/>
              <a:miter/>
              <a:headEnd type="none" w="med" len="med"/>
              <a:tailEnd type="none" w="med" len="med"/>
            </a:ln>
          </p:spPr>
        </p:pic>
        <p:pic>
          <p:nvPicPr>
            <p:cNvPr id="113669" name="Picture 35" descr="left1"/>
            <p:cNvPicPr>
              <a:picLocks noChangeAspect="1"/>
            </p:cNvPicPr>
            <p:nvPr/>
          </p:nvPicPr>
          <p:blipFill>
            <a:blip r:embed="rId1"/>
            <a:stretch>
              <a:fillRect/>
            </a:stretch>
          </p:blipFill>
          <p:spPr>
            <a:xfrm>
              <a:off x="7372" y="6135"/>
              <a:ext cx="787" cy="1140"/>
            </a:xfrm>
            <a:prstGeom prst="rect">
              <a:avLst/>
            </a:prstGeom>
            <a:noFill/>
            <a:ln w="9525" cap="flat" cmpd="sng">
              <a:solidFill>
                <a:srgbClr val="296FAF"/>
              </a:solidFill>
              <a:prstDash val="solid"/>
              <a:miter/>
              <a:headEnd type="none" w="med" len="med"/>
              <a:tailEnd type="none" w="med" len="med"/>
            </a:ln>
          </p:spPr>
        </p:pic>
        <p:pic>
          <p:nvPicPr>
            <p:cNvPr id="113670" name="Picture 36" descr="44"/>
            <p:cNvPicPr>
              <a:picLocks noChangeAspect="1"/>
            </p:cNvPicPr>
            <p:nvPr/>
          </p:nvPicPr>
          <p:blipFill>
            <a:blip r:embed="rId2"/>
            <a:stretch>
              <a:fillRect/>
            </a:stretch>
          </p:blipFill>
          <p:spPr>
            <a:xfrm>
              <a:off x="6468" y="3630"/>
              <a:ext cx="1117" cy="1616"/>
            </a:xfrm>
            <a:prstGeom prst="rect">
              <a:avLst/>
            </a:prstGeom>
            <a:noFill/>
            <a:ln w="9525" cap="flat" cmpd="sng">
              <a:solidFill>
                <a:srgbClr val="CA3C20"/>
              </a:solidFill>
              <a:prstDash val="solid"/>
              <a:miter/>
              <a:headEnd type="none" w="med" len="med"/>
              <a:tailEnd type="none" w="med" len="med"/>
            </a:ln>
          </p:spPr>
        </p:pic>
        <p:sp>
          <p:nvSpPr>
            <p:cNvPr id="28679" name="AutoShape 37"/>
            <p:cNvSpPr/>
            <p:nvPr/>
          </p:nvSpPr>
          <p:spPr>
            <a:xfrm>
              <a:off x="5339" y="4335"/>
              <a:ext cx="905" cy="213"/>
            </a:xfrm>
            <a:prstGeom prst="rightArrow">
              <a:avLst>
                <a:gd name="adj1" fmla="val 50000"/>
                <a:gd name="adj2" fmla="val 105701"/>
              </a:avLst>
            </a:prstGeom>
            <a:gradFill rotWithShape="0">
              <a:gsLst>
                <a:gs pos="0">
                  <a:srgbClr val="17364E"/>
                </a:gs>
                <a:gs pos="100000">
                  <a:srgbClr val="3375A9"/>
                </a:gs>
              </a:gsLst>
              <a:lin ang="18900000" scaled="1"/>
              <a:tileRect/>
            </a:gradFill>
            <a:ln w="9525">
              <a:noFill/>
              <a:miter/>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rgbClr val="E57505"/>
                </a:solidFill>
                <a:effectLst/>
                <a:uLnTx/>
                <a:uFillTx/>
                <a:latin typeface="Times New Roman" panose="02020603050405020304" charset="0"/>
                <a:ea typeface="宋体" panose="02010600030101010101" pitchFamily="2" charset="-122"/>
                <a:cs typeface="+mn-cs"/>
              </a:endParaRPr>
            </a:p>
          </p:txBody>
        </p:sp>
        <p:sp>
          <p:nvSpPr>
            <p:cNvPr id="113672" name="AutoShape 38"/>
            <p:cNvSpPr/>
            <p:nvPr/>
          </p:nvSpPr>
          <p:spPr>
            <a:xfrm rot="10800000">
              <a:off x="8070" y="4350"/>
              <a:ext cx="813" cy="213"/>
            </a:xfrm>
            <a:prstGeom prst="rightArrow">
              <a:avLst>
                <a:gd name="adj1" fmla="val 50000"/>
                <a:gd name="adj2" fmla="val 94468"/>
              </a:avLst>
            </a:prstGeom>
            <a:gradFill rotWithShape="0">
              <a:gsLst>
                <a:gs pos="0">
                  <a:srgbClr val="17364E"/>
                </a:gs>
                <a:gs pos="100000">
                  <a:srgbClr val="3375A9"/>
                </a:gs>
              </a:gsLst>
              <a:lin ang="18900000" scaled="1"/>
              <a:tileRect/>
            </a:gradFill>
            <a:ln w="9525">
              <a:noFill/>
            </a:ln>
          </p:spPr>
          <p:txBody>
            <a:bodyPr rot="10800000" wrap="none" anchor="ctr"/>
            <a:p>
              <a:pPr algn="ctr"/>
              <a:endParaRPr lang="en-US" altLang="en-US" sz="1830" dirty="0">
                <a:solidFill>
                  <a:srgbClr val="E57505"/>
                </a:solidFill>
                <a:latin typeface="Times New Roman" panose="02020603050405020304" charset="0"/>
                <a:ea typeface="宋体" panose="02010600030101010101" pitchFamily="2" charset="-122"/>
              </a:endParaRPr>
            </a:p>
          </p:txBody>
        </p:sp>
        <p:sp>
          <p:nvSpPr>
            <p:cNvPr id="28681" name="Rectangle 40"/>
            <p:cNvSpPr/>
            <p:nvPr/>
          </p:nvSpPr>
          <p:spPr>
            <a:xfrm>
              <a:off x="6261" y="6652"/>
              <a:ext cx="407" cy="285"/>
            </a:xfrm>
            <a:prstGeom prst="rect">
              <a:avLst/>
            </a:prstGeom>
            <a:noFill/>
            <a:ln w="9525" cap="flat" cmpd="sng">
              <a:solidFill>
                <a:srgbClr val="FF0000"/>
              </a:solidFill>
              <a:prstDash val="solid"/>
              <a:miter/>
              <a:headEnd type="none" w="med" len="med"/>
              <a:tailEnd type="non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28682" name="Rectangle 42"/>
            <p:cNvSpPr/>
            <p:nvPr/>
          </p:nvSpPr>
          <p:spPr>
            <a:xfrm>
              <a:off x="6251" y="5974"/>
              <a:ext cx="405" cy="360"/>
            </a:xfrm>
            <a:prstGeom prst="rect">
              <a:avLst/>
            </a:prstGeom>
            <a:noFill/>
            <a:ln w="9525" cap="flat" cmpd="sng">
              <a:solidFill>
                <a:srgbClr val="FF0000"/>
              </a:solidFill>
              <a:prstDash val="solid"/>
              <a:miter/>
              <a:headEnd type="none" w="med" len="med"/>
              <a:tailEnd type="non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28683" name="Rectangle 43"/>
            <p:cNvSpPr/>
            <p:nvPr/>
          </p:nvSpPr>
          <p:spPr>
            <a:xfrm>
              <a:off x="7394" y="6484"/>
              <a:ext cx="307" cy="350"/>
            </a:xfrm>
            <a:prstGeom prst="rect">
              <a:avLst/>
            </a:prstGeom>
            <a:noFill/>
            <a:ln w="9525" cap="flat" cmpd="sng">
              <a:solidFill>
                <a:srgbClr val="FF0000"/>
              </a:solidFill>
              <a:prstDash val="solid"/>
              <a:miter/>
              <a:headEnd type="none" w="med" len="med"/>
              <a:tailEnd type="non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28684" name="AutoShape 44"/>
            <p:cNvSpPr/>
            <p:nvPr/>
          </p:nvSpPr>
          <p:spPr>
            <a:xfrm>
              <a:off x="6739" y="6652"/>
              <a:ext cx="675" cy="285"/>
            </a:xfrm>
            <a:prstGeom prst="leftRightArrow">
              <a:avLst>
                <a:gd name="adj1" fmla="val 49472"/>
                <a:gd name="adj2" fmla="val 69813"/>
              </a:avLst>
            </a:prstGeom>
            <a:gradFill rotWithShape="0">
              <a:gsLst>
                <a:gs pos="0">
                  <a:srgbClr val="0B1A25"/>
                </a:gs>
                <a:gs pos="100000">
                  <a:srgbClr val="3375A9"/>
                </a:gs>
              </a:gsLst>
              <a:lin ang="5400000" scaled="1"/>
              <a:tileRect/>
            </a:gradFill>
            <a:ln w="9525">
              <a:noFill/>
              <a:miter/>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rgbClr val="E57505"/>
                </a:solidFill>
                <a:effectLst/>
                <a:uLnTx/>
                <a:uFillTx/>
                <a:latin typeface="Arial" panose="020B0604020202020204" charset="-116"/>
                <a:ea typeface="宋体" panose="02010600030101010101" pitchFamily="2" charset="-122"/>
                <a:cs typeface="+mn-cs"/>
              </a:endParaRPr>
            </a:p>
          </p:txBody>
        </p:sp>
        <p:sp>
          <p:nvSpPr>
            <p:cNvPr id="28685" name="AutoShape 45"/>
            <p:cNvSpPr/>
            <p:nvPr/>
          </p:nvSpPr>
          <p:spPr>
            <a:xfrm rot="-600000" flipV="1">
              <a:off x="6574" y="5869"/>
              <a:ext cx="1405" cy="218"/>
            </a:xfrm>
            <a:prstGeom prst="leftRightArrow">
              <a:avLst>
                <a:gd name="adj1" fmla="val 50000"/>
                <a:gd name="adj2" fmla="val 129310"/>
              </a:avLst>
            </a:prstGeom>
            <a:gradFill rotWithShape="0">
              <a:gsLst>
                <a:gs pos="0">
                  <a:srgbClr val="0B1A25"/>
                </a:gs>
                <a:gs pos="100000">
                  <a:srgbClr val="3375A9"/>
                </a:gs>
              </a:gsLst>
              <a:lin ang="5400000" scaled="1"/>
              <a:tileRect/>
            </a:gradFill>
            <a:ln w="9525">
              <a:noFill/>
              <a:miter/>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rgbClr val="E57505"/>
                </a:solidFill>
                <a:effectLst/>
                <a:uLnTx/>
                <a:uFillTx/>
                <a:latin typeface="Arial" panose="020B0604020202020204" charset="-116"/>
                <a:ea typeface="宋体" panose="02010600030101010101" pitchFamily="2" charset="-122"/>
                <a:cs typeface="+mn-cs"/>
              </a:endParaRPr>
            </a:p>
          </p:txBody>
        </p:sp>
        <p:pic>
          <p:nvPicPr>
            <p:cNvPr id="113678" name="Picture 46" descr="left1"/>
            <p:cNvPicPr>
              <a:picLocks noChangeAspect="1"/>
            </p:cNvPicPr>
            <p:nvPr/>
          </p:nvPicPr>
          <p:blipFill>
            <a:blip r:embed="rId1"/>
            <a:stretch>
              <a:fillRect/>
            </a:stretch>
          </p:blipFill>
          <p:spPr>
            <a:xfrm>
              <a:off x="3780" y="3427"/>
              <a:ext cx="1316" cy="1848"/>
            </a:xfrm>
            <a:prstGeom prst="rect">
              <a:avLst/>
            </a:prstGeom>
            <a:noFill/>
            <a:ln w="9525" cap="flat" cmpd="sng">
              <a:solidFill>
                <a:srgbClr val="296FAF"/>
              </a:solidFill>
              <a:prstDash val="solid"/>
              <a:miter/>
              <a:headEnd type="none" w="med" len="med"/>
              <a:tailEnd type="none" w="med" len="med"/>
            </a:ln>
          </p:spPr>
        </p:pic>
        <p:sp>
          <p:nvSpPr>
            <p:cNvPr id="28687" name="Rectangle 51"/>
            <p:cNvSpPr/>
            <p:nvPr/>
          </p:nvSpPr>
          <p:spPr>
            <a:xfrm>
              <a:off x="8036" y="5674"/>
              <a:ext cx="307" cy="355"/>
            </a:xfrm>
            <a:prstGeom prst="rect">
              <a:avLst/>
            </a:prstGeom>
            <a:noFill/>
            <a:ln w="9525" cap="flat" cmpd="sng">
              <a:solidFill>
                <a:srgbClr val="FF0000"/>
              </a:solidFill>
              <a:prstDash val="solid"/>
              <a:miter/>
              <a:headEnd type="none" w="med" len="med"/>
              <a:tailEnd type="non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113680" name="AutoShape 52"/>
            <p:cNvSpPr/>
            <p:nvPr/>
          </p:nvSpPr>
          <p:spPr>
            <a:xfrm rot="5400000">
              <a:off x="6810" y="5413"/>
              <a:ext cx="423" cy="202"/>
            </a:xfrm>
            <a:prstGeom prst="rightArrow">
              <a:avLst>
                <a:gd name="adj1" fmla="val 50000"/>
                <a:gd name="adj2" fmla="val 104344"/>
              </a:avLst>
            </a:prstGeom>
            <a:gradFill rotWithShape="0">
              <a:gsLst>
                <a:gs pos="0">
                  <a:srgbClr val="0B1A25"/>
                </a:gs>
                <a:gs pos="100000">
                  <a:srgbClr val="3375A9"/>
                </a:gs>
              </a:gsLst>
              <a:lin ang="5400000" scaled="1"/>
              <a:tileRect/>
            </a:gradFill>
            <a:ln w="9525">
              <a:noFill/>
            </a:ln>
          </p:spPr>
          <p:txBody>
            <a:bodyPr rot="10800000" vert="eaVert" wrap="none" anchor="ctr"/>
            <a:p>
              <a:pPr algn="ctr"/>
              <a:endParaRPr lang="en-US" altLang="en-US" sz="1830" dirty="0">
                <a:solidFill>
                  <a:srgbClr val="E57505"/>
                </a:solidFill>
                <a:latin typeface="Times New Roman" panose="02020603050405020304" charset="0"/>
                <a:ea typeface="宋体" panose="02010600030101010101" pitchFamily="2" charset="-122"/>
              </a:endParaRPr>
            </a:p>
          </p:txBody>
        </p:sp>
        <p:sp>
          <p:nvSpPr>
            <p:cNvPr id="113681" name="圆柱形 35"/>
            <p:cNvSpPr/>
            <p:nvPr/>
          </p:nvSpPr>
          <p:spPr>
            <a:xfrm>
              <a:off x="9120" y="3656"/>
              <a:ext cx="2088" cy="1357"/>
            </a:xfrm>
            <a:prstGeom prst="can">
              <a:avLst>
                <a:gd name="adj" fmla="val 25000"/>
              </a:avLst>
            </a:prstGeom>
            <a:gradFill rotWithShape="0">
              <a:gsLst>
                <a:gs pos="0">
                  <a:srgbClr val="1488EA"/>
                </a:gs>
                <a:gs pos="100000">
                  <a:srgbClr val="093E6B"/>
                </a:gs>
              </a:gsLst>
              <a:lin ang="5400000" scaled="1"/>
              <a:tileRect/>
            </a:gradFill>
            <a:ln w="9525">
              <a:noFill/>
            </a:ln>
          </p:spPr>
          <p:txBody>
            <a:bodyPr anchor="ctr"/>
            <a:p>
              <a:pPr algn="ctr"/>
              <a:r>
                <a:rPr lang="zh-CN" altLang="en-US" sz="2530" b="1" dirty="0">
                  <a:solidFill>
                    <a:schemeClr val="bg1"/>
                  </a:solidFill>
                  <a:latin typeface="Arial Black" panose="020B0A04020102020204" pitchFamily="34" charset="0"/>
                  <a:ea typeface="黑体" panose="02010609060101010101" charset="-122"/>
                </a:rPr>
                <a:t>比对资源库</a:t>
              </a:r>
              <a:endParaRPr lang="zh-CN" altLang="en-US" sz="2530" b="1" dirty="0">
                <a:solidFill>
                  <a:schemeClr val="bg1"/>
                </a:solidFill>
                <a:latin typeface="Arial Black" panose="020B0A04020102020204" pitchFamily="34" charset="0"/>
                <a:ea typeface="黑体" panose="02010609060101010101" charset="-122"/>
              </a:endParaRPr>
            </a:p>
          </p:txBody>
        </p:sp>
        <p:pic>
          <p:nvPicPr>
            <p:cNvPr id="113682" name="Picture 36" descr="44"/>
            <p:cNvPicPr>
              <a:picLocks noChangeAspect="1"/>
            </p:cNvPicPr>
            <p:nvPr/>
          </p:nvPicPr>
          <p:blipFill>
            <a:blip r:embed="rId2"/>
            <a:stretch>
              <a:fillRect/>
            </a:stretch>
          </p:blipFill>
          <p:spPr>
            <a:xfrm>
              <a:off x="6660" y="3382"/>
              <a:ext cx="1113" cy="1616"/>
            </a:xfrm>
            <a:prstGeom prst="rect">
              <a:avLst/>
            </a:prstGeom>
            <a:noFill/>
            <a:ln w="9525" cap="flat" cmpd="sng">
              <a:solidFill>
                <a:srgbClr val="CA3C20"/>
              </a:solidFill>
              <a:prstDash val="solid"/>
              <a:miter/>
              <a:headEnd type="none" w="med" len="med"/>
              <a:tailEnd type="none" w="med" len="med"/>
            </a:ln>
          </p:spPr>
        </p:pic>
        <p:sp>
          <p:nvSpPr>
            <p:cNvPr id="113683" name="Text Box 22"/>
            <p:cNvSpPr txBox="1"/>
            <p:nvPr/>
          </p:nvSpPr>
          <p:spPr>
            <a:xfrm>
              <a:off x="3622" y="5362"/>
              <a:ext cx="1788" cy="538"/>
            </a:xfrm>
            <a:prstGeom prst="rect">
              <a:avLst/>
            </a:prstGeom>
            <a:noFill/>
            <a:ln w="9525">
              <a:noFill/>
            </a:ln>
          </p:spPr>
          <p:txBody>
            <a:bodyPr anchor="t">
              <a:spAutoFit/>
            </a:bodyPr>
            <a:p>
              <a:r>
                <a:rPr lang="zh-CN" altLang="en-US" sz="2530" b="1" dirty="0">
                  <a:solidFill>
                    <a:srgbClr val="225171"/>
                  </a:solidFill>
                  <a:latin typeface="Arial" panose="020B0604020202020204" pitchFamily="34" charset="0"/>
                  <a:ea typeface="微软雅黑" panose="020B0503020204020204" pitchFamily="34" charset="-122"/>
                </a:rPr>
                <a:t>检测文献</a:t>
              </a:r>
              <a:endParaRPr lang="zh-CN" altLang="en-US" sz="2530" b="1" dirty="0">
                <a:solidFill>
                  <a:srgbClr val="225171"/>
                </a:solidFill>
                <a:latin typeface="Arial" panose="020B0604020202020204" pitchFamily="34" charset="0"/>
                <a:ea typeface="微软雅黑" panose="020B0503020204020204" pitchFamily="34" charset="-122"/>
              </a:endParaRPr>
            </a:p>
          </p:txBody>
        </p:sp>
        <p:sp>
          <p:nvSpPr>
            <p:cNvPr id="113684" name="Text Box 24"/>
            <p:cNvSpPr txBox="1"/>
            <p:nvPr/>
          </p:nvSpPr>
          <p:spPr>
            <a:xfrm>
              <a:off x="6180" y="7466"/>
              <a:ext cx="1980" cy="538"/>
            </a:xfrm>
            <a:prstGeom prst="rect">
              <a:avLst/>
            </a:prstGeom>
            <a:noFill/>
            <a:ln w="9525">
              <a:noFill/>
            </a:ln>
          </p:spPr>
          <p:txBody>
            <a:bodyPr anchor="t">
              <a:spAutoFit/>
            </a:bodyPr>
            <a:p>
              <a:r>
                <a:rPr lang="zh-CN" altLang="en-US" sz="2530" b="1" dirty="0">
                  <a:solidFill>
                    <a:srgbClr val="225171"/>
                  </a:solidFill>
                  <a:latin typeface="Arial" panose="020B0604020202020204" pitchFamily="34" charset="0"/>
                  <a:ea typeface="微软雅黑" panose="020B0503020204020204" pitchFamily="34" charset="-122"/>
                </a:rPr>
                <a:t>检测结果</a:t>
              </a:r>
              <a:endParaRPr lang="zh-CN" altLang="en-US" sz="2530" b="1" dirty="0">
                <a:solidFill>
                  <a:srgbClr val="225171"/>
                </a:solidFill>
                <a:latin typeface="Arial" panose="020B0604020202020204" pitchFamily="34" charset="0"/>
                <a:ea typeface="微软雅黑" panose="020B0503020204020204" pitchFamily="34" charset="-122"/>
              </a:endParaRPr>
            </a:p>
          </p:txBody>
        </p:sp>
        <p:sp>
          <p:nvSpPr>
            <p:cNvPr id="113685" name="Text Box 22"/>
            <p:cNvSpPr txBox="1"/>
            <p:nvPr/>
          </p:nvSpPr>
          <p:spPr>
            <a:xfrm>
              <a:off x="9300" y="5351"/>
              <a:ext cx="1785" cy="538"/>
            </a:xfrm>
            <a:prstGeom prst="rect">
              <a:avLst/>
            </a:prstGeom>
            <a:noFill/>
            <a:ln w="9525">
              <a:noFill/>
            </a:ln>
          </p:spPr>
          <p:txBody>
            <a:bodyPr anchor="t">
              <a:spAutoFit/>
            </a:bodyPr>
            <a:p>
              <a:r>
                <a:rPr lang="zh-CN" altLang="en-US" sz="2530" b="1" dirty="0">
                  <a:solidFill>
                    <a:srgbClr val="225171"/>
                  </a:solidFill>
                  <a:latin typeface="Arial" panose="020B0604020202020204" pitchFamily="34" charset="0"/>
                  <a:ea typeface="微软雅黑" panose="020B0503020204020204" pitchFamily="34" charset="-122"/>
                </a:rPr>
                <a:t>比对资源</a:t>
              </a:r>
              <a:endParaRPr lang="zh-CN" altLang="en-US" sz="2530" b="1" dirty="0">
                <a:solidFill>
                  <a:srgbClr val="225171"/>
                </a:solidFill>
                <a:latin typeface="Arial" panose="020B0604020202020204" pitchFamily="34" charset="0"/>
                <a:ea typeface="微软雅黑" panose="020B0503020204020204" pitchFamily="34" charset="-122"/>
              </a:endParaRPr>
            </a:p>
          </p:txBody>
        </p:sp>
      </p:grpSp>
      <p:sp>
        <p:nvSpPr>
          <p:cNvPr id="39954" name="Text Box 23"/>
          <p:cNvSpPr txBox="1"/>
          <p:nvPr/>
        </p:nvSpPr>
        <p:spPr>
          <a:xfrm>
            <a:off x="498839" y="1115046"/>
            <a:ext cx="4136004" cy="674370"/>
          </a:xfrm>
          <a:prstGeom prst="rect">
            <a:avLst/>
          </a:prstGeom>
          <a:noFill/>
          <a:ln w="9525">
            <a:noFill/>
            <a:miter/>
          </a:ln>
        </p:spPr>
        <p:txBody>
          <a:bodyPr wrap="square">
            <a:spAutoFit/>
          </a:bodyPr>
          <a:p>
            <a:pPr marR="0" algn="ctr" defTabSz="914400" eaLnBrk="0" hangingPunct="0">
              <a:lnSpc>
                <a:spcPct val="150000"/>
              </a:lnSpc>
              <a:buClrTx/>
              <a:buSzTx/>
              <a:buFont typeface="Arial" panose="020B0604020202020204" pitchFamily="34" charset="0"/>
              <a:buNone/>
              <a:defRPr/>
            </a:pPr>
            <a:r>
              <a:rPr kumimoji="0" lang="zh-CN" altLang="en-US" sz="2250" kern="1200" cap="none" spc="0" normalizeH="0" baseline="0" noProof="1">
                <a:latin typeface="微软雅黑" panose="020B0503020204020204" pitchFamily="34" charset="-122"/>
                <a:ea typeface="微软雅黑" panose="020B0503020204020204" pitchFamily="34" charset="-122"/>
                <a:cs typeface="+mn-ea"/>
                <a:sym typeface="Arial" panose="020B0604020202020204" pitchFamily="34" charset="0"/>
              </a:rPr>
              <a:t>自适应</a:t>
            </a:r>
            <a:r>
              <a:rPr kumimoji="0" lang="zh-CN" altLang="en-US" sz="253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多阶</a:t>
            </a:r>
            <a:r>
              <a:rPr kumimoji="0" lang="zh-CN" altLang="en-US" sz="2250" kern="1200" cap="none" spc="0" normalizeH="0" baseline="0" noProof="1">
                <a:latin typeface="微软雅黑" panose="020B0503020204020204" pitchFamily="34" charset="-122"/>
                <a:ea typeface="微软雅黑" panose="020B0503020204020204" pitchFamily="34" charset="-122"/>
                <a:cs typeface="+mn-ea"/>
                <a:sym typeface="Arial" panose="020B0604020202020204" pitchFamily="34" charset="0"/>
              </a:rPr>
              <a:t>指纹分析技术</a:t>
            </a:r>
            <a:endParaRPr kumimoji="0" lang="zh-CN" altLang="en-US" sz="2250" kern="1200" cap="none" spc="0" normalizeH="0" baseline="0" noProof="1">
              <a:solidFill>
                <a:srgbClr val="000000"/>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31745" name="组合 2"/>
          <p:cNvGrpSpPr/>
          <p:nvPr/>
        </p:nvGrpSpPr>
        <p:grpSpPr>
          <a:xfrm>
            <a:off x="7377430" y="590550"/>
            <a:ext cx="5330825" cy="2312670"/>
            <a:chOff x="898" y="2948"/>
            <a:chExt cx="5282" cy="6425"/>
          </a:xfrm>
        </p:grpSpPr>
        <p:sp>
          <p:nvSpPr>
            <p:cNvPr id="31746" name="矩形 24"/>
            <p:cNvSpPr/>
            <p:nvPr/>
          </p:nvSpPr>
          <p:spPr>
            <a:xfrm>
              <a:off x="900" y="2947"/>
              <a:ext cx="5280" cy="740"/>
            </a:xfrm>
            <a:prstGeom prst="rect">
              <a:avLst/>
            </a:prstGeom>
            <a:solidFill>
              <a:srgbClr val="FF9900"/>
            </a:solidFill>
            <a:ln w="9525">
              <a:noFill/>
              <a:miter/>
            </a:ln>
          </p:spPr>
          <p:txBody>
            <a:bodyPr lIns="90170" tIns="46990" rIns="90170" bIns="46990" anchor="ctr"/>
            <a:p>
              <a:pPr lvl="0" algn="ctr"/>
              <a:r>
                <a:rPr lang="zh-CN" altLang="en-US" sz="1800" b="1" dirty="0">
                  <a:solidFill>
                    <a:schemeClr val="bg1"/>
                  </a:solidFill>
                  <a:latin typeface="Calibri" panose="020F0502020204030204" pitchFamily="34" charset="0"/>
                  <a:ea typeface="微软雅黑" panose="020B0503020204020204" pitchFamily="34" charset="-122"/>
                  <a:sym typeface="Gill Sans" charset="0"/>
                </a:rPr>
                <a:t>核心技术</a:t>
              </a:r>
              <a:endParaRPr lang="zh-CN" altLang="en-US" sz="1800" b="1" dirty="0">
                <a:solidFill>
                  <a:schemeClr val="bg1"/>
                </a:solidFill>
                <a:latin typeface="Calibri" panose="020F0502020204030204" pitchFamily="34" charset="0"/>
                <a:ea typeface="微软雅黑" panose="020B0503020204020204" pitchFamily="34" charset="-122"/>
                <a:sym typeface="Gill Sans" charset="0"/>
              </a:endParaRPr>
            </a:p>
          </p:txBody>
        </p:sp>
        <p:sp>
          <p:nvSpPr>
            <p:cNvPr id="31747" name="矩形 25"/>
            <p:cNvSpPr/>
            <p:nvPr/>
          </p:nvSpPr>
          <p:spPr>
            <a:xfrm>
              <a:off x="897" y="3692"/>
              <a:ext cx="5282" cy="5680"/>
            </a:xfrm>
            <a:prstGeom prst="rect">
              <a:avLst/>
            </a:prstGeom>
            <a:solidFill>
              <a:srgbClr val="FFFFFF"/>
            </a:solidFill>
            <a:ln w="9525">
              <a:noFill/>
              <a:miter/>
            </a:ln>
            <a:effectLst>
              <a:outerShdw dist="38100" dir="2699999" algn="ctr" rotWithShape="0">
                <a:srgbClr val="000000">
                  <a:alpha val="25000"/>
                </a:srgbClr>
              </a:outerShdw>
            </a:effectLst>
          </p:spPr>
          <p:txBody>
            <a:bodyPr anchor="ctr"/>
            <a:p>
              <a:pPr lvl="0">
                <a:lnSpc>
                  <a:spcPct val="130000"/>
                </a:lnSpc>
                <a:buChar char="•"/>
              </a:pPr>
              <a:r>
                <a:rPr lang="zh-CN" altLang="en-US" sz="1800" dirty="0">
                  <a:solidFill>
                    <a:srgbClr val="333333"/>
                  </a:solidFill>
                  <a:latin typeface="Arial Black" panose="020B0A04020102020204" pitchFamily="34" charset="0"/>
                  <a:ea typeface="微软雅黑" panose="020B0503020204020204" pitchFamily="34" charset="-122"/>
                  <a:sym typeface="Gill Sans" charset="0"/>
                </a:rPr>
                <a:t> </a:t>
              </a:r>
              <a:r>
                <a:rPr lang="zh-CN" altLang="en-US" sz="1800" dirty="0">
                  <a:solidFill>
                    <a:srgbClr val="333333"/>
                  </a:solidFill>
                  <a:latin typeface="微软雅黑" panose="020B0503020204020204" pitchFamily="34" charset="-122"/>
                  <a:ea typeface="微软雅黑" panose="020B0503020204020204" pitchFamily="34" charset="-122"/>
                  <a:sym typeface="Gill Sans" charset="0"/>
                </a:rPr>
                <a:t>自适应多阶指纹分析技术</a:t>
              </a:r>
              <a:r>
                <a:rPr lang="en-US" altLang="x-none" sz="1800" dirty="0">
                  <a:solidFill>
                    <a:srgbClr val="333333"/>
                  </a:solidFill>
                  <a:latin typeface="Arial Black" panose="020B0A04020102020204" pitchFamily="34" charset="0"/>
                  <a:ea typeface="微软雅黑" panose="020B0503020204020204" pitchFamily="34" charset="-122"/>
                  <a:sym typeface="Gill Sans" charset="0"/>
                </a:rPr>
                <a:t>(AMLFP)</a:t>
              </a:r>
              <a:endParaRPr lang="en-US" altLang="x-none" sz="1800" dirty="0">
                <a:solidFill>
                  <a:srgbClr val="333333"/>
                </a:solidFill>
                <a:latin typeface="Arial Black" panose="020B0A04020102020204" pitchFamily="34" charset="0"/>
                <a:ea typeface="微软雅黑" panose="020B0503020204020204" pitchFamily="34" charset="-122"/>
                <a:sym typeface="Gill Sans" charset="0"/>
              </a:endParaRPr>
            </a:p>
            <a:p>
              <a:pPr lvl="0">
                <a:lnSpc>
                  <a:spcPct val="130000"/>
                </a:lnSpc>
                <a:buChar char="•"/>
              </a:pPr>
              <a:r>
                <a:rPr lang="zh-CN" altLang="en-US" sz="1800" dirty="0">
                  <a:solidFill>
                    <a:srgbClr val="333333"/>
                  </a:solidFill>
                  <a:latin typeface="Arial Black" panose="020B0A04020102020204" pitchFamily="34" charset="0"/>
                  <a:ea typeface="微软雅黑" panose="020B0503020204020204" pitchFamily="34" charset="-122"/>
                  <a:sym typeface="Gill Sans" charset="0"/>
                </a:rPr>
                <a:t> </a:t>
              </a:r>
              <a:r>
                <a:rPr lang="en-US" altLang="x-none" sz="1800" dirty="0">
                  <a:solidFill>
                    <a:srgbClr val="333333"/>
                  </a:solidFill>
                  <a:latin typeface="Arial Black" panose="020B0A04020102020204" pitchFamily="34" charset="0"/>
                  <a:ea typeface="微软雅黑" panose="020B0503020204020204" pitchFamily="34" charset="-122"/>
                  <a:sym typeface="Gill Sans" charset="0"/>
                </a:rPr>
                <a:t>TPI 文本数据库加工技术</a:t>
              </a:r>
              <a:endParaRPr lang="en-US" altLang="x-none" sz="1800" dirty="0">
                <a:solidFill>
                  <a:srgbClr val="333333"/>
                </a:solidFill>
                <a:latin typeface="Arial Black" panose="020B0A04020102020204" pitchFamily="34" charset="0"/>
                <a:ea typeface="微软雅黑" panose="020B0503020204020204" pitchFamily="34" charset="-122"/>
                <a:sym typeface="Gill Sans" charset="0"/>
              </a:endParaRPr>
            </a:p>
            <a:p>
              <a:pPr lvl="0">
                <a:lnSpc>
                  <a:spcPct val="130000"/>
                </a:lnSpc>
                <a:buChar char="•"/>
              </a:pPr>
              <a:r>
                <a:rPr lang="zh-CN" altLang="en-US" sz="1800" dirty="0">
                  <a:solidFill>
                    <a:srgbClr val="333333"/>
                  </a:solidFill>
                  <a:latin typeface="Arial Black" panose="020B0A04020102020204" pitchFamily="34" charset="0"/>
                  <a:ea typeface="微软雅黑" panose="020B0503020204020204" pitchFamily="34" charset="-122"/>
                  <a:sym typeface="Gill Sans" charset="0"/>
                </a:rPr>
                <a:t> </a:t>
              </a:r>
              <a:r>
                <a:rPr lang="en-US" altLang="x-none" sz="1800" dirty="0">
                  <a:solidFill>
                    <a:srgbClr val="333333"/>
                  </a:solidFill>
                  <a:latin typeface="Arial Black" panose="020B0A04020102020204" pitchFamily="34" charset="0"/>
                  <a:ea typeface="微软雅黑" panose="020B0503020204020204" pitchFamily="34" charset="-122"/>
                  <a:sym typeface="Gill Sans" charset="0"/>
                </a:rPr>
                <a:t>KBase 全文数据库管理系统</a:t>
              </a:r>
              <a:endParaRPr lang="en-US" altLang="x-none" sz="1800" dirty="0">
                <a:solidFill>
                  <a:srgbClr val="333333"/>
                </a:solidFill>
                <a:latin typeface="Arial Black" panose="020B0A04020102020204" pitchFamily="34" charset="0"/>
                <a:ea typeface="微软雅黑" panose="020B0503020204020204" pitchFamily="34" charset="-122"/>
                <a:sym typeface="Gill Sans" charset="0"/>
              </a:endParaRPr>
            </a:p>
            <a:p>
              <a:pPr lvl="0">
                <a:lnSpc>
                  <a:spcPct val="130000"/>
                </a:lnSpc>
                <a:buChar char="•"/>
              </a:pPr>
              <a:r>
                <a:rPr lang="zh-CN" altLang="en-US" sz="1800" dirty="0">
                  <a:solidFill>
                    <a:srgbClr val="333333"/>
                  </a:solidFill>
                  <a:latin typeface="Arial Black" panose="020B0A04020102020204" pitchFamily="34" charset="0"/>
                  <a:ea typeface="微软雅黑" panose="020B0503020204020204" pitchFamily="34" charset="-122"/>
                  <a:sym typeface="Gill Sans" charset="0"/>
                </a:rPr>
                <a:t> </a:t>
              </a:r>
              <a:r>
                <a:rPr lang="en-US" altLang="x-none" sz="1800" dirty="0">
                  <a:solidFill>
                    <a:srgbClr val="333333"/>
                  </a:solidFill>
                  <a:latin typeface="Arial Black" panose="020B0A04020102020204" pitchFamily="34" charset="0"/>
                  <a:ea typeface="微软雅黑" panose="020B0503020204020204" pitchFamily="34" charset="-122"/>
                  <a:sym typeface="Gill Sans" charset="0"/>
                </a:rPr>
                <a:t>SmartTextMiner 知识挖掘技术 </a:t>
              </a:r>
              <a:endParaRPr lang="en-US" altLang="x-none" sz="1800" dirty="0">
                <a:solidFill>
                  <a:srgbClr val="333333"/>
                </a:solidFill>
                <a:latin typeface="Arial Black" panose="020B0A04020102020204" pitchFamily="34" charset="0"/>
                <a:ea typeface="微软雅黑" panose="020B0503020204020204" pitchFamily="34" charset="-122"/>
                <a:sym typeface="Gill Sans" charset="0"/>
              </a:endParaRPr>
            </a:p>
            <a:p>
              <a:pPr lvl="0">
                <a:lnSpc>
                  <a:spcPct val="130000"/>
                </a:lnSpc>
                <a:buChar char="•"/>
              </a:pPr>
              <a:r>
                <a:rPr lang="en-US" altLang="x-none" sz="1800" dirty="0">
                  <a:solidFill>
                    <a:srgbClr val="333333"/>
                  </a:solidFill>
                  <a:latin typeface="Arial Black" panose="020B0A04020102020204" pitchFamily="34" charset="0"/>
                  <a:ea typeface="微软雅黑" panose="020B0503020204020204" pitchFamily="34" charset="-122"/>
                  <a:sym typeface="Gill Sans" charset="0"/>
                </a:rPr>
                <a:t> NLPE</a:t>
              </a:r>
              <a:r>
                <a:rPr lang="zh-CN" altLang="en-US" sz="1800" dirty="0">
                  <a:solidFill>
                    <a:srgbClr val="333333"/>
                  </a:solidFill>
                  <a:latin typeface="Arial Black" panose="020B0A04020102020204" pitchFamily="34" charset="0"/>
                  <a:ea typeface="微软雅黑" panose="020B0503020204020204" pitchFamily="34" charset="-122"/>
                  <a:sym typeface="Gill Sans" charset="0"/>
                </a:rPr>
                <a:t> </a:t>
              </a:r>
              <a:r>
                <a:rPr lang="zh-CN" altLang="en-US" sz="1800" dirty="0">
                  <a:solidFill>
                    <a:srgbClr val="333333"/>
                  </a:solidFill>
                  <a:latin typeface="微软雅黑" panose="020B0503020204020204" pitchFamily="34" charset="-122"/>
                  <a:ea typeface="微软雅黑" panose="020B0503020204020204" pitchFamily="34" charset="-122"/>
                  <a:sym typeface="Gill Sans" charset="0"/>
                </a:rPr>
                <a:t>中文自然语言处理技术</a:t>
              </a:r>
              <a:endParaRPr lang="zh-CN" altLang="en-US" sz="1800" dirty="0">
                <a:solidFill>
                  <a:srgbClr val="333333"/>
                </a:solidFill>
                <a:latin typeface="微软雅黑" panose="020B0503020204020204" pitchFamily="34" charset="-122"/>
                <a:ea typeface="微软雅黑" panose="020B0503020204020204" pitchFamily="34" charset="-122"/>
                <a:sym typeface="Gill Sans" charset="0"/>
              </a:endParaRPr>
            </a:p>
          </p:txBody>
        </p:sp>
      </p:grpSp>
      <p:sp>
        <p:nvSpPr>
          <p:cNvPr id="6" name="矩形 25"/>
          <p:cNvSpPr/>
          <p:nvPr/>
        </p:nvSpPr>
        <p:spPr>
          <a:xfrm>
            <a:off x="7299325" y="4023360"/>
            <a:ext cx="5330825" cy="2044700"/>
          </a:xfrm>
          <a:prstGeom prst="rect">
            <a:avLst/>
          </a:prstGeom>
          <a:solidFill>
            <a:srgbClr val="FFFFFF"/>
          </a:solidFill>
          <a:ln w="9525">
            <a:noFill/>
            <a:miter/>
          </a:ln>
          <a:effectLst>
            <a:outerShdw dist="38100" dir="2699999" algn="ctr" rotWithShape="0">
              <a:srgbClr val="000000">
                <a:alpha val="25000"/>
              </a:srgbClr>
            </a:outerShdw>
          </a:effectLst>
        </p:spPr>
        <p:txBody>
          <a:bodyPr anchor="ctr"/>
          <a:p>
            <a:pPr marL="285750" indent="-285750" eaLnBrk="0" hangingPunct="0">
              <a:lnSpc>
                <a:spcPct val="150000"/>
              </a:lnSpc>
              <a:buFont typeface="Arial" panose="020B0604020202020204" pitchFamily="34" charset="0"/>
              <a:buChar char="•"/>
            </a:pPr>
            <a:r>
              <a:rPr lang="zh-CN" altLang="en-US" sz="1800" b="1" dirty="0">
                <a:solidFill>
                  <a:schemeClr val="tx1"/>
                </a:solidFill>
                <a:latin typeface="微软雅黑" panose="020B0503020204020204" pitchFamily="34" charset="-122"/>
                <a:ea typeface="微软雅黑" panose="020B0503020204020204" pitchFamily="34" charset="-122"/>
                <a:sym typeface="+mn-ea"/>
              </a:rPr>
              <a:t>核心观点自动识别判定技术</a:t>
            </a:r>
            <a:endParaRPr lang="zh-CN" altLang="en-US" sz="1800" b="1" dirty="0">
              <a:solidFill>
                <a:schemeClr val="tx1"/>
              </a:solidFill>
              <a:latin typeface="微软雅黑" panose="020B0503020204020204" pitchFamily="34" charset="-122"/>
              <a:ea typeface="微软雅黑" panose="020B0503020204020204" pitchFamily="34" charset="-122"/>
              <a:sym typeface="+mn-ea"/>
            </a:endParaRPr>
          </a:p>
          <a:p>
            <a:pPr marL="285750" indent="-285750" eaLnBrk="0" hangingPunct="0">
              <a:lnSpc>
                <a:spcPct val="150000"/>
              </a:lnSpc>
              <a:buFont typeface="Arial" panose="020B0604020202020204" pitchFamily="34" charset="0"/>
              <a:buChar char="•"/>
            </a:pPr>
            <a:r>
              <a:rPr lang="zh-CN" altLang="en-US" sz="1800" b="1" dirty="0">
                <a:solidFill>
                  <a:schemeClr val="tx1"/>
                </a:solidFill>
                <a:latin typeface="微软雅黑" panose="020B0503020204020204" pitchFamily="34" charset="-122"/>
                <a:ea typeface="微软雅黑" panose="020B0503020204020204" pitchFamily="34" charset="-122"/>
                <a:sym typeface="+mn-ea"/>
              </a:rPr>
              <a:t>跨语言检测技术</a:t>
            </a:r>
            <a:endParaRPr lang="zh-CN" altLang="en-US" sz="1800" b="1" dirty="0">
              <a:solidFill>
                <a:schemeClr val="tx1"/>
              </a:solidFill>
              <a:latin typeface="微软雅黑" panose="020B0503020204020204" pitchFamily="34" charset="-122"/>
              <a:ea typeface="微软雅黑" panose="020B0503020204020204" pitchFamily="34" charset="-122"/>
              <a:sym typeface="+mn-ea"/>
            </a:endParaRPr>
          </a:p>
          <a:p>
            <a:pPr marL="285750" indent="-285750" eaLnBrk="0" hangingPunct="0">
              <a:lnSpc>
                <a:spcPct val="150000"/>
              </a:lnSpc>
              <a:buFont typeface="Arial" panose="020B0604020202020204" pitchFamily="34" charset="0"/>
              <a:buChar char="•"/>
            </a:pPr>
            <a:r>
              <a:rPr lang="zh-CN" altLang="en-US" sz="1800" b="1" dirty="0">
                <a:solidFill>
                  <a:schemeClr val="tx1"/>
                </a:solidFill>
                <a:latin typeface="微软雅黑" panose="020B0503020204020204" pitchFamily="34" charset="-122"/>
                <a:ea typeface="微软雅黑" panose="020B0503020204020204" pitchFamily="34" charset="-122"/>
                <a:sym typeface="+mn-ea"/>
              </a:rPr>
              <a:t>繁简体转化识别和检测技术</a:t>
            </a:r>
            <a:endParaRPr lang="zh-CN" altLang="en-US" sz="1800" b="1" dirty="0">
              <a:solidFill>
                <a:schemeClr val="tx1"/>
              </a:solidFill>
              <a:latin typeface="微软雅黑" panose="020B0503020204020204" pitchFamily="34" charset="-122"/>
              <a:ea typeface="微软雅黑" panose="020B0503020204020204" pitchFamily="34" charset="-122"/>
              <a:sym typeface="+mn-ea"/>
            </a:endParaRPr>
          </a:p>
          <a:p>
            <a:pPr marL="285750" indent="-285750" eaLnBrk="0" hangingPunct="0">
              <a:lnSpc>
                <a:spcPct val="150000"/>
              </a:lnSpc>
              <a:buFont typeface="Arial" panose="020B0604020202020204" pitchFamily="34" charset="0"/>
              <a:buChar char="•"/>
            </a:pPr>
            <a:r>
              <a:rPr lang="zh-CN" altLang="en-US" sz="1800" b="1" dirty="0">
                <a:solidFill>
                  <a:schemeClr val="tx1"/>
                </a:solidFill>
                <a:latin typeface="微软雅黑" panose="020B0503020204020204" pitchFamily="34" charset="-122"/>
                <a:ea typeface="微软雅黑" panose="020B0503020204020204" pitchFamily="34" charset="-122"/>
                <a:sym typeface="+mn-ea"/>
              </a:rPr>
              <a:t>表格自动抽取检测</a:t>
            </a:r>
            <a:endParaRPr lang="zh-CN" altLang="en-US" sz="1800" b="1" dirty="0">
              <a:solidFill>
                <a:schemeClr val="tx1"/>
              </a:solidFill>
              <a:latin typeface="微软雅黑" panose="020B0503020204020204" pitchFamily="34" charset="-122"/>
              <a:ea typeface="微软雅黑" panose="020B0503020204020204" pitchFamily="34" charset="-122"/>
              <a:sym typeface="+mn-ea"/>
            </a:endParaRPr>
          </a:p>
          <a:p>
            <a:pPr marL="285750" indent="-285750" eaLnBrk="0" hangingPunct="0">
              <a:lnSpc>
                <a:spcPct val="150000"/>
              </a:lnSpc>
              <a:buFont typeface="Arial" panose="020B0604020202020204" pitchFamily="34" charset="0"/>
              <a:buChar char="•"/>
            </a:pPr>
            <a:r>
              <a:rPr lang="zh-CN" altLang="en-US" sz="1800" b="1" dirty="0">
                <a:solidFill>
                  <a:schemeClr val="tx1"/>
                </a:solidFill>
                <a:latin typeface="微软雅黑" panose="020B0503020204020204" pitchFamily="34" charset="-122"/>
                <a:ea typeface="微软雅黑" panose="020B0503020204020204" pitchFamily="34" charset="-122"/>
                <a:sym typeface="+mn-ea"/>
              </a:rPr>
              <a:t>动态实时资源采集更新技术</a:t>
            </a:r>
            <a:endParaRPr lang="zh-CN" altLang="en-US" sz="1800" b="1" dirty="0">
              <a:solidFill>
                <a:schemeClr val="tx1"/>
              </a:solidFill>
              <a:latin typeface="微软雅黑" panose="020B0503020204020204" pitchFamily="34" charset="-122"/>
              <a:ea typeface="微软雅黑" panose="020B0503020204020204" pitchFamily="34" charset="-122"/>
              <a:sym typeface="+mn-ea"/>
            </a:endParaRPr>
          </a:p>
        </p:txBody>
      </p:sp>
      <p:sp>
        <p:nvSpPr>
          <p:cNvPr id="7" name="矩形 27"/>
          <p:cNvSpPr/>
          <p:nvPr/>
        </p:nvSpPr>
        <p:spPr>
          <a:xfrm>
            <a:off x="7376160" y="3747770"/>
            <a:ext cx="5250815" cy="275590"/>
          </a:xfrm>
          <a:prstGeom prst="rect">
            <a:avLst/>
          </a:prstGeom>
          <a:solidFill>
            <a:srgbClr val="99CC00"/>
          </a:solidFill>
          <a:ln w="9525">
            <a:noFill/>
            <a:miter/>
          </a:ln>
        </p:spPr>
        <p:txBody>
          <a:bodyPr lIns="90170" tIns="46990" rIns="90170" bIns="46990" anchor="ctr"/>
          <a:p>
            <a:pPr lvl="0" algn="ctr"/>
            <a:r>
              <a:rPr lang="zh-CN" altLang="en-US" sz="1800" b="1" dirty="0">
                <a:solidFill>
                  <a:schemeClr val="bg1"/>
                </a:solidFill>
                <a:latin typeface="Calibri" panose="020F0502020204030204" pitchFamily="34" charset="0"/>
                <a:ea typeface="微软雅黑" panose="020B0503020204020204" pitchFamily="34" charset="-122"/>
                <a:sym typeface="Gill Sans" charset="0"/>
              </a:rPr>
              <a:t>支持技术</a:t>
            </a:r>
            <a:endParaRPr lang="zh-CN" altLang="en-US" sz="1800" b="1" dirty="0">
              <a:solidFill>
                <a:schemeClr val="bg1"/>
              </a:solidFill>
              <a:latin typeface="Calibri" panose="020F0502020204030204" pitchFamily="34" charset="0"/>
              <a:ea typeface="微软雅黑" panose="020B0503020204020204" pitchFamily="34" charset="-122"/>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p14:dur="250">
        <p14:prism isInverted="1"/>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1745"/>
                                        </p:tgtEl>
                                        <p:attrNameLst>
                                          <p:attrName>style.visibility</p:attrName>
                                        </p:attrNameLst>
                                      </p:cBhvr>
                                      <p:to>
                                        <p:strVal val="visible"/>
                                      </p:to>
                                    </p:set>
                                    <p:animEffect transition="in" filter="checkerboard(across)">
                                      <p:cBhvr>
                                        <p:cTn id="7" dur="500"/>
                                        <p:tgtEl>
                                          <p:spTgt spid="3174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heckerboard(across)">
                                      <p:cBhvr>
                                        <p:cTn id="11" dur="500"/>
                                        <p:tgtEl>
                                          <p:spTgt spid="6"/>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heckerboard(across)">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898841" y="371454"/>
            <a:ext cx="5062222" cy="695584"/>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sz="2530" b="1" dirty="0" smtClean="0">
                <a:solidFill>
                  <a:srgbClr val="663A77"/>
                </a:solidFill>
                <a:latin typeface="造字工房悦黑体验版细体" pitchFamily="50" charset="-122"/>
                <a:ea typeface="造字工房悦黑体验版细体" pitchFamily="50" charset="-122"/>
              </a:rPr>
              <a:t>学术不端检测系统</a:t>
            </a:r>
            <a:r>
              <a:rPr lang="en-US" altLang="zh-CN" sz="2530" b="1" dirty="0" smtClean="0">
                <a:solidFill>
                  <a:srgbClr val="663A77"/>
                </a:solidFill>
                <a:latin typeface="造字工房悦黑体验版细体" pitchFamily="50" charset="-122"/>
                <a:ea typeface="造字工房悦黑体验版细体" pitchFamily="50" charset="-122"/>
              </a:rPr>
              <a:t> — </a:t>
            </a:r>
            <a:r>
              <a:rPr lang="zh-CN" altLang="en-US" sz="2530" b="1" dirty="0" smtClean="0">
                <a:solidFill>
                  <a:srgbClr val="663A77"/>
                </a:solidFill>
                <a:latin typeface="造字工房悦黑体验版细体" pitchFamily="50" charset="-122"/>
                <a:ea typeface="造字工房悦黑体验版细体" pitchFamily="50" charset="-122"/>
              </a:rPr>
              <a:t>检测算法</a:t>
            </a:r>
            <a:endParaRPr lang="zh-CN" altLang="en-US" sz="2530" b="1" dirty="0" smtClean="0">
              <a:solidFill>
                <a:srgbClr val="663A77"/>
              </a:solidFill>
              <a:latin typeface="造字工房悦黑体验版细体" pitchFamily="50" charset="-122"/>
              <a:ea typeface="造字工房悦黑体验版细体" pitchFamily="50" charset="-122"/>
            </a:endParaRPr>
          </a:p>
        </p:txBody>
      </p:sp>
      <p:pic>
        <p:nvPicPr>
          <p:cNvPr id="21506" name="图片 21505"/>
          <p:cNvPicPr>
            <a:picLocks noChangeAspect="1"/>
          </p:cNvPicPr>
          <p:nvPr/>
        </p:nvPicPr>
        <p:blipFill>
          <a:blip r:embed="rId1"/>
          <a:stretch>
            <a:fillRect/>
          </a:stretch>
        </p:blipFill>
        <p:spPr>
          <a:xfrm>
            <a:off x="566241" y="2077043"/>
            <a:ext cx="3569448" cy="3914337"/>
          </a:xfrm>
          <a:prstGeom prst="rect">
            <a:avLst/>
          </a:prstGeom>
          <a:noFill/>
          <a:ln w="9525">
            <a:noFill/>
          </a:ln>
        </p:spPr>
      </p:pic>
      <p:sp>
        <p:nvSpPr>
          <p:cNvPr id="21507" name="圆角矩形 21506"/>
          <p:cNvSpPr/>
          <p:nvPr/>
        </p:nvSpPr>
        <p:spPr>
          <a:xfrm>
            <a:off x="716922" y="2413562"/>
            <a:ext cx="3269761" cy="644577"/>
          </a:xfrm>
          <a:prstGeom prst="roundRect">
            <a:avLst>
              <a:gd name="adj" fmla="val 16667"/>
            </a:avLst>
          </a:prstGeom>
          <a:solidFill>
            <a:schemeClr val="accent1">
              <a:alpha val="0"/>
            </a:schemeClr>
          </a:solidFill>
          <a:ln w="19050" cap="flat" cmpd="sng">
            <a:solidFill>
              <a:srgbClr val="FF0000"/>
            </a:solidFill>
            <a:prstDash val="solid"/>
            <a:headEnd type="none" w="med" len="med"/>
            <a:tailEnd type="non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3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8" name="圆角矩形 21507"/>
          <p:cNvSpPr/>
          <p:nvPr/>
        </p:nvSpPr>
        <p:spPr>
          <a:xfrm>
            <a:off x="2946988" y="2972753"/>
            <a:ext cx="2343914" cy="345720"/>
          </a:xfrm>
          <a:prstGeom prst="roundRect">
            <a:avLst>
              <a:gd name="adj" fmla="val 16667"/>
            </a:avLst>
          </a:prstGeom>
          <a:noFill/>
          <a:ln w="9525">
            <a:noFill/>
          </a:ln>
        </p:spPr>
        <p:txBody>
          <a:bodyPr>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430" b="1"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pic>
        <p:nvPicPr>
          <p:cNvPr id="5" name="图片 4" descr="语义检测 (4)"/>
          <p:cNvPicPr>
            <a:picLocks noChangeAspect="1"/>
          </p:cNvPicPr>
          <p:nvPr/>
        </p:nvPicPr>
        <p:blipFill>
          <a:blip r:embed="rId2"/>
          <a:stretch>
            <a:fillRect/>
          </a:stretch>
        </p:blipFill>
        <p:spPr>
          <a:xfrm>
            <a:off x="4714635" y="1951477"/>
            <a:ext cx="4664390" cy="3937776"/>
          </a:xfrm>
          <a:prstGeom prst="rect">
            <a:avLst/>
          </a:prstGeom>
          <a:noFill/>
          <a:ln w="9525">
            <a:noFill/>
          </a:ln>
        </p:spPr>
      </p:pic>
      <p:grpSp>
        <p:nvGrpSpPr>
          <p:cNvPr id="19461" name="组合 19460"/>
          <p:cNvGrpSpPr/>
          <p:nvPr/>
        </p:nvGrpSpPr>
        <p:grpSpPr>
          <a:xfrm>
            <a:off x="5341105" y="3172371"/>
            <a:ext cx="4038676" cy="2509967"/>
            <a:chOff x="0" y="-768"/>
            <a:chExt cx="5913" cy="3774"/>
          </a:xfrm>
        </p:grpSpPr>
        <p:sp>
          <p:nvSpPr>
            <p:cNvPr id="19462" name="圆角矩形 19461"/>
            <p:cNvSpPr/>
            <p:nvPr/>
          </p:nvSpPr>
          <p:spPr>
            <a:xfrm>
              <a:off x="0" y="-768"/>
              <a:ext cx="5912" cy="3574"/>
            </a:xfrm>
            <a:prstGeom prst="roundRect">
              <a:avLst>
                <a:gd name="adj" fmla="val 16667"/>
              </a:avLst>
            </a:prstGeom>
            <a:solidFill>
              <a:schemeClr val="tx2">
                <a:alpha val="89999"/>
              </a:schemeClr>
            </a:solidFill>
            <a:ln w="9525">
              <a:noFill/>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30" b="0" i="0" u="none" strike="noStrike" kern="1200" cap="none" spc="0" normalizeH="0" baseline="0" noProof="1">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115722" name="Text Box 4"/>
            <p:cNvSpPr txBox="1"/>
            <p:nvPr/>
          </p:nvSpPr>
          <p:spPr>
            <a:xfrm>
              <a:off x="164" y="-645"/>
              <a:ext cx="5749" cy="3651"/>
            </a:xfrm>
            <a:prstGeom prst="rect">
              <a:avLst/>
            </a:prstGeom>
            <a:noFill/>
            <a:ln w="9525">
              <a:noFill/>
            </a:ln>
          </p:spPr>
          <p:txBody>
            <a:bodyPr anchor="t">
              <a:spAutoFit/>
            </a:bodyPr>
            <a:p>
              <a:pPr eaLnBrk="0" hangingPunct="0"/>
              <a:r>
                <a:rPr lang="zh-CN" altLang="en-US" sz="1685" b="1" dirty="0">
                  <a:solidFill>
                    <a:srgbClr val="FFFF00"/>
                  </a:solidFill>
                  <a:latin typeface="Arial" panose="020B0604020202020204" pitchFamily="34" charset="0"/>
                  <a:ea typeface="幼圆" panose="02010509060101010101" pitchFamily="49" charset="-122"/>
                </a:rPr>
                <a:t>1、该技术以句子、句群、段落为不同分析单元；</a:t>
              </a:r>
              <a:endParaRPr lang="zh-CN" altLang="en-US" sz="1685" b="1" dirty="0">
                <a:solidFill>
                  <a:srgbClr val="FFFF00"/>
                </a:solidFill>
                <a:latin typeface="Arial" panose="020B0604020202020204" pitchFamily="34" charset="0"/>
                <a:ea typeface="幼圆" panose="02010509060101010101" pitchFamily="49" charset="-122"/>
              </a:endParaRPr>
            </a:p>
            <a:p>
              <a:pPr eaLnBrk="0" hangingPunct="0"/>
              <a:r>
                <a:rPr lang="zh-CN" altLang="en-US" sz="1685" b="1" dirty="0">
                  <a:solidFill>
                    <a:srgbClr val="FFFF00"/>
                  </a:solidFill>
                  <a:latin typeface="Arial" panose="020B0604020202020204" pitchFamily="34" charset="0"/>
                  <a:ea typeface="幼圆" panose="02010509060101010101" pitchFamily="49" charset="-122"/>
                </a:rPr>
                <a:t>2、结合语义词典、句法分析等自然语言处理技术对句子进行处理；</a:t>
              </a:r>
              <a:endParaRPr lang="zh-CN" altLang="en-US" sz="1685" b="1" dirty="0">
                <a:solidFill>
                  <a:srgbClr val="FFFF00"/>
                </a:solidFill>
                <a:latin typeface="Arial" panose="020B0604020202020204" pitchFamily="34" charset="0"/>
                <a:ea typeface="幼圆" panose="02010509060101010101" pitchFamily="49" charset="-122"/>
              </a:endParaRPr>
            </a:p>
            <a:p>
              <a:pPr eaLnBrk="0" hangingPunct="0"/>
              <a:r>
                <a:rPr lang="zh-CN" altLang="en-US" sz="1685" b="1" dirty="0">
                  <a:solidFill>
                    <a:srgbClr val="FFFF00"/>
                  </a:solidFill>
                  <a:latin typeface="Arial" panose="020B0604020202020204" pitchFamily="34" charset="0"/>
                  <a:ea typeface="幼圆" panose="02010509060101010101" pitchFamily="49" charset="-122"/>
                </a:rPr>
                <a:t>3、对处理后的句子、句群、段落形成不同指纹特征；</a:t>
              </a:r>
              <a:endParaRPr lang="zh-CN" altLang="en-US" sz="1685" b="1" dirty="0">
                <a:solidFill>
                  <a:srgbClr val="FFFF00"/>
                </a:solidFill>
                <a:latin typeface="Arial" panose="020B0604020202020204" pitchFamily="34" charset="0"/>
                <a:ea typeface="幼圆" panose="02010509060101010101" pitchFamily="49" charset="-122"/>
              </a:endParaRPr>
            </a:p>
            <a:p>
              <a:pPr eaLnBrk="0" hangingPunct="0"/>
              <a:r>
                <a:rPr lang="en-US" altLang="zh-CN" sz="1685" b="1" dirty="0">
                  <a:solidFill>
                    <a:srgbClr val="FFFF00"/>
                  </a:solidFill>
                  <a:latin typeface="Arial" panose="020B0604020202020204" pitchFamily="34" charset="0"/>
                  <a:ea typeface="幼圆" panose="02010509060101010101" pitchFamily="49" charset="-122"/>
                </a:rPr>
                <a:t>4</a:t>
              </a:r>
              <a:r>
                <a:rPr lang="zh-CN" altLang="en-US" sz="1685" b="1" dirty="0">
                  <a:solidFill>
                    <a:srgbClr val="FFFF00"/>
                  </a:solidFill>
                  <a:latin typeface="Arial" panose="020B0604020202020204" pitchFamily="34" charset="0"/>
                  <a:ea typeface="幼圆" panose="02010509060101010101" pitchFamily="49" charset="-122"/>
                </a:rPr>
                <a:t>、支持文献改写，多篇文献组合等各种文献变形检测。</a:t>
              </a:r>
              <a:endParaRPr lang="zh-CN" altLang="en-US" sz="1685" b="1" dirty="0">
                <a:solidFill>
                  <a:srgbClr val="FFFF00"/>
                </a:solidFill>
                <a:latin typeface="Arial" panose="020B0604020202020204" pitchFamily="34" charset="0"/>
                <a:ea typeface="幼圆" panose="02010509060101010101" pitchFamily="49" charset="-122"/>
              </a:endParaRPr>
            </a:p>
            <a:p>
              <a:pPr algn="ctr" eaLnBrk="0" hangingPunct="0"/>
              <a:endParaRPr lang="zh-CN" altLang="en-US" sz="1685" b="1" dirty="0">
                <a:solidFill>
                  <a:srgbClr val="FFFF00"/>
                </a:solidFill>
                <a:latin typeface="Arial" panose="020B0604020202020204" pitchFamily="34" charset="0"/>
                <a:ea typeface="幼圆" panose="02010509060101010101" pitchFamily="49" charset="-122"/>
              </a:endParaRPr>
            </a:p>
          </p:txBody>
        </p:sp>
      </p:grpSp>
      <p:sp>
        <p:nvSpPr>
          <p:cNvPr id="115723" name="矩形 28"/>
          <p:cNvSpPr/>
          <p:nvPr/>
        </p:nvSpPr>
        <p:spPr>
          <a:xfrm>
            <a:off x="10086551" y="2031840"/>
            <a:ext cx="2176756" cy="3800490"/>
          </a:xfrm>
          <a:prstGeom prst="rect">
            <a:avLst/>
          </a:prstGeom>
          <a:noFill/>
          <a:ln w="9525">
            <a:noFill/>
          </a:ln>
          <a:effectLst>
            <a:outerShdw dist="38100" dir="2699999" algn="ctr" rotWithShape="0">
              <a:srgbClr val="000000">
                <a:alpha val="25000"/>
              </a:srgbClr>
            </a:outerShdw>
          </a:effectLst>
          <a:extLst>
            <a:ext uri="{909E8E84-426E-40DD-AFC4-6F175D3DCCD1}">
              <a14:hiddenFill xmlns:a14="http://schemas.microsoft.com/office/drawing/2010/main">
                <a:solidFill>
                  <a:srgbClr val="FFFFFF"/>
                </a:solidFill>
              </a14:hiddenFill>
            </a:ext>
          </a:extLst>
        </p:spPr>
        <p:txBody>
          <a:bodyPr anchor="ctr"/>
          <a:p>
            <a:pPr>
              <a:lnSpc>
                <a:spcPct val="130000"/>
              </a:lnSpc>
              <a:buChar char="•"/>
            </a:pPr>
            <a:r>
              <a:rPr lang="zh-CN" altLang="en-US" sz="1685" b="1" dirty="0">
                <a:solidFill>
                  <a:schemeClr val="tx1"/>
                </a:solidFill>
                <a:latin typeface="黑体" panose="02010609060101010101" charset="-122"/>
                <a:ea typeface="黑体" panose="02010609060101010101" charset="-122"/>
                <a:sym typeface="Arial" panose="020B0604020202020204" pitchFamily="34" charset="0"/>
              </a:rPr>
              <a:t> </a:t>
            </a:r>
            <a:r>
              <a:rPr lang="zh-CN" altLang="en-US" sz="183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文字抄袭检测</a:t>
            </a:r>
            <a:endParaRPr lang="zh-CN" altLang="en-US" sz="1830" b="1"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 跨语言抄袭检测</a:t>
            </a:r>
            <a:endParaRPr lang="zh-CN" altLang="en-US" sz="1830" b="1"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 表格抄袭检测</a:t>
            </a:r>
            <a:endParaRPr lang="zh-CN" altLang="en-US" sz="1830" b="1"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Gill Sans" charset="0"/>
              </a:rPr>
              <a:t> 一稿多投检测</a:t>
            </a:r>
            <a:endParaRPr lang="zh-CN" altLang="en-US" sz="1830"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Gill Sans" charset="0"/>
              </a:rPr>
              <a:t> 观点抄袭检测</a:t>
            </a:r>
            <a:endParaRPr lang="zh-CN" altLang="en-US" sz="1830"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Gill Sans" charset="0"/>
              </a:rPr>
              <a:t> 多语种检测</a:t>
            </a:r>
            <a:endParaRPr lang="zh-CN" altLang="en-US" sz="1830"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Gill Sans" charset="0"/>
              </a:rPr>
              <a:t> 公式抄袭检测</a:t>
            </a:r>
            <a:endParaRPr lang="zh-CN" altLang="en-US" sz="1830"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Gill Sans" charset="0"/>
              </a:rPr>
              <a:t> 图形抄袭检测</a:t>
            </a:r>
            <a:endParaRPr lang="zh-CN" altLang="en-US" sz="1830"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830" b="1" dirty="0">
                <a:solidFill>
                  <a:schemeClr val="tx1"/>
                </a:solidFill>
                <a:latin typeface="微软雅黑" panose="020B0503020204020204" pitchFamily="34" charset="-122"/>
                <a:ea typeface="微软雅黑" panose="020B0503020204020204" pitchFamily="34" charset="-122"/>
                <a:sym typeface="Gill Sans" charset="0"/>
              </a:rPr>
              <a:t> 支持校内互检</a:t>
            </a:r>
            <a:endParaRPr lang="zh-CN" altLang="en-US" sz="1830" b="1" dirty="0">
              <a:solidFill>
                <a:schemeClr val="tx1"/>
              </a:solidFill>
              <a:latin typeface="微软雅黑" panose="020B0503020204020204" pitchFamily="34" charset="-122"/>
              <a:ea typeface="微软雅黑" panose="020B0503020204020204" pitchFamily="34" charset="-122"/>
              <a:sym typeface="Gill Sans" charset="0"/>
            </a:endParaRPr>
          </a:p>
        </p:txBody>
      </p:sp>
      <p:sp>
        <p:nvSpPr>
          <p:cNvPr id="115724" name="矩形 27"/>
          <p:cNvSpPr/>
          <p:nvPr/>
        </p:nvSpPr>
        <p:spPr>
          <a:xfrm>
            <a:off x="9847808" y="1435704"/>
            <a:ext cx="2593373" cy="493896"/>
          </a:xfrm>
          <a:prstGeom prst="rect">
            <a:avLst/>
          </a:prstGeom>
          <a:solidFill>
            <a:srgbClr val="FFAA2D"/>
          </a:solidFill>
          <a:ln w="9525">
            <a:noFill/>
          </a:ln>
        </p:spPr>
        <p:txBody>
          <a:bodyPr lIns="95094" tIns="49555" rIns="95094" bIns="49555" anchor="ctr"/>
          <a:p>
            <a:pPr algn="ctr"/>
            <a:r>
              <a:rPr lang="zh-CN" altLang="en-US" sz="2530" b="1" dirty="0">
                <a:solidFill>
                  <a:schemeClr val="bg1"/>
                </a:solidFill>
                <a:latin typeface="Calibri" panose="020F0502020204030204" pitchFamily="34" charset="0"/>
                <a:ea typeface="微软雅黑" panose="020B0503020204020204" pitchFamily="34" charset="-122"/>
                <a:sym typeface="Gill Sans" charset="0"/>
              </a:rPr>
              <a:t>实现功能</a:t>
            </a:r>
            <a:endParaRPr lang="zh-CN" altLang="en-US" sz="2530" b="1" dirty="0">
              <a:solidFill>
                <a:schemeClr val="bg1"/>
              </a:solidFill>
              <a:latin typeface="Calibri" panose="020F0502020204030204" pitchFamily="34" charset="0"/>
              <a:ea typeface="微软雅黑" panose="020B0503020204020204" pitchFamily="34" charset="-122"/>
              <a:sym typeface="Gill Sans" charset="0"/>
            </a:endParaRPr>
          </a:p>
        </p:txBody>
      </p:sp>
      <p:sp>
        <p:nvSpPr>
          <p:cNvPr id="115725" name="矩形 27"/>
          <p:cNvSpPr/>
          <p:nvPr/>
        </p:nvSpPr>
        <p:spPr>
          <a:xfrm>
            <a:off x="5703768" y="1435704"/>
            <a:ext cx="2595048" cy="495570"/>
          </a:xfrm>
          <a:prstGeom prst="rect">
            <a:avLst/>
          </a:prstGeom>
          <a:solidFill>
            <a:srgbClr val="FFAA2D"/>
          </a:solidFill>
          <a:ln w="9525">
            <a:noFill/>
          </a:ln>
        </p:spPr>
        <p:txBody>
          <a:bodyPr lIns="95094" tIns="49555" rIns="95094" bIns="49555" anchor="ctr"/>
          <a:p>
            <a:pPr algn="ctr"/>
            <a:r>
              <a:rPr lang="en-US" altLang="zh-CN" sz="2530" b="1" dirty="0">
                <a:solidFill>
                  <a:schemeClr val="bg1"/>
                </a:solidFill>
                <a:latin typeface="Calibri" panose="020F0502020204030204" pitchFamily="34" charset="0"/>
                <a:ea typeface="微软雅黑" panose="020B0503020204020204" pitchFamily="34" charset="-122"/>
                <a:sym typeface="Gill Sans" charset="0"/>
              </a:rPr>
              <a:t>TMLC</a:t>
            </a:r>
            <a:endParaRPr lang="zh-CN" altLang="en-US" sz="2530" b="1" dirty="0">
              <a:solidFill>
                <a:schemeClr val="bg1"/>
              </a:solidFill>
              <a:latin typeface="Calibri" panose="020F0502020204030204" pitchFamily="34" charset="0"/>
              <a:ea typeface="微软雅黑" panose="020B0503020204020204" pitchFamily="34" charset="-122"/>
              <a:sym typeface="Gill Sans" charset="0"/>
            </a:endParaRPr>
          </a:p>
        </p:txBody>
      </p:sp>
      <p:sp>
        <p:nvSpPr>
          <p:cNvPr id="115726" name="矩形 27"/>
          <p:cNvSpPr/>
          <p:nvPr/>
        </p:nvSpPr>
        <p:spPr>
          <a:xfrm>
            <a:off x="982564" y="1435704"/>
            <a:ext cx="2784222" cy="495570"/>
          </a:xfrm>
          <a:prstGeom prst="rect">
            <a:avLst/>
          </a:prstGeom>
          <a:solidFill>
            <a:srgbClr val="FFAA2D"/>
          </a:solidFill>
          <a:ln w="9525">
            <a:noFill/>
          </a:ln>
        </p:spPr>
        <p:txBody>
          <a:bodyPr lIns="95094" tIns="49555" rIns="95094" bIns="49555" anchor="ctr"/>
          <a:p>
            <a:pPr algn="ctr"/>
            <a:r>
              <a:rPr lang="zh-CN" altLang="en-US" sz="2530" b="1" dirty="0">
                <a:solidFill>
                  <a:schemeClr val="bg1"/>
                </a:solidFill>
                <a:latin typeface="Arial" panose="020B0604020202020204" pitchFamily="34" charset="0"/>
                <a:ea typeface="幼圆" panose="02010509060101010101" pitchFamily="49" charset="-122"/>
              </a:rPr>
              <a:t>检测软件</a:t>
            </a:r>
            <a:endParaRPr lang="zh-CN" altLang="en-US" sz="1430" b="1" dirty="0">
              <a:solidFill>
                <a:schemeClr val="bg1"/>
              </a:solidFill>
              <a:latin typeface="Arial" panose="020B0604020202020204" pitchFamily="34" charset="0"/>
              <a:ea typeface="幼圆" panose="02010509060101010101" pitchFamily="49" charset="-122"/>
            </a:endParaRPr>
          </a:p>
        </p:txBody>
      </p:sp>
      <p:grpSp>
        <p:nvGrpSpPr>
          <p:cNvPr id="7" name="组合 6"/>
          <p:cNvGrpSpPr/>
          <p:nvPr/>
        </p:nvGrpSpPr>
        <p:grpSpPr>
          <a:xfrm>
            <a:off x="717171" y="4755257"/>
            <a:ext cx="2934381" cy="793499"/>
            <a:chOff x="51" y="-769"/>
            <a:chExt cx="5104" cy="1090"/>
          </a:xfrm>
        </p:grpSpPr>
        <p:sp>
          <p:nvSpPr>
            <p:cNvPr id="8" name="圆角矩形 7"/>
            <p:cNvSpPr/>
            <p:nvPr/>
          </p:nvSpPr>
          <p:spPr>
            <a:xfrm>
              <a:off x="51" y="-769"/>
              <a:ext cx="5104" cy="1090"/>
            </a:xfrm>
            <a:prstGeom prst="roundRect">
              <a:avLst>
                <a:gd name="adj" fmla="val 16667"/>
              </a:avLst>
            </a:prstGeom>
            <a:solidFill>
              <a:schemeClr val="tx2">
                <a:alpha val="89999"/>
              </a:schemeClr>
            </a:solidFill>
            <a:ln w="9525">
              <a:noFill/>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30" b="0" i="0" u="none" strike="noStrike" kern="1200" cap="none" spc="0" normalizeH="0" baseline="0" noProof="1">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9" name="Text Box 4"/>
            <p:cNvSpPr txBox="1"/>
            <p:nvPr/>
          </p:nvSpPr>
          <p:spPr>
            <a:xfrm>
              <a:off x="216" y="-568"/>
              <a:ext cx="4746" cy="838"/>
            </a:xfrm>
            <a:prstGeom prst="rect">
              <a:avLst/>
            </a:prstGeom>
            <a:noFill/>
            <a:ln w="9525">
              <a:noFill/>
            </a:ln>
          </p:spPr>
          <p:txBody>
            <a:bodyPr wrap="square" anchor="t">
              <a:spAutoFit/>
            </a:bodyPr>
            <a:p>
              <a:pPr eaLnBrk="0" hangingPunct="0"/>
              <a:r>
                <a:rPr lang="zh-CN" sz="1685" b="1" dirty="0">
                  <a:solidFill>
                    <a:srgbClr val="FFFF00"/>
                  </a:solidFill>
                  <a:latin typeface="Arial" panose="020B0604020202020204" pitchFamily="34" charset="0"/>
                  <a:ea typeface="幼圆" panose="02010509060101010101" pitchFamily="49" charset="-122"/>
                </a:rPr>
                <a:t>以词为基础的相似度检测</a:t>
              </a:r>
              <a:endParaRPr lang="zh-CN" sz="1685" b="1" dirty="0">
                <a:solidFill>
                  <a:srgbClr val="FFFF00"/>
                </a:solidFill>
                <a:latin typeface="Arial" panose="020B0604020202020204" pitchFamily="34" charset="0"/>
                <a:ea typeface="幼圆" panose="02010509060101010101" pitchFamily="49" charset="-122"/>
              </a:endParaRPr>
            </a:p>
            <a:p>
              <a:pPr algn="ctr" eaLnBrk="0" hangingPunct="0"/>
              <a:endParaRPr lang="zh-CN" altLang="en-US" sz="1685" b="1" dirty="0">
                <a:solidFill>
                  <a:srgbClr val="FFFF00"/>
                </a:solidFill>
                <a:latin typeface="Arial" panose="020B0604020202020204" pitchFamily="34" charset="0"/>
                <a:ea typeface="幼圆"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250">
        <p14:prism isInverted="1"/>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up)">
                                      <p:cBhvr>
                                        <p:cTn id="7" dur="1000"/>
                                        <p:tgtEl>
                                          <p:spTgt spid="21506"/>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1507"/>
                                        </p:tgtEl>
                                        <p:attrNameLst>
                                          <p:attrName>style.visibility</p:attrName>
                                        </p:attrNameLst>
                                      </p:cBhvr>
                                      <p:to>
                                        <p:strVal val="visible"/>
                                      </p:to>
                                    </p:set>
                                    <p:animEffect transition="in" filter="wipe(left)">
                                      <p:cBhvr>
                                        <p:cTn id="16" dur="500"/>
                                        <p:tgtEl>
                                          <p:spTgt spid="21507"/>
                                        </p:tgtEl>
                                      </p:cBhvr>
                                    </p:animEffect>
                                  </p:childTnLst>
                                </p:cTn>
                              </p:par>
                            </p:childTnLst>
                          </p:cTn>
                        </p:par>
                        <p:par>
                          <p:cTn id="17" fill="hold">
                            <p:stCondLst>
                              <p:cond delay="2000"/>
                            </p:stCondLst>
                            <p:childTnLst>
                              <p:par>
                                <p:cTn id="18" presetID="29"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ppt_x</p:attrName>
                                        </p:attrNameLst>
                                      </p:cBhvr>
                                      <p:tavLst>
                                        <p:tav tm="0">
                                          <p:val>
                                            <p:strVal val="#ppt_x-.2"/>
                                          </p:val>
                                        </p:tav>
                                        <p:tav tm="100000">
                                          <p:val>
                                            <p:strVal val="#ppt_x"/>
                                          </p:val>
                                        </p:tav>
                                      </p:tavLst>
                                    </p:anim>
                                    <p:anim calcmode="lin" valueType="num">
                                      <p:cBhvr>
                                        <p:cTn id="2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
                                        </p:tgtEl>
                                      </p:cBhvr>
                                    </p:animEffect>
                                  </p:childTnLst>
                                </p:cTn>
                              </p:par>
                            </p:childTnLst>
                          </p:cTn>
                        </p:par>
                        <p:par>
                          <p:cTn id="23" fill="hold">
                            <p:stCondLst>
                              <p:cond delay="3000"/>
                            </p:stCondLst>
                            <p:childTnLst>
                              <p:par>
                                <p:cTn id="24" presetID="2" presetClass="entr" presetSubtype="4" fill="hold" nodeType="afterEffect">
                                  <p:stCondLst>
                                    <p:cond delay="0"/>
                                  </p:stCondLst>
                                  <p:childTnLst>
                                    <p:set>
                                      <p:cBhvr>
                                        <p:cTn id="25" dur="1" fill="hold">
                                          <p:stCondLst>
                                            <p:cond delay="0"/>
                                          </p:stCondLst>
                                        </p:cTn>
                                        <p:tgtEl>
                                          <p:spTgt spid="19461"/>
                                        </p:tgtEl>
                                        <p:attrNameLst>
                                          <p:attrName>style.visibility</p:attrName>
                                        </p:attrNameLst>
                                      </p:cBhvr>
                                      <p:to>
                                        <p:strVal val="visible"/>
                                      </p:to>
                                    </p:set>
                                    <p:anim calcmode="lin" valueType="num">
                                      <p:cBhvr>
                                        <p:cTn id="26" dur="500" fill="hold"/>
                                        <p:tgtEl>
                                          <p:spTgt spid="19461"/>
                                        </p:tgtEl>
                                        <p:attrNameLst>
                                          <p:attrName>ppt_x</p:attrName>
                                        </p:attrNameLst>
                                      </p:cBhvr>
                                      <p:tavLst>
                                        <p:tav tm="0">
                                          <p:val>
                                            <p:strVal val="#ppt_x"/>
                                          </p:val>
                                        </p:tav>
                                        <p:tav tm="100000">
                                          <p:val>
                                            <p:strVal val="#ppt_x"/>
                                          </p:val>
                                        </p:tav>
                                      </p:tavLst>
                                    </p:anim>
                                    <p:anim calcmode="lin" valueType="num">
                                      <p:cBhvr>
                                        <p:cTn id="27"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596727" y="663997"/>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4" name="标题 1"/>
          <p:cNvSpPr txBox="1"/>
          <p:nvPr/>
        </p:nvSpPr>
        <p:spPr>
          <a:xfrm>
            <a:off x="613536" y="138149"/>
            <a:ext cx="4104030" cy="575945"/>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665" dirty="0">
                <a:solidFill>
                  <a:schemeClr val="bg1"/>
                </a:solidFill>
              </a:rPr>
              <a:t>信息技术实现的检测</a:t>
            </a:r>
            <a:endParaRPr lang="zh-CN" sz="2665" dirty="0">
              <a:solidFill>
                <a:schemeClr val="bg1"/>
              </a:solidFill>
            </a:endParaRPr>
          </a:p>
        </p:txBody>
      </p:sp>
      <p:grpSp>
        <p:nvGrpSpPr>
          <p:cNvPr id="13" name="组合 1"/>
          <p:cNvGrpSpPr/>
          <p:nvPr/>
        </p:nvGrpSpPr>
        <p:grpSpPr>
          <a:xfrm>
            <a:off x="668735" y="729662"/>
            <a:ext cx="11593288" cy="6487063"/>
            <a:chOff x="3219" y="10"/>
            <a:chExt cx="12725" cy="9755"/>
          </a:xfrm>
        </p:grpSpPr>
        <p:sp>
          <p:nvSpPr>
            <p:cNvPr id="14" name="MH_Picture_1"/>
            <p:cNvSpPr/>
            <p:nvPr/>
          </p:nvSpPr>
          <p:spPr>
            <a:xfrm>
              <a:off x="3220" y="10"/>
              <a:ext cx="2382" cy="23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MH_Picture_2"/>
            <p:cNvSpPr/>
            <p:nvPr/>
          </p:nvSpPr>
          <p:spPr>
            <a:xfrm>
              <a:off x="5677" y="10"/>
              <a:ext cx="2382" cy="23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MH_Picture_3"/>
            <p:cNvSpPr/>
            <p:nvPr/>
          </p:nvSpPr>
          <p:spPr>
            <a:xfrm>
              <a:off x="11092" y="10"/>
              <a:ext cx="2380" cy="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MH_Other_1"/>
            <p:cNvSpPr/>
            <p:nvPr/>
          </p:nvSpPr>
          <p:spPr>
            <a:xfrm>
              <a:off x="13562" y="10"/>
              <a:ext cx="2382" cy="2382"/>
            </a:xfrm>
            <a:prstGeom prst="rect">
              <a:avLst/>
            </a:prstGeom>
            <a:solidFill>
              <a:srgbClr val="A1C8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lumMod val="50000"/>
                    <a:lumOff val="50000"/>
                  </a:schemeClr>
                </a:solidFill>
                <a:effectLst/>
                <a:uLnTx/>
                <a:uFillTx/>
                <a:latin typeface="+mn-lt"/>
                <a:ea typeface="+mn-ea"/>
                <a:cs typeface="+mn-cs"/>
              </a:endParaRPr>
            </a:p>
          </p:txBody>
        </p:sp>
        <p:sp>
          <p:nvSpPr>
            <p:cNvPr id="18" name="MH_Other_2"/>
            <p:cNvSpPr/>
            <p:nvPr/>
          </p:nvSpPr>
          <p:spPr>
            <a:xfrm>
              <a:off x="8580" y="12"/>
              <a:ext cx="2382" cy="2382"/>
            </a:xfrm>
            <a:prstGeom prst="rect">
              <a:avLst/>
            </a:prstGeom>
            <a:solidFill>
              <a:srgbClr val="B6E9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MH_Picture_4"/>
            <p:cNvSpPr/>
            <p:nvPr/>
          </p:nvSpPr>
          <p:spPr>
            <a:xfrm>
              <a:off x="13562" y="2467"/>
              <a:ext cx="2382" cy="2382"/>
            </a:xfrm>
            <a:prstGeom prst="rect">
              <a:avLst/>
            </a:prstGeom>
            <a:solidFill>
              <a:srgbClr val="C7F6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21" name="MH_Picture_8"/>
            <p:cNvSpPr/>
            <p:nvPr/>
          </p:nvSpPr>
          <p:spPr>
            <a:xfrm>
              <a:off x="3220" y="2440"/>
              <a:ext cx="2382" cy="23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MH_Picture_6"/>
            <p:cNvSpPr/>
            <p:nvPr/>
          </p:nvSpPr>
          <p:spPr>
            <a:xfrm>
              <a:off x="8580" y="7382"/>
              <a:ext cx="2380" cy="238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MH_Picture_5"/>
            <p:cNvSpPr/>
            <p:nvPr/>
          </p:nvSpPr>
          <p:spPr>
            <a:xfrm>
              <a:off x="13562" y="4925"/>
              <a:ext cx="2382" cy="238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MH_Picture_9"/>
            <p:cNvSpPr/>
            <p:nvPr/>
          </p:nvSpPr>
          <p:spPr>
            <a:xfrm>
              <a:off x="3219" y="7385"/>
              <a:ext cx="2383" cy="238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MH_Picture_10"/>
            <p:cNvSpPr/>
            <p:nvPr/>
          </p:nvSpPr>
          <p:spPr>
            <a:xfrm>
              <a:off x="5677" y="7385"/>
              <a:ext cx="2382" cy="238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MH_Picture_11"/>
            <p:cNvSpPr/>
            <p:nvPr/>
          </p:nvSpPr>
          <p:spPr>
            <a:xfrm>
              <a:off x="11092" y="7385"/>
              <a:ext cx="2380" cy="2380"/>
            </a:xfrm>
            <a:prstGeom prst="rect">
              <a:avLst/>
            </a:prstGeom>
            <a:solidFill>
              <a:srgbClr val="C6E0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MH_Other_3"/>
            <p:cNvSpPr/>
            <p:nvPr/>
          </p:nvSpPr>
          <p:spPr>
            <a:xfrm>
              <a:off x="13562" y="7385"/>
              <a:ext cx="2382" cy="238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MH_SubTitle_1"/>
            <p:cNvSpPr txBox="1"/>
            <p:nvPr/>
          </p:nvSpPr>
          <p:spPr>
            <a:xfrm>
              <a:off x="5511" y="2620"/>
              <a:ext cx="2910" cy="4932"/>
            </a:xfrm>
            <a:prstGeom prst="rect">
              <a:avLst/>
            </a:prstGeom>
            <a:noFill/>
            <a:ln w="9525">
              <a:noFill/>
            </a:ln>
          </p:spPr>
          <p:txBody>
            <a:bodyPr wrap="none" anchor="ctr"/>
            <a:lstStyle/>
            <a:p>
              <a:r>
                <a:rPr lang="zh-CN" altLang="en-US" sz="3600" b="1" dirty="0">
                  <a:solidFill>
                    <a:srgbClr val="FFC000"/>
                  </a:solidFill>
                  <a:latin typeface="微软雅黑" panose="020B0503020204020204" pitchFamily="34" charset="-122"/>
                  <a:ea typeface="微软雅黑" panose="020B0503020204020204" pitchFamily="34" charset="-122"/>
                  <a:sym typeface="Gill Sans" charset="0"/>
                </a:rPr>
                <a:t>内容不端</a:t>
              </a:r>
              <a:endParaRPr lang="zh-CN" altLang="en-US" sz="3600" b="1" dirty="0">
                <a:solidFill>
                  <a:srgbClr val="FFC000"/>
                </a:solidFill>
                <a:latin typeface="微软雅黑" panose="020B0503020204020204" pitchFamily="34" charset="-122"/>
                <a:ea typeface="微软雅黑" panose="020B0503020204020204" pitchFamily="34" charset="-122"/>
                <a:sym typeface="Gill Sans" charset="0"/>
              </a:endParaRPr>
            </a:p>
            <a:p>
              <a:r>
                <a:rPr lang="zh-CN" altLang="en-US" sz="2000" dirty="0">
                  <a:latin typeface="微软雅黑" panose="020B0503020204020204" pitchFamily="34" charset="-122"/>
                  <a:ea typeface="微软雅黑" panose="020B0503020204020204" pitchFamily="34" charset="-122"/>
                  <a:sym typeface="Gill Sans" charset="0"/>
                </a:rPr>
                <a:t>论文本身可能存在的</a:t>
              </a:r>
              <a:endParaRPr lang="en-US" altLang="zh-CN" sz="2000" dirty="0">
                <a:latin typeface="微软雅黑" panose="020B0503020204020204" pitchFamily="34" charset="-122"/>
                <a:ea typeface="微软雅黑" panose="020B0503020204020204" pitchFamily="34" charset="-122"/>
                <a:sym typeface="Gill Sans" charset="0"/>
              </a:endParaRPr>
            </a:p>
            <a:p>
              <a:r>
                <a:rPr lang="zh-CN" altLang="en-US" sz="2000" dirty="0">
                  <a:latin typeface="微软雅黑" panose="020B0503020204020204" pitchFamily="34" charset="-122"/>
                  <a:ea typeface="微软雅黑" panose="020B0503020204020204" pitchFamily="34" charset="-122"/>
                  <a:sym typeface="Gill Sans" charset="0"/>
                </a:rPr>
                <a:t>不端行为</a:t>
              </a:r>
              <a:endParaRPr lang="zh-CN" altLang="en-US" sz="2000" dirty="0">
                <a:latin typeface="微软雅黑" panose="020B0503020204020204" pitchFamily="34" charset="-122"/>
                <a:ea typeface="微软雅黑" panose="020B0503020204020204" pitchFamily="34" charset="-122"/>
                <a:sym typeface="Gill Sans" charset="0"/>
              </a:endParaRPr>
            </a:p>
          </p:txBody>
        </p:sp>
        <p:sp>
          <p:nvSpPr>
            <p:cNvPr id="30" name="MH_SubTitle_1"/>
            <p:cNvSpPr txBox="1"/>
            <p:nvPr/>
          </p:nvSpPr>
          <p:spPr>
            <a:xfrm>
              <a:off x="8649" y="2620"/>
              <a:ext cx="4545" cy="4932"/>
            </a:xfrm>
            <a:prstGeom prst="rect">
              <a:avLst/>
            </a:prstGeom>
            <a:noFill/>
            <a:ln w="9525">
              <a:noFill/>
            </a:ln>
          </p:spPr>
          <p:txBody>
            <a:bodyPr wrap="none" anchor="ctr"/>
            <a:lstStyle/>
            <a:p>
              <a:pPr algn="r"/>
              <a:r>
                <a:rPr lang="zh-CN" altLang="en-US" sz="3600" b="1" dirty="0">
                  <a:solidFill>
                    <a:srgbClr val="92D050"/>
                  </a:solidFill>
                  <a:latin typeface="微软雅黑" panose="020B0503020204020204" pitchFamily="34" charset="-122"/>
                  <a:ea typeface="微软雅黑" panose="020B0503020204020204" pitchFamily="34" charset="-122"/>
                  <a:sym typeface="Gill Sans" charset="0"/>
                </a:rPr>
                <a:t>过程不端</a:t>
              </a:r>
              <a:endParaRPr lang="zh-CN" altLang="en-US" sz="3600" b="1" dirty="0">
                <a:solidFill>
                  <a:srgbClr val="92D050"/>
                </a:solidFill>
                <a:latin typeface="微软雅黑" panose="020B0503020204020204" pitchFamily="34" charset="-122"/>
                <a:ea typeface="微软雅黑" panose="020B0503020204020204" pitchFamily="34" charset="-122"/>
                <a:sym typeface="Gill Sans" charset="0"/>
              </a:endParaRPr>
            </a:p>
            <a:p>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论文在研究、撰写、答辩过程中</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可能存在的不端行为</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Shape 201"/>
            <p:cNvSpPr/>
            <p:nvPr/>
          </p:nvSpPr>
          <p:spPr>
            <a:xfrm>
              <a:off x="8694" y="164"/>
              <a:ext cx="2429" cy="2083"/>
            </a:xfrm>
            <a:prstGeom prst="rect">
              <a:avLst/>
            </a:prstGeom>
            <a:noFill/>
            <a:ln w="9525">
              <a:noFill/>
            </a:ln>
          </p:spPr>
          <p:txBody>
            <a:bodyPr wrap="square" lIns="0" tIns="0" rIns="0" bIns="0" anchor="t">
              <a:spAutoFit/>
            </a:bodyPr>
            <a:lstStyle/>
            <a:p>
              <a:r>
                <a:rPr lang="zh-CN" altLang="en-US" sz="15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在文档中插入大量无关的内容，使检测时计算的“分子”变小或“分母”变大；或大段标准引用以降低</a:t>
              </a:r>
              <a:r>
                <a:rPr lang="en-US" altLang="zh-CN" sz="15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去除引用后的检测比例</a:t>
              </a:r>
              <a:r>
                <a:rPr lang="en-US" altLang="zh-CN" sz="15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5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Shape 201"/>
            <p:cNvSpPr/>
            <p:nvPr/>
          </p:nvSpPr>
          <p:spPr>
            <a:xfrm>
              <a:off x="13677" y="2574"/>
              <a:ext cx="2258" cy="2181"/>
            </a:xfrm>
            <a:prstGeom prst="rect">
              <a:avLst/>
            </a:prstGeom>
            <a:noFill/>
            <a:ln w="9525">
              <a:noFill/>
            </a:ln>
          </p:spPr>
          <p:txBody>
            <a:bodyPr lIns="0" tIns="0" rIns="0" bIns="0" anchor="t">
              <a:spAutoFit/>
            </a:bodyPr>
            <a:lstStyle/>
            <a:p>
              <a:r>
                <a:rPr lang="zh-CN" altLang="en-US" sz="16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用翻译软件，将已经撰写好的中文内容先翻译为某种外文，再翻译为中文，以改变原本的表达、语言、格式等</a:t>
              </a:r>
              <a:endParaRPr lang="zh-CN" altLang="en-US" sz="16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Shape 201"/>
            <p:cNvSpPr/>
            <p:nvPr/>
          </p:nvSpPr>
          <p:spPr>
            <a:xfrm>
              <a:off x="13683" y="465"/>
              <a:ext cx="2120" cy="1454"/>
            </a:xfrm>
            <a:prstGeom prst="rect">
              <a:avLst/>
            </a:prstGeom>
            <a:noFill/>
            <a:ln w="9525">
              <a:noFill/>
            </a:ln>
          </p:spPr>
          <p:txBody>
            <a:bodyPr lIns="0" tIns="0" rIns="0" bIns="0" anchor="t">
              <a:spAutoFit/>
            </a:bodyPr>
            <a:lstStyle/>
            <a:p>
              <a:r>
                <a:rPr lang="zh-CN" altLang="en-US" sz="16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将文字内容转换为无法从外观上判别的图片，以减少文献字符数</a:t>
              </a:r>
              <a:endParaRPr lang="zh-CN" altLang="en-US" sz="1600"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Shape 201"/>
            <p:cNvSpPr/>
            <p:nvPr/>
          </p:nvSpPr>
          <p:spPr>
            <a:xfrm>
              <a:off x="11436" y="1012"/>
              <a:ext cx="1698" cy="417"/>
            </a:xfrm>
            <a:prstGeom prst="rect">
              <a:avLst/>
            </a:prstGeom>
            <a:noFill/>
            <a:ln w="9525">
              <a:noFill/>
            </a:ln>
          </p:spPr>
          <p:txBody>
            <a:bodyPr lIns="0" tIns="0" rIns="0" bIns="0" anchor="t">
              <a:spAutoFit/>
            </a:bodyPr>
            <a:lstStyle/>
            <a:p>
              <a:r>
                <a:rPr lang="zh-CN" altLang="en-US" spc="150" dirty="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rPr>
                <a:t>直接代写论文</a:t>
              </a:r>
              <a:endParaRPr lang="zh-CN" altLang="en-US" spc="150" dirty="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Shape 201"/>
            <p:cNvSpPr/>
            <p:nvPr/>
          </p:nvSpPr>
          <p:spPr>
            <a:xfrm>
              <a:off x="13683" y="5683"/>
              <a:ext cx="2052" cy="833"/>
            </a:xfrm>
            <a:prstGeom prst="rect">
              <a:avLst/>
            </a:prstGeom>
            <a:noFill/>
            <a:ln w="9525">
              <a:noFill/>
            </a:ln>
          </p:spPr>
          <p:txBody>
            <a:bodyPr lIns="0" tIns="0" rIns="0" bIns="0" anchor="t">
              <a:spAutoFit/>
            </a:bodyPr>
            <a:lstStyle/>
            <a:p>
              <a:r>
                <a:rPr lang="zh-CN" altLang="en-US" b="1" spc="150" dirty="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rPr>
                <a:t>大幅抄袭教材、教参等书本内容</a:t>
              </a:r>
              <a:endParaRPr lang="zh-CN" altLang="en-US" b="1" spc="150" dirty="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Shape 201"/>
            <p:cNvSpPr/>
            <p:nvPr/>
          </p:nvSpPr>
          <p:spPr>
            <a:xfrm>
              <a:off x="13672" y="7790"/>
              <a:ext cx="2230" cy="1454"/>
            </a:xfrm>
            <a:prstGeom prst="rect">
              <a:avLst/>
            </a:prstGeom>
            <a:noFill/>
            <a:ln w="9525">
              <a:noFill/>
            </a:ln>
          </p:spPr>
          <p:txBody>
            <a:bodyPr lIns="0" tIns="0" rIns="0" bIns="0" anchor="t">
              <a:spAutoFit/>
            </a:bodyPr>
            <a:lstStyle/>
            <a:p>
              <a:r>
                <a:rPr lang="zh-CN" altLang="en-US" sz="1600" b="1" spc="150" dirty="0">
                  <a:solidFill>
                    <a:srgbClr val="FFC000"/>
                  </a:solidFill>
                  <a:uFillTx/>
                  <a:latin typeface="微软雅黑" panose="020B0503020204020204" pitchFamily="34" charset="-122"/>
                  <a:ea typeface="微软雅黑" panose="020B0503020204020204" pitchFamily="34" charset="-122"/>
                  <a:sym typeface="微软雅黑" panose="020B0503020204020204" pitchFamily="34" charset="-122"/>
                </a:rPr>
                <a:t>所内不同专业互相抄袭，同专业同年级互相抄袭，同导师师兄弟间抄袭</a:t>
              </a:r>
              <a:endParaRPr lang="zh-CN" altLang="en-US" sz="1600" b="1" spc="150" dirty="0">
                <a:solidFill>
                  <a:srgbClr val="FFC000"/>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Shape 201"/>
            <p:cNvSpPr/>
            <p:nvPr/>
          </p:nvSpPr>
          <p:spPr>
            <a:xfrm>
              <a:off x="11205" y="7830"/>
              <a:ext cx="2158" cy="1091"/>
            </a:xfrm>
            <a:prstGeom prst="rect">
              <a:avLst/>
            </a:prstGeom>
            <a:noFill/>
            <a:ln w="9525">
              <a:noFill/>
            </a:ln>
          </p:spPr>
          <p:txBody>
            <a:bodyPr lIns="0" tIns="0" rIns="0" bIns="0" anchor="t">
              <a:spAutoFit/>
            </a:bodyPr>
            <a:lstStyle/>
            <a:p>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将简体字、繁体字互换；</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相似表格与图片抄袭</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Shape 201"/>
            <p:cNvSpPr/>
            <p:nvPr/>
          </p:nvSpPr>
          <p:spPr>
            <a:xfrm>
              <a:off x="8615" y="7838"/>
              <a:ext cx="2280" cy="1574"/>
            </a:xfrm>
            <a:prstGeom prst="rect">
              <a:avLst/>
            </a:prstGeom>
            <a:noFill/>
            <a:ln w="9525">
              <a:noFill/>
            </a:ln>
          </p:spPr>
          <p:txBody>
            <a:bodyPr lIns="0" tIns="0" rIns="0" bIns="0" anchor="t">
              <a:spAutoFit/>
            </a:bodyPr>
            <a:lstStyle/>
            <a:p>
              <a:pPr algn="just"/>
              <a:r>
                <a:rPr lang="zh-CN" altLang="en-US" sz="1700" spc="150" dirty="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rPr>
                <a:t>检测和送审、答辩时，提交不一致的论文版本，规避技术检测</a:t>
              </a:r>
              <a:endParaRPr lang="zh-CN" altLang="en-US" sz="1700" spc="150" dirty="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MH_Picture_9"/>
            <p:cNvSpPr/>
            <p:nvPr/>
          </p:nvSpPr>
          <p:spPr>
            <a:xfrm>
              <a:off x="3219" y="4887"/>
              <a:ext cx="2383" cy="23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 name="Shape 201"/>
            <p:cNvSpPr/>
            <p:nvPr/>
          </p:nvSpPr>
          <p:spPr>
            <a:xfrm>
              <a:off x="3268" y="35"/>
              <a:ext cx="2288" cy="2360"/>
            </a:xfrm>
            <a:prstGeom prst="rect">
              <a:avLst/>
            </a:prstGeom>
            <a:noFill/>
            <a:ln w="9525">
              <a:noFill/>
              <a:miter/>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剽窃</a:t>
              </a:r>
              <a:endPar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剽窃数据</a:t>
              </a:r>
              <a:endPar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剽窃实验方法</a:t>
              </a:r>
              <a:endPar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大量剽窃文字表述</a:t>
              </a:r>
              <a:endPar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剽窃未发表成果</a:t>
              </a:r>
              <a:endPar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自我剽窃</a:t>
              </a:r>
              <a:endParaRPr kumimoji="0" lang="zh-CN" altLang="en-US" sz="1700" i="0" spc="150" baseline="0" noProof="1">
                <a:ln>
                  <a:noFill/>
                </a:ln>
                <a:solidFill>
                  <a:schemeClr val="bg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Shape 201"/>
            <p:cNvSpPr/>
            <p:nvPr/>
          </p:nvSpPr>
          <p:spPr>
            <a:xfrm>
              <a:off x="5858" y="137"/>
              <a:ext cx="2025" cy="2045"/>
            </a:xfrm>
            <a:prstGeom prst="rect">
              <a:avLst/>
            </a:prstGeom>
            <a:noFill/>
            <a:ln w="9525">
              <a:noFill/>
              <a:miter/>
            </a:ln>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伪造</a:t>
              </a:r>
              <a:endPar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伪造观点</a:t>
              </a:r>
              <a:endPar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伪造图像</a:t>
              </a:r>
              <a:endPar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伪造数据</a:t>
              </a:r>
              <a:endPar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marR="0" lvl="0" indent="-1905"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实验不可重复</a:t>
              </a:r>
              <a:endParaRPr kumimoji="0" lang="zh-CN" altLang="en-US" i="0" spc="15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Shape 201"/>
            <p:cNvSpPr/>
            <p:nvPr/>
          </p:nvSpPr>
          <p:spPr>
            <a:xfrm>
              <a:off x="3363" y="3300"/>
              <a:ext cx="2027" cy="409"/>
            </a:xfrm>
            <a:prstGeom prst="rect">
              <a:avLst/>
            </a:prstGeom>
            <a:noFill/>
            <a:ln w="9525">
              <a:noFill/>
            </a:ln>
          </p:spPr>
          <p:txBody>
            <a:bodyPr lIns="0" tIns="0" rIns="0" bIns="0" anchor="t">
              <a:spAutoFit/>
            </a:bodyPr>
            <a:lstStyle/>
            <a:p>
              <a:pPr algn="ct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篡    改</a:t>
              </a: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Shape 201"/>
            <p:cNvSpPr/>
            <p:nvPr/>
          </p:nvSpPr>
          <p:spPr>
            <a:xfrm>
              <a:off x="5858" y="8290"/>
              <a:ext cx="2025" cy="454"/>
            </a:xfrm>
            <a:prstGeom prst="rect">
              <a:avLst/>
            </a:prstGeom>
            <a:noFill/>
            <a:ln w="9525">
              <a:noFill/>
            </a:ln>
          </p:spPr>
          <p:txBody>
            <a:bodyPr lIns="0" tIns="0" rIns="0" bIns="0" anchor="t">
              <a:spAutoFit/>
            </a:bodyPr>
            <a:lstStyle/>
            <a:p>
              <a:pPr algn="ctr"/>
              <a:r>
                <a:rPr lang="zh-CN" altLang="en-US" sz="2000" b="1" spc="16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其他</a:t>
              </a:r>
              <a:endParaRPr lang="zh-CN" altLang="en-US" sz="2000" b="1" spc="16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Shape 201"/>
            <p:cNvSpPr/>
            <p:nvPr/>
          </p:nvSpPr>
          <p:spPr>
            <a:xfrm>
              <a:off x="3363" y="8290"/>
              <a:ext cx="2025" cy="409"/>
            </a:xfrm>
            <a:prstGeom prst="rect">
              <a:avLst/>
            </a:prstGeom>
            <a:noFill/>
            <a:ln w="9525">
              <a:noFill/>
            </a:ln>
          </p:spPr>
          <p:txBody>
            <a:bodyPr lIns="0" tIns="0" rIns="0" bIns="0" anchor="t">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相关研究伦理问题</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Shape 201"/>
            <p:cNvSpPr/>
            <p:nvPr/>
          </p:nvSpPr>
          <p:spPr>
            <a:xfrm>
              <a:off x="3363" y="5795"/>
              <a:ext cx="2025" cy="409"/>
            </a:xfrm>
            <a:prstGeom prst="rect">
              <a:avLst/>
            </a:prstGeom>
            <a:noFill/>
            <a:ln w="9525">
              <a:noFill/>
            </a:ln>
          </p:spPr>
          <p:txBody>
            <a:bodyPr lIns="0" tIns="0" rIns="0" bIns="0" anchor="t">
              <a:spAutoFit/>
            </a:bodyPr>
            <a:lstStyle/>
            <a:p>
              <a:pPr algn="ctr"/>
              <a:r>
                <a:rPr lang="zh-CN" altLang="en-US" b="1"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rPr>
                <a:t>版权问题</a:t>
              </a:r>
              <a:endParaRPr lang="zh-CN" altLang="en-US" b="1" spc="150" dirty="0">
                <a:solidFill>
                  <a:schemeClr val="tx1"/>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0"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检测技术实现功能</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比对资源库</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2" name="表格 1"/>
          <p:cNvGraphicFramePr>
            <a:graphicFrameLocks noGrp="1"/>
          </p:cNvGraphicFramePr>
          <p:nvPr/>
        </p:nvGraphicFramePr>
        <p:xfrm>
          <a:off x="1243524" y="755952"/>
          <a:ext cx="10371701" cy="6041874"/>
        </p:xfrm>
        <a:graphic>
          <a:graphicData uri="http://schemas.openxmlformats.org/drawingml/2006/table">
            <a:tbl>
              <a:tblPr/>
              <a:tblGrid>
                <a:gridCol w="3652463"/>
                <a:gridCol w="4066193"/>
                <a:gridCol w="2653045"/>
              </a:tblGrid>
              <a:tr h="408680">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数据库名称</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38100" cap="flat" cmpd="sng">
                      <a:solidFill>
                        <a:srgbClr val="5F5F5F"/>
                      </a:solidFill>
                      <a:prstDash val="solid"/>
                      <a:headEnd type="none" w="med" len="med"/>
                      <a:tailEnd type="none" w="med" len="med"/>
                    </a:lnB>
                    <a:lnTlToBr>
                      <a:noFill/>
                    </a:lnTlToBr>
                    <a:lnBlToTr>
                      <a:noFill/>
                    </a:lnBlToTr>
                    <a:solidFill>
                      <a:srgbClr val="57D7D4"/>
                    </a:solidFill>
                  </a:tcPr>
                </a:tc>
                <a:tc>
                  <a:txBody>
                    <a:bodyPr/>
                    <a:lstStyle/>
                    <a:p>
                      <a:pPr lvl="0" algn="ctr"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来源</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38100" cap="flat" cmpd="sng">
                      <a:solidFill>
                        <a:srgbClr val="5F5F5F"/>
                      </a:solidFill>
                      <a:prstDash val="solid"/>
                      <a:headEnd type="none" w="med" len="med"/>
                      <a:tailEnd type="none" w="med" len="med"/>
                    </a:lnB>
                    <a:lnTlToBr>
                      <a:noFill/>
                    </a:lnTlToBr>
                    <a:lnBlToTr>
                      <a:noFill/>
                    </a:lnBlToTr>
                    <a:solidFill>
                      <a:srgbClr val="57D7D4"/>
                    </a:solidFill>
                  </a:tcPr>
                </a:tc>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文献量</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38100" cap="flat" cmpd="sng">
                      <a:solidFill>
                        <a:srgbClr val="5F5F5F"/>
                      </a:solidFill>
                      <a:prstDash val="solid"/>
                      <a:headEnd type="none" w="med" len="med"/>
                      <a:tailEnd type="none" w="med" len="med"/>
                    </a:lnB>
                    <a:lnTlToBr>
                      <a:noFill/>
                    </a:lnTlToBr>
                    <a:lnBlToTr>
                      <a:noFill/>
                    </a:lnBlToTr>
                    <a:solidFill>
                      <a:srgbClr val="57D7D4"/>
                    </a:solidFill>
                  </a:tcPr>
                </a:tc>
              </a:tr>
              <a:tr h="410925">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中国学术期刊网络出版总库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381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algn="ctr"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学术期刊</a:t>
                      </a:r>
                      <a:r>
                        <a:rPr lang="en-US" altLang="x-none" sz="1300" b="1" dirty="0">
                          <a:solidFill>
                            <a:srgbClr val="303030"/>
                          </a:solidFill>
                          <a:latin typeface="Times New Roman" panose="02020603050405020304" charset="0"/>
                          <a:ea typeface="微软雅黑" panose="020B0503020204020204" pitchFamily="34" charset="-122"/>
                        </a:rPr>
                        <a:t>8760</a:t>
                      </a:r>
                      <a:r>
                        <a:rPr lang="zh-CN" altLang="en-US" sz="1300" b="1" dirty="0">
                          <a:solidFill>
                            <a:srgbClr val="303030"/>
                          </a:solidFill>
                          <a:latin typeface="Times New Roman" panose="02020603050405020304" charset="0"/>
                          <a:ea typeface="微软雅黑" panose="020B0503020204020204" pitchFamily="34" charset="-122"/>
                        </a:rPr>
                        <a:t>种</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381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4700</a:t>
                      </a:r>
                      <a:r>
                        <a:rPr lang="zh-CN" altLang="en-US" sz="1300" b="1" dirty="0">
                          <a:solidFill>
                            <a:srgbClr val="303030"/>
                          </a:solidFill>
                          <a:latin typeface="Times New Roman" panose="02020603050405020304" charset="0"/>
                          <a:ea typeface="微软雅黑" panose="020B0503020204020204" pitchFamily="34" charset="-122"/>
                        </a:rPr>
                        <a:t>余万篇</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381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r>
              <a:tr h="661672">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中国博士学位论文全文数据库</a:t>
                      </a:r>
                      <a:r>
                        <a:rPr lang="en-US" altLang="x-none" sz="1300" b="1" dirty="0">
                          <a:solidFill>
                            <a:srgbClr val="303030"/>
                          </a:solidFill>
                          <a:latin typeface="Times New Roman" panose="02020603050405020304" charset="0"/>
                          <a:ea typeface="微软雅黑" panose="020B0503020204020204" pitchFamily="34" charset="-122"/>
                        </a:rPr>
                        <a:t>/</a:t>
                      </a:r>
                      <a:endParaRPr lang="en-US" altLang="x-none" sz="1300" b="1" dirty="0">
                        <a:solidFill>
                          <a:srgbClr val="303030"/>
                        </a:solidFill>
                        <a:latin typeface="Times New Roman" panose="02020603050405020304" charset="0"/>
                        <a:ea typeface="微软雅黑" panose="020B0503020204020204" pitchFamily="34" charset="-122"/>
                      </a:endParaRPr>
                    </a:p>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中国优秀硕士学位论文全文数据库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algn="ctr"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427家博士单位；</a:t>
                      </a:r>
                      <a:endParaRPr lang="zh-CN" altLang="en-US" sz="1300" b="1" dirty="0">
                        <a:solidFill>
                          <a:srgbClr val="303030"/>
                        </a:solidFill>
                        <a:latin typeface="Times New Roman" panose="02020603050405020304" charset="0"/>
                        <a:ea typeface="微软雅黑" panose="020B0503020204020204" pitchFamily="34" charset="-122"/>
                      </a:endParaRPr>
                    </a:p>
                    <a:p>
                      <a:pPr lvl="0" algn="ctr"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684</a:t>
                      </a:r>
                      <a:r>
                        <a:rPr lang="zh-CN" altLang="en-US" sz="1300" b="1" dirty="0">
                          <a:solidFill>
                            <a:srgbClr val="303030"/>
                          </a:solidFill>
                          <a:latin typeface="Times New Roman" panose="02020603050405020304" charset="0"/>
                          <a:ea typeface="微软雅黑" panose="020B0503020204020204" pitchFamily="34" charset="-122"/>
                        </a:rPr>
                        <a:t>家硕士单位</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博士论文</a:t>
                      </a:r>
                      <a:r>
                        <a:rPr lang="en-US" altLang="zh-CN"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30</a:t>
                      </a:r>
                      <a:r>
                        <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万余篇；</a:t>
                      </a:r>
                      <a:endPar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endParaRPr>
                    </a:p>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硕士论文</a:t>
                      </a:r>
                      <a:r>
                        <a:rPr lang="en-US" altLang="x-none" sz="1300" b="1" dirty="0">
                          <a:solidFill>
                            <a:srgbClr val="303030"/>
                          </a:solidFill>
                          <a:latin typeface="Times New Roman" panose="02020603050405020304" charset="0"/>
                          <a:ea typeface="微软雅黑" panose="020B0503020204020204" pitchFamily="34" charset="-122"/>
                        </a:rPr>
                        <a:t>279</a:t>
                      </a:r>
                      <a:r>
                        <a:rPr lang="zh-CN" altLang="en-US" sz="1300" b="1" dirty="0">
                          <a:solidFill>
                            <a:srgbClr val="303030"/>
                          </a:solidFill>
                          <a:latin typeface="Times New Roman" panose="02020603050405020304" charset="0"/>
                          <a:ea typeface="微软雅黑" panose="020B0503020204020204" pitchFamily="34" charset="-122"/>
                        </a:rPr>
                        <a:t>余万篇</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r>
              <a:tr h="446853">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中国重要会议论文全文数据库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algn="ctr"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10960</a:t>
                      </a:r>
                      <a:r>
                        <a:rPr lang="zh-CN" altLang="en-US" sz="1300" b="1" dirty="0">
                          <a:solidFill>
                            <a:srgbClr val="303030"/>
                          </a:solidFill>
                          <a:latin typeface="Times New Roman" panose="02020603050405020304" charset="0"/>
                          <a:ea typeface="微软雅黑" panose="020B0503020204020204" pitchFamily="34" charset="-122"/>
                        </a:rPr>
                        <a:t>家主办单位；16,210个会议</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275</a:t>
                      </a:r>
                      <a:r>
                        <a:rPr lang="zh-CN" altLang="en-US" sz="1300" b="1" dirty="0">
                          <a:solidFill>
                            <a:srgbClr val="303030"/>
                          </a:solidFill>
                          <a:latin typeface="Times New Roman" panose="02020603050405020304" charset="0"/>
                          <a:ea typeface="微软雅黑" panose="020B0503020204020204" pitchFamily="34" charset="-122"/>
                        </a:rPr>
                        <a:t>余万篇</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r>
              <a:tr h="455835">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中国重要报纸全文数据库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algn="ctr"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人民日报、光明日报等</a:t>
                      </a:r>
                      <a:r>
                        <a:rPr lang="en-US" altLang="x-none" sz="1300" b="1" dirty="0">
                          <a:solidFill>
                            <a:srgbClr val="303030"/>
                          </a:solidFill>
                          <a:latin typeface="Times New Roman" panose="02020603050405020304" charset="0"/>
                          <a:ea typeface="微软雅黑" panose="020B0503020204020204" pitchFamily="34" charset="-122"/>
                        </a:rPr>
                        <a:t>605</a:t>
                      </a:r>
                      <a:r>
                        <a:rPr lang="zh-CN" altLang="en-US" sz="1300" b="1" dirty="0">
                          <a:solidFill>
                            <a:srgbClr val="303030"/>
                          </a:solidFill>
                          <a:latin typeface="Times New Roman" panose="02020603050405020304" charset="0"/>
                          <a:ea typeface="微软雅黑" panose="020B0503020204020204" pitchFamily="34" charset="-122"/>
                        </a:rPr>
                        <a:t>种重要报纸</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1461</a:t>
                      </a:r>
                      <a:r>
                        <a:rPr lang="zh-CN" altLang="en-US" sz="1300" b="1" dirty="0">
                          <a:solidFill>
                            <a:srgbClr val="303030"/>
                          </a:solidFill>
                          <a:latin typeface="Times New Roman" panose="02020603050405020304" charset="0"/>
                          <a:ea typeface="微软雅黑" panose="020B0503020204020204" pitchFamily="34" charset="-122"/>
                        </a:rPr>
                        <a:t>余万篇</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r>
              <a:tr h="407931">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中国专利全文数据库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algn="ctr"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中国专利</a:t>
                      </a:r>
                      <a:endPar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7833</a:t>
                      </a:r>
                      <a:r>
                        <a:rPr lang="zh-CN" altLang="en-US" sz="1300" b="1" dirty="0">
                          <a:solidFill>
                            <a:srgbClr val="303030"/>
                          </a:solidFill>
                          <a:latin typeface="Times New Roman" panose="02020603050405020304" charset="0"/>
                          <a:ea typeface="微软雅黑" panose="020B0503020204020204" pitchFamily="34" charset="-122"/>
                        </a:rPr>
                        <a:t>余万个</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r>
              <a:tr h="662421">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图书资源</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algn="ctr" defTabSz="685800" eaLnBrk="1" hangingPunct="1">
                        <a:lnSpc>
                          <a:spcPct val="110000"/>
                        </a:lnSpc>
                        <a:buClr>
                          <a:srgbClr val="000000"/>
                        </a:buClr>
                        <a:buNone/>
                      </a:pPr>
                      <a:r>
                        <a:rPr lang="zh-CN" altLang="en-US" sz="1300" b="1">
                          <a:solidFill>
                            <a:srgbClr val="303030"/>
                          </a:solidFill>
                          <a:latin typeface="Times New Roman" panose="02020603050405020304" charset="0"/>
                          <a:ea typeface="微软雅黑" panose="020B0503020204020204" pitchFamily="34" charset="-122"/>
                        </a:rPr>
                        <a:t>汉语词典、百科全书</a:t>
                      </a:r>
                      <a:endParaRPr lang="zh-CN" altLang="en-US" sz="1300" b="1">
                        <a:solidFill>
                          <a:srgbClr val="303030"/>
                        </a:solidFill>
                        <a:latin typeface="Times New Roman" panose="02020603050405020304" charset="0"/>
                        <a:ea typeface="微软雅黑" panose="020B0503020204020204" pitchFamily="34" charset="-122"/>
                      </a:endParaRPr>
                    </a:p>
                    <a:p>
                      <a:pPr lvl="0" algn="ctr" defTabSz="685800" eaLnBrk="1" hangingPunct="1">
                        <a:lnSpc>
                          <a:spcPct val="110000"/>
                        </a:lnSpc>
                        <a:buClr>
                          <a:srgbClr val="000000"/>
                        </a:buClr>
                        <a:buNone/>
                      </a:pPr>
                      <a:r>
                        <a:rPr lang="zh-CN" altLang="en-US" sz="1300" b="1">
                          <a:solidFill>
                            <a:srgbClr val="303030"/>
                          </a:solidFill>
                          <a:latin typeface="Times New Roman" panose="02020603050405020304" charset="0"/>
                          <a:ea typeface="微软雅黑" panose="020B0503020204020204" pitchFamily="34" charset="-122"/>
                        </a:rPr>
                        <a:t>等图书资源</a:t>
                      </a:r>
                      <a:endParaRPr lang="zh-CN" altLang="en-US" sz="1300" b="1">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8490</a:t>
                      </a:r>
                      <a:r>
                        <a:rPr lang="zh-CN" altLang="en-US" sz="1300" b="1" dirty="0">
                          <a:solidFill>
                            <a:srgbClr val="303030"/>
                          </a:solidFill>
                          <a:latin typeface="Times New Roman" panose="02020603050405020304" charset="0"/>
                          <a:ea typeface="微软雅黑" panose="020B0503020204020204" pitchFamily="34" charset="-122"/>
                        </a:rPr>
                        <a:t>部</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r>
              <a:tr h="407931">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优先出版文献库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algn="ctr"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3000</a:t>
                      </a:r>
                      <a:r>
                        <a:rPr lang="zh-CN" altLang="en-US" sz="1300" b="1" dirty="0">
                          <a:solidFill>
                            <a:srgbClr val="303030"/>
                          </a:solidFill>
                          <a:latin typeface="Times New Roman" panose="02020603050405020304" charset="0"/>
                          <a:ea typeface="微软雅黑" panose="020B0503020204020204" pitchFamily="34" charset="-122"/>
                        </a:rPr>
                        <a:t>余种</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rPr>
                        <a:t>80</a:t>
                      </a:r>
                      <a:r>
                        <a:rPr lang="zh-CN" altLang="en-US" sz="1300" b="1" dirty="0">
                          <a:solidFill>
                            <a:srgbClr val="303030"/>
                          </a:solidFill>
                          <a:latin typeface="Times New Roman" panose="02020603050405020304" charset="0"/>
                          <a:ea typeface="微软雅黑" panose="020B0503020204020204" pitchFamily="34" charset="-122"/>
                        </a:rPr>
                        <a:t>万余篇</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r>
              <a:tr h="663169">
                <a:tc>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合作外文数据库</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algn="ctr"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Springe</a:t>
                      </a:r>
                      <a:r>
                        <a:rPr lang="en-US" altLang="x-none"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r</a:t>
                      </a:r>
                      <a:r>
                        <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、Taylor &amp; Francis、Wiley等</a:t>
                      </a:r>
                      <a:r>
                        <a:rPr lang="en-US" altLang="zh-CN"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300</a:t>
                      </a:r>
                      <a:r>
                        <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余家</a:t>
                      </a:r>
                      <a:endParaRPr lang="zh-CN" altLang="en-US" sz="1300" b="1" dirty="0">
                        <a:solidFill>
                          <a:srgbClr val="303030"/>
                        </a:solidFill>
                        <a:latin typeface="Times New Roman" panose="02020603050405020304" charset="0"/>
                        <a:ea typeface="微软雅黑" panose="020B0503020204020204" pitchFamily="34" charset="-122"/>
                        <a:sym typeface="幼圆" panose="02010509060101010101" pitchFamily="49"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4498万余篇</a:t>
                      </a:r>
                      <a:endParaRPr lang="en-US" altLang="x-none" sz="1300" b="1" dirty="0">
                        <a:solidFill>
                          <a:srgbClr val="303030"/>
                        </a:solidFill>
                        <a:latin typeface="Times New Roman" panose="02020603050405020304" charset="0"/>
                        <a:ea typeface="微软雅黑" panose="020B0503020204020204" pitchFamily="34" charset="-122"/>
                        <a:sym typeface="幼圆" panose="02010509060101010101" pitchFamily="49"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r>
              <a:tr h="662421">
                <a:tc>
                  <a:txBody>
                    <a:bodyPr/>
                    <a:lstStyle/>
                    <a:p>
                      <a:pPr lvl="0" defTabSz="685800" eaLnBrk="1" hangingPunct="1">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互联网资源</a:t>
                      </a:r>
                      <a:endParaRPr lang="zh-CN" altLang="en-US" sz="1300" b="1" dirty="0">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algn="ctr" defTabSz="685800" eaLnBrk="1" hangingPunct="1">
                        <a:lnSpc>
                          <a:spcPct val="110000"/>
                        </a:lnSpc>
                        <a:buClr>
                          <a:srgbClr val="000000"/>
                        </a:buClr>
                        <a:buNone/>
                      </a:pPr>
                      <a:r>
                        <a:rPr lang="zh-CN" altLang="en-US" sz="1300" b="1">
                          <a:solidFill>
                            <a:srgbClr val="303030"/>
                          </a:solidFill>
                          <a:latin typeface="Times New Roman" panose="02020603050405020304" charset="0"/>
                          <a:ea typeface="微软雅黑" panose="020B0503020204020204" pitchFamily="34" charset="-122"/>
                          <a:sym typeface="幼圆" panose="02010509060101010101" pitchFamily="49" charset="-122"/>
                        </a:rPr>
                        <a:t>百度文库、道客巴巴</a:t>
                      </a:r>
                      <a:endParaRPr lang="zh-CN" altLang="en-US" sz="1300" b="1">
                        <a:solidFill>
                          <a:srgbClr val="303030"/>
                        </a:solidFill>
                        <a:latin typeface="Times New Roman" panose="02020603050405020304" charset="0"/>
                        <a:ea typeface="微软雅黑" panose="020B0503020204020204" pitchFamily="34" charset="-122"/>
                        <a:sym typeface="幼圆" panose="02010509060101010101" pitchFamily="49" charset="-122"/>
                      </a:endParaRPr>
                    </a:p>
                    <a:p>
                      <a:pPr lvl="0" algn="ctr" defTabSz="685800" eaLnBrk="1" hangingPunct="1">
                        <a:lnSpc>
                          <a:spcPct val="110000"/>
                        </a:lnSpc>
                        <a:buClr>
                          <a:srgbClr val="000000"/>
                        </a:buClr>
                        <a:buNone/>
                      </a:pPr>
                      <a:r>
                        <a:rPr lang="zh-CN" altLang="en-US" sz="1300" b="1">
                          <a:solidFill>
                            <a:srgbClr val="303030"/>
                          </a:solidFill>
                          <a:latin typeface="Times New Roman" panose="02020603050405020304" charset="0"/>
                          <a:ea typeface="微软雅黑" panose="020B0503020204020204" pitchFamily="34" charset="-122"/>
                          <a:sym typeface="幼圆" panose="02010509060101010101" pitchFamily="49" charset="-122"/>
                        </a:rPr>
                        <a:t>、豆丁等网站</a:t>
                      </a:r>
                      <a:endParaRPr lang="zh-CN" altLang="en-US" sz="1300" b="1">
                        <a:solidFill>
                          <a:srgbClr val="303030"/>
                        </a:solidFill>
                        <a:latin typeface="Times New Roman" panose="02020603050405020304" charset="0"/>
                        <a:ea typeface="微软雅黑" panose="020B0503020204020204" pitchFamily="34" charset="-122"/>
                        <a:sym typeface="幼圆" panose="02010509060101010101" pitchFamily="49"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a:txBody>
                    <a:bodyPr/>
                    <a:lstStyle/>
                    <a:p>
                      <a:pPr lvl="0" defTabSz="685800" eaLnBrk="1" hangingPunct="1">
                        <a:lnSpc>
                          <a:spcPct val="110000"/>
                        </a:lnSpc>
                        <a:buClr>
                          <a:srgbClr val="000000"/>
                        </a:buClr>
                        <a:buNone/>
                      </a:pPr>
                      <a:r>
                        <a:rPr lang="en-US" altLang="x-none" sz="1300" b="1" dirty="0">
                          <a:solidFill>
                            <a:srgbClr val="303030"/>
                          </a:solidFill>
                          <a:latin typeface="Times New Roman" panose="02020603050405020304" charset="0"/>
                          <a:ea typeface="微软雅黑" panose="020B0503020204020204" pitchFamily="34" charset="-122"/>
                          <a:sym typeface="幼圆" panose="02010509060101010101" pitchFamily="49" charset="-122"/>
                        </a:rPr>
                        <a:t>数十亿条</a:t>
                      </a:r>
                      <a:endParaRPr lang="en-US" altLang="x-none" sz="1300" b="1" dirty="0">
                        <a:solidFill>
                          <a:srgbClr val="303030"/>
                        </a:solidFill>
                        <a:latin typeface="Times New Roman" panose="02020603050405020304" charset="0"/>
                        <a:ea typeface="微软雅黑" panose="020B0503020204020204" pitchFamily="34" charset="-122"/>
                        <a:sym typeface="幼圆" panose="02010509060101010101" pitchFamily="49"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r>
              <a:tr h="409428">
                <a:tc gridSpan="3">
                  <a:txBody>
                    <a:bodyPr/>
                    <a:lstStyle/>
                    <a:p>
                      <a:pPr lvl="0" defTabSz="685800" eaLnBrk="1" hangingPunct="1">
                        <a:lnSpc>
                          <a:spcPct val="110000"/>
                        </a:lnSpc>
                        <a:buClr>
                          <a:srgbClr val="000000"/>
                        </a:buClr>
                        <a:buNone/>
                      </a:pPr>
                      <a:r>
                        <a:rPr lang="zh-CN" altLang="en-US" sz="1300" b="1" dirty="0">
                          <a:solidFill>
                            <a:srgbClr val="303030"/>
                          </a:solidFill>
                          <a:latin typeface="Times New Roman" panose="02020603050405020304" charset="0"/>
                          <a:ea typeface="微软雅黑" panose="020B0503020204020204" pitchFamily="34" charset="-122"/>
                        </a:rPr>
                        <a:t>港澳台</a:t>
                      </a:r>
                      <a:r>
                        <a:rPr lang="zh-CN" altLang="en-US" sz="1300" b="1">
                          <a:solidFill>
                            <a:srgbClr val="303030"/>
                          </a:solidFill>
                          <a:latin typeface="Times New Roman" panose="02020603050405020304" charset="0"/>
                          <a:ea typeface="微软雅黑" panose="020B0503020204020204" pitchFamily="34" charset="-122"/>
                        </a:rPr>
                        <a:t>学术文献库、标准、成果</a:t>
                      </a:r>
                      <a:r>
                        <a:rPr lang="en-US" altLang="zh-CN" sz="1300" b="1">
                          <a:solidFill>
                            <a:srgbClr val="303030"/>
                          </a:solidFill>
                          <a:latin typeface="Times New Roman" panose="02020603050405020304" charset="0"/>
                          <a:ea typeface="微软雅黑" panose="020B0503020204020204" pitchFamily="34" charset="-122"/>
                        </a:rPr>
                        <a:t>... ...</a:t>
                      </a:r>
                      <a:endParaRPr lang="zh-CN" altLang="en-US" sz="1300" b="1">
                        <a:solidFill>
                          <a:srgbClr val="303030"/>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D1F0EF"/>
                    </a:solidFill>
                  </a:tcPr>
                </a:tc>
                <a:tc hMerge="1">
                  <a:tcP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tcPr>
                </a:tc>
                <a:tc hMerge="1">
                  <a:tcPr>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tcPr>
                </a:tc>
              </a:tr>
              <a:tr h="444608">
                <a:tc gridSpan="3">
                  <a:txBody>
                    <a:bodyPr/>
                    <a:lstStyle/>
                    <a:p>
                      <a:pPr lvl="0" defTabSz="685800" eaLnBrk="1" hangingPunct="1">
                        <a:lnSpc>
                          <a:spcPct val="110000"/>
                        </a:lnSpc>
                        <a:buClr>
                          <a:srgbClr val="000000"/>
                        </a:buClr>
                        <a:buNone/>
                      </a:pPr>
                      <a:r>
                        <a:rPr lang="zh-CN" altLang="en-US" sz="1500" b="1" dirty="0">
                          <a:solidFill>
                            <a:srgbClr val="DD0921"/>
                          </a:solidFill>
                          <a:latin typeface="Times New Roman" panose="02020603050405020304" charset="0"/>
                          <a:ea typeface="微软雅黑" panose="020B0503020204020204" pitchFamily="34" charset="-122"/>
                        </a:rPr>
                        <a:t>以上数据均是日更新，日更新文献约</a:t>
                      </a:r>
                      <a:r>
                        <a:rPr lang="en-US" altLang="x-none" sz="1500" b="1" dirty="0">
                          <a:solidFill>
                            <a:srgbClr val="DD0921"/>
                          </a:solidFill>
                          <a:latin typeface="Times New Roman" panose="02020603050405020304" charset="0"/>
                          <a:ea typeface="微软雅黑" panose="020B0503020204020204" pitchFamily="34" charset="-122"/>
                        </a:rPr>
                        <a:t>2</a:t>
                      </a:r>
                      <a:r>
                        <a:rPr lang="zh-CN" altLang="en-US" sz="1500" b="1" dirty="0">
                          <a:solidFill>
                            <a:srgbClr val="DD0921"/>
                          </a:solidFill>
                          <a:latin typeface="Times New Roman" panose="02020603050405020304" charset="0"/>
                          <a:ea typeface="微软雅黑" panose="020B0503020204020204" pitchFamily="34" charset="-122"/>
                        </a:rPr>
                        <a:t>万余篇。</a:t>
                      </a:r>
                      <a:endParaRPr lang="zh-CN" altLang="en-US" sz="1500" b="1" dirty="0">
                        <a:solidFill>
                          <a:srgbClr val="DD0921"/>
                        </a:solidFill>
                        <a:latin typeface="Times New Roman" panose="02020603050405020304" charset="0"/>
                        <a:ea typeface="微软雅黑" panose="020B0503020204020204" pitchFamily="34" charset="-122"/>
                      </a:endParaRPr>
                    </a:p>
                  </a:txBody>
                  <a:tcPr marL="89992" marR="89992" marT="38058" marB="38058" anchor="ctr" anchorCtr="1">
                    <a:lnL w="12700" cap="flat" cmpd="sng">
                      <a:solidFill>
                        <a:srgbClr val="5F5F5F"/>
                      </a:solidFill>
                      <a:prstDash val="solid"/>
                      <a:headEnd type="none" w="med" len="med"/>
                      <a:tailEnd type="none" w="med" len="med"/>
                    </a:lnL>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lnTlToBr>
                      <a:noFill/>
                    </a:lnTlToBr>
                    <a:lnBlToTr>
                      <a:noFill/>
                    </a:lnBlToTr>
                    <a:solidFill>
                      <a:srgbClr val="EAF8F7"/>
                    </a:solidFill>
                  </a:tcPr>
                </a:tc>
                <a:tc hMerge="1">
                  <a:tcP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tcPr>
                </a:tc>
                <a:tc hMerge="1">
                  <a:tcPr>
                    <a:lnR w="12700" cap="flat" cmpd="sng">
                      <a:solidFill>
                        <a:srgbClr val="5F5F5F"/>
                      </a:solidFill>
                      <a:prstDash val="solid"/>
                      <a:headEnd type="none" w="med" len="med"/>
                      <a:tailEnd type="none" w="med" len="med"/>
                    </a:lnR>
                    <a:lnT w="12700" cap="flat" cmpd="sng">
                      <a:solidFill>
                        <a:srgbClr val="5F5F5F"/>
                      </a:solidFill>
                      <a:prstDash val="solid"/>
                      <a:headEnd type="none" w="med" len="med"/>
                      <a:tailEnd type="none" w="med" len="med"/>
                    </a:lnT>
                    <a:lnB w="12700" cap="flat" cmpd="sng">
                      <a:solidFill>
                        <a:srgbClr val="5F5F5F"/>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Group 118"/>
          <p:cNvGrpSpPr/>
          <p:nvPr/>
        </p:nvGrpSpPr>
        <p:grpSpPr>
          <a:xfrm>
            <a:off x="2672821" y="3561840"/>
            <a:ext cx="540187" cy="666913"/>
            <a:chOff x="1994399" y="2158871"/>
            <a:chExt cx="589804" cy="728170"/>
          </a:xfrm>
        </p:grpSpPr>
        <p:sp>
          <p:nvSpPr>
            <p:cNvPr id="120"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Rectangle 6"/>
            <p:cNvSpPr>
              <a:spLocks noChangeArrowheads="1"/>
            </p:cNvSpPr>
            <p:nvPr/>
          </p:nvSpPr>
          <p:spPr bwMode="auto">
            <a:xfrm>
              <a:off x="2417884" y="2158871"/>
              <a:ext cx="166319" cy="728170"/>
            </a:xfrm>
            <a:prstGeom prst="rect">
              <a:avLst/>
            </a:prstGeom>
            <a:solidFill>
              <a:schemeClr val="tx1">
                <a:lumMod val="65000"/>
                <a:lumOff val="35000"/>
              </a:schemeClr>
            </a:solidFill>
            <a:ln>
              <a:noFill/>
            </a:ln>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13006" y="3561840"/>
            <a:ext cx="928146" cy="666913"/>
            <a:chOff x="4530194" y="4285619"/>
            <a:chExt cx="382215" cy="532444"/>
          </a:xfrm>
        </p:grpSpPr>
        <p:sp>
          <p:nvSpPr>
            <p:cNvPr id="124" name="Rectangle 7"/>
            <p:cNvSpPr>
              <a:spLocks noChangeArrowheads="1"/>
            </p:cNvSpPr>
            <p:nvPr/>
          </p:nvSpPr>
          <p:spPr bwMode="auto">
            <a:xfrm>
              <a:off x="4530194" y="4285619"/>
              <a:ext cx="382215" cy="5324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ctr" anchorCtr="0" compatLnSpc="1"/>
            <a:lstStyle/>
            <a:p>
              <a:pPr algn="ctr">
                <a:lnSpc>
                  <a:spcPct val="120000"/>
                </a:lnSpc>
              </a:pP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7" name="Rectangle 10"/>
          <p:cNvSpPr>
            <a:spLocks noChangeArrowheads="1"/>
          </p:cNvSpPr>
          <p:nvPr/>
        </p:nvSpPr>
        <p:spPr bwMode="auto">
          <a:xfrm>
            <a:off x="4140835" y="3561715"/>
            <a:ext cx="1303655" cy="6667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ctr" anchorCtr="0" compatLnSpc="1"/>
          <a:lstStyle/>
          <a:p>
            <a:pPr algn="ctr">
              <a:lnSpc>
                <a:spcPct val="120000"/>
              </a:lnSpc>
            </a:pP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Rectangle 12"/>
          <p:cNvSpPr>
            <a:spLocks noChangeArrowheads="1"/>
          </p:cNvSpPr>
          <p:nvPr/>
        </p:nvSpPr>
        <p:spPr bwMode="auto">
          <a:xfrm>
            <a:off x="5445125" y="3561715"/>
            <a:ext cx="1915160" cy="66675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ctr" anchorCtr="0" compatLnSpc="1"/>
          <a:lstStyle/>
          <a:p>
            <a:pPr algn="ctr">
              <a:lnSpc>
                <a:spcPct val="120000"/>
              </a:lnSpc>
            </a:pP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Rectangle 14"/>
          <p:cNvSpPr>
            <a:spLocks noChangeArrowheads="1"/>
          </p:cNvSpPr>
          <p:nvPr/>
        </p:nvSpPr>
        <p:spPr bwMode="auto">
          <a:xfrm>
            <a:off x="7360285" y="3561715"/>
            <a:ext cx="1291590" cy="66675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ctr" anchorCtr="0" compatLnSpc="1"/>
          <a:lstStyle/>
          <a:p>
            <a:pPr algn="ctr">
              <a:lnSpc>
                <a:spcPct val="120000"/>
              </a:lnSpc>
            </a:pP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Rectangle 16"/>
          <p:cNvSpPr>
            <a:spLocks noChangeArrowheads="1"/>
          </p:cNvSpPr>
          <p:nvPr/>
        </p:nvSpPr>
        <p:spPr bwMode="auto">
          <a:xfrm>
            <a:off x="8651875" y="3561715"/>
            <a:ext cx="928370" cy="6667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ctr" anchorCtr="0" compatLnSpc="1"/>
          <a:lstStyle/>
          <a:p>
            <a:pPr algn="ctr">
              <a:lnSpc>
                <a:spcPct val="120000"/>
              </a:lnSpc>
            </a:pP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8" name="Group 137"/>
          <p:cNvGrpSpPr/>
          <p:nvPr/>
        </p:nvGrpSpPr>
        <p:grpSpPr>
          <a:xfrm>
            <a:off x="9579864" y="3561840"/>
            <a:ext cx="606066" cy="666913"/>
            <a:chOff x="7739063" y="3990975"/>
            <a:chExt cx="414338" cy="827088"/>
          </a:xfrm>
        </p:grpSpPr>
        <p:sp>
          <p:nvSpPr>
            <p:cNvPr id="13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83748" tIns="41874" rIns="83748" bIns="41874" numCol="1" anchor="t" anchorCtr="0" compatLnSpc="1"/>
            <a:lstStyle/>
            <a:p>
              <a:pPr algn="ctr">
                <a:lnSpc>
                  <a:spcPct val="120000"/>
                </a:lnSpc>
              </a:pPr>
              <a:endParaRPr lang="id-ID"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Group 1"/>
          <p:cNvGrpSpPr/>
          <p:nvPr/>
        </p:nvGrpSpPr>
        <p:grpSpPr>
          <a:xfrm>
            <a:off x="3060693" y="4300045"/>
            <a:ext cx="1080008" cy="1381476"/>
            <a:chOff x="2731975" y="2333943"/>
            <a:chExt cx="1179208" cy="1508366"/>
          </a:xfrm>
        </p:grpSpPr>
        <p:cxnSp>
          <p:nvCxnSpPr>
            <p:cNvPr id="143" name="Straight Connector 142"/>
            <p:cNvCxnSpPr/>
            <p:nvPr/>
          </p:nvCxnSpPr>
          <p:spPr>
            <a:xfrm rot="10800000">
              <a:off x="3348395" y="2333943"/>
              <a:ext cx="0" cy="360191"/>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44" name="Oval 143"/>
            <p:cNvSpPr>
              <a:spLocks noChangeAspect="1"/>
            </p:cNvSpPr>
            <p:nvPr/>
          </p:nvSpPr>
          <p:spPr>
            <a:xfrm>
              <a:off x="2731975" y="2663101"/>
              <a:ext cx="1179208" cy="1179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AU"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总文字复制比</a:t>
              </a:r>
              <a:endParaRPr lang="zh-CN" altLang="en-AU"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5831978" y="4294330"/>
            <a:ext cx="1080008" cy="1386556"/>
            <a:chOff x="5443731" y="2732605"/>
            <a:chExt cx="1179208" cy="1513913"/>
          </a:xfrm>
        </p:grpSpPr>
        <p:cxnSp>
          <p:nvCxnSpPr>
            <p:cNvPr id="148" name="Straight Connector 147"/>
            <p:cNvCxnSpPr/>
            <p:nvPr/>
          </p:nvCxnSpPr>
          <p:spPr>
            <a:xfrm rot="10800000">
              <a:off x="6033804" y="2732605"/>
              <a:ext cx="0" cy="360191"/>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149" name="Oval 148"/>
            <p:cNvSpPr>
              <a:spLocks noChangeAspect="1"/>
            </p:cNvSpPr>
            <p:nvPr/>
          </p:nvSpPr>
          <p:spPr>
            <a:xfrm>
              <a:off x="5443731" y="3067310"/>
              <a:ext cx="1179208" cy="11792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去除本人文献复制比</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4266887" y="4294331"/>
            <a:ext cx="1080135" cy="2566670"/>
            <a:chOff x="3734884" y="2732606"/>
            <a:chExt cx="1179347" cy="2802423"/>
          </a:xfrm>
        </p:grpSpPr>
        <p:cxnSp>
          <p:nvCxnSpPr>
            <p:cNvPr id="153" name="Straight Connector 152"/>
            <p:cNvCxnSpPr/>
            <p:nvPr/>
          </p:nvCxnSpPr>
          <p:spPr>
            <a:xfrm flipV="1">
              <a:off x="4324265" y="2732606"/>
              <a:ext cx="0" cy="184856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54" name="Oval 153"/>
            <p:cNvSpPr>
              <a:spLocks noChangeAspect="1"/>
            </p:cNvSpPr>
            <p:nvPr/>
          </p:nvSpPr>
          <p:spPr>
            <a:xfrm>
              <a:off x="3734884" y="4355682"/>
              <a:ext cx="1179347" cy="11793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AU"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去除引用文献复制比</a:t>
              </a:r>
              <a:endParaRPr lang="zh-CN" altLang="en-AU"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466542" y="4294331"/>
            <a:ext cx="1080009" cy="2566322"/>
            <a:chOff x="7228432" y="2732606"/>
            <a:chExt cx="1179209" cy="2802044"/>
          </a:xfrm>
        </p:grpSpPr>
        <p:cxnSp>
          <p:nvCxnSpPr>
            <p:cNvPr id="158" name="Straight Connector 157"/>
            <p:cNvCxnSpPr/>
            <p:nvPr/>
          </p:nvCxnSpPr>
          <p:spPr>
            <a:xfrm flipV="1">
              <a:off x="7816426" y="2732606"/>
              <a:ext cx="0" cy="184856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159" name="Oval 158"/>
            <p:cNvSpPr>
              <a:spLocks noChangeAspect="1"/>
            </p:cNvSpPr>
            <p:nvPr/>
          </p:nvSpPr>
          <p:spPr>
            <a:xfrm>
              <a:off x="7228432" y="4355441"/>
              <a:ext cx="1179209" cy="117920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AU" sz="16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跨语言复制比</a:t>
              </a:r>
              <a:endParaRPr lang="zh-CN" altLang="en-AU" sz="16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8576592" y="4294330"/>
            <a:ext cx="1080008" cy="1387191"/>
            <a:chOff x="8440443" y="2732605"/>
            <a:chExt cx="1179208" cy="1514606"/>
          </a:xfrm>
        </p:grpSpPr>
        <p:cxnSp>
          <p:nvCxnSpPr>
            <p:cNvPr id="163" name="Straight Connector 162"/>
            <p:cNvCxnSpPr/>
            <p:nvPr/>
          </p:nvCxnSpPr>
          <p:spPr>
            <a:xfrm rot="10800000">
              <a:off x="9023583" y="2732605"/>
              <a:ext cx="0" cy="360191"/>
            </a:xfrm>
            <a:prstGeom prst="line">
              <a:avLst/>
            </a:prstGeom>
            <a:ln>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164" name="Oval 163"/>
            <p:cNvSpPr>
              <a:spLocks noChangeAspect="1"/>
            </p:cNvSpPr>
            <p:nvPr/>
          </p:nvSpPr>
          <p:spPr>
            <a:xfrm>
              <a:off x="8440443" y="3068003"/>
              <a:ext cx="1179208" cy="11792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校内互检复制比</a:t>
              </a:r>
              <a:endParaRPr lang="zh-CN" alt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0" name="任意多边形 49"/>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50"/>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latin typeface="Arial" panose="020B0604020202020204" pitchFamily="34" charset="0"/>
                <a:ea typeface="微软雅黑" panose="020B0503020204020204" pitchFamily="34" charset="-122"/>
                <a:cs typeface="+mn-ea"/>
                <a:sym typeface="Arial" panose="020B0604020202020204" pitchFamily="34" charset="0"/>
              </a:rPr>
              <a:t>焦点指标解读</a:t>
            </a:r>
            <a:endParaRPr lang="zh-CN" altLang="en-US" sz="2000"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2089150" y="831850"/>
            <a:ext cx="8549640" cy="2750185"/>
            <a:chOff x="2048" y="1346"/>
            <a:chExt cx="16153" cy="3743"/>
          </a:xfrm>
        </p:grpSpPr>
        <p:pic>
          <p:nvPicPr>
            <p:cNvPr id="8" name="图片 7"/>
            <p:cNvPicPr>
              <a:picLocks noChangeAspect="1"/>
            </p:cNvPicPr>
            <p:nvPr/>
          </p:nvPicPr>
          <p:blipFill>
            <a:blip r:embed="rId3"/>
            <a:srcRect b="61711"/>
            <a:stretch>
              <a:fillRect/>
            </a:stretch>
          </p:blipFill>
          <p:spPr>
            <a:xfrm>
              <a:off x="2049" y="1346"/>
              <a:ext cx="16153" cy="1625"/>
            </a:xfrm>
            <a:prstGeom prst="rect">
              <a:avLst/>
            </a:prstGeom>
          </p:spPr>
        </p:pic>
        <p:pic>
          <p:nvPicPr>
            <p:cNvPr id="9" name="图片 8"/>
            <p:cNvPicPr>
              <a:picLocks noChangeAspect="1"/>
            </p:cNvPicPr>
            <p:nvPr/>
          </p:nvPicPr>
          <p:blipFill>
            <a:blip r:embed="rId3"/>
            <a:srcRect t="50094"/>
            <a:stretch>
              <a:fillRect/>
            </a:stretch>
          </p:blipFill>
          <p:spPr>
            <a:xfrm>
              <a:off x="2048" y="2971"/>
              <a:ext cx="16153" cy="2118"/>
            </a:xfrm>
            <a:prstGeom prst="rect">
              <a:avLst/>
            </a:prstGeom>
          </p:spPr>
        </p:pic>
      </p:grpSp>
      <p:pic>
        <p:nvPicPr>
          <p:cNvPr id="11" name="图片 10"/>
          <p:cNvPicPr>
            <a:picLocks noChangeAspect="1"/>
          </p:cNvPicPr>
          <p:nvPr/>
        </p:nvPicPr>
        <p:blipFill>
          <a:blip r:embed="rId4"/>
          <a:stretch>
            <a:fillRect/>
          </a:stretch>
        </p:blipFill>
        <p:spPr>
          <a:xfrm>
            <a:off x="4554220" y="3615055"/>
            <a:ext cx="641968" cy="594004"/>
          </a:xfrm>
          <a:prstGeom prst="rect">
            <a:avLst/>
          </a:prstGeom>
        </p:spPr>
      </p:pic>
      <p:pic>
        <p:nvPicPr>
          <p:cNvPr id="12" name="图片 11"/>
          <p:cNvPicPr>
            <a:picLocks noChangeAspect="1"/>
          </p:cNvPicPr>
          <p:nvPr/>
        </p:nvPicPr>
        <p:blipFill>
          <a:blip r:embed="rId5"/>
          <a:stretch>
            <a:fillRect/>
          </a:stretch>
        </p:blipFill>
        <p:spPr>
          <a:xfrm>
            <a:off x="3327400" y="3601720"/>
            <a:ext cx="595630" cy="595630"/>
          </a:xfrm>
          <a:prstGeom prst="rect">
            <a:avLst/>
          </a:prstGeom>
        </p:spPr>
      </p:pic>
      <p:pic>
        <p:nvPicPr>
          <p:cNvPr id="13" name="图片 12"/>
          <p:cNvPicPr>
            <a:picLocks noChangeAspect="1"/>
          </p:cNvPicPr>
          <p:nvPr/>
        </p:nvPicPr>
        <p:blipFill>
          <a:blip r:embed="rId6"/>
          <a:stretch>
            <a:fillRect/>
          </a:stretch>
        </p:blipFill>
        <p:spPr>
          <a:xfrm>
            <a:off x="6101080" y="3622675"/>
            <a:ext cx="594004" cy="594004"/>
          </a:xfrm>
          <a:prstGeom prst="rect">
            <a:avLst/>
          </a:prstGeom>
        </p:spPr>
      </p:pic>
      <p:pic>
        <p:nvPicPr>
          <p:cNvPr id="14" name="图片 13"/>
          <p:cNvPicPr>
            <a:picLocks noChangeAspect="1"/>
          </p:cNvPicPr>
          <p:nvPr/>
        </p:nvPicPr>
        <p:blipFill>
          <a:blip r:embed="rId7"/>
          <a:stretch>
            <a:fillRect/>
          </a:stretch>
        </p:blipFill>
        <p:spPr>
          <a:xfrm>
            <a:off x="7616190" y="3628390"/>
            <a:ext cx="851360" cy="594004"/>
          </a:xfrm>
          <a:prstGeom prst="rect">
            <a:avLst/>
          </a:prstGeom>
        </p:spPr>
      </p:pic>
      <p:pic>
        <p:nvPicPr>
          <p:cNvPr id="15" name="图片 14"/>
          <p:cNvPicPr>
            <a:picLocks noChangeAspect="1"/>
          </p:cNvPicPr>
          <p:nvPr/>
        </p:nvPicPr>
        <p:blipFill>
          <a:blip r:embed="rId8"/>
          <a:stretch>
            <a:fillRect/>
          </a:stretch>
        </p:blipFill>
        <p:spPr>
          <a:xfrm>
            <a:off x="8814435" y="3600450"/>
            <a:ext cx="568804" cy="5940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60350"/>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论文检测结果的整体剖析</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7" name="表格 6"/>
          <p:cNvGraphicFramePr/>
          <p:nvPr/>
        </p:nvGraphicFramePr>
        <p:xfrm>
          <a:off x="1006897" y="1051136"/>
          <a:ext cx="11097895" cy="3101975"/>
        </p:xfrm>
        <a:graphic>
          <a:graphicData uri="http://schemas.openxmlformats.org/drawingml/2006/table">
            <a:tbl>
              <a:tblPr firstRow="1" bandRow="1">
                <a:tableStyleId>{5C22544A-7EE6-4342-B048-85BDC9FD1C3A}</a:tableStyleId>
              </a:tblPr>
              <a:tblGrid>
                <a:gridCol w="1878965"/>
                <a:gridCol w="1844040"/>
                <a:gridCol w="1843405"/>
                <a:gridCol w="1844040"/>
                <a:gridCol w="1844040"/>
                <a:gridCol w="1843405"/>
              </a:tblGrid>
              <a:tr h="704215">
                <a:tc>
                  <a:txBody>
                    <a:bodyPr/>
                    <a:lstStyle/>
                    <a:p>
                      <a:pPr algn="ctr">
                        <a:buNone/>
                      </a:pPr>
                      <a:r>
                        <a:rPr lang="zh-CN" altLang="en-US" sz="1900">
                          <a:solidFill>
                            <a:srgbClr val="FFCC00"/>
                          </a:solidFill>
                          <a:latin typeface="微软雅黑" panose="020B0503020204020204" pitchFamily="34" charset="-122"/>
                          <a:ea typeface="微软雅黑" panose="020B0503020204020204" pitchFamily="34" charset="-122"/>
                        </a:rPr>
                        <a:t>篇名</a:t>
                      </a:r>
                      <a:endParaRPr lang="zh-CN" altLang="en-US" sz="1900">
                        <a:solidFill>
                          <a:srgbClr val="FFCC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zh-CN" altLang="en-US" sz="1900">
                          <a:solidFill>
                            <a:srgbClr val="FFCC00"/>
                          </a:solidFill>
                          <a:latin typeface="微软雅黑" panose="020B0503020204020204" pitchFamily="34" charset="-122"/>
                          <a:ea typeface="微软雅黑" panose="020B0503020204020204" pitchFamily="34" charset="-122"/>
                          <a:sym typeface="+mn-ea"/>
                        </a:rPr>
                        <a:t>总文字复制比</a:t>
                      </a:r>
                      <a:endParaRPr lang="zh-CN" altLang="en-US" sz="1900">
                        <a:solidFill>
                          <a:srgbClr val="FFCC00"/>
                        </a:solidFill>
                        <a:latin typeface="微软雅黑" panose="020B0503020204020204" pitchFamily="34" charset="-122"/>
                        <a:ea typeface="微软雅黑" panose="020B0503020204020204" pitchFamily="34" charset="-122"/>
                        <a:sym typeface="+mn-ea"/>
                      </a:endParaRPr>
                    </a:p>
                    <a:p>
                      <a:pPr algn="ctr">
                        <a:buNone/>
                      </a:pPr>
                      <a:endParaRPr lang="zh-CN" altLang="en-US" sz="1900">
                        <a:solidFill>
                          <a:srgbClr val="FFCC00"/>
                        </a:solidFill>
                        <a:latin typeface="微软雅黑" panose="020B0503020204020204" pitchFamily="34" charset="-122"/>
                        <a:ea typeface="微软雅黑" panose="020B0503020204020204" pitchFamily="34" charset="-122"/>
                        <a:sym typeface="+mn-ea"/>
                      </a:endParaRPr>
                    </a:p>
                  </a:txBody>
                  <a:tcPr marL="96435" marR="96435" marT="48217" marB="48217" anchor="ctr">
                    <a:solidFill>
                      <a:srgbClr val="007943"/>
                    </a:solidFill>
                  </a:tcPr>
                </a:tc>
                <a:tc>
                  <a:txBody>
                    <a:bodyPr/>
                    <a:lstStyle/>
                    <a:p>
                      <a:pPr algn="ctr">
                        <a:buNone/>
                      </a:pPr>
                      <a:r>
                        <a:rPr lang="zh-CN" altLang="en-US" sz="1900">
                          <a:solidFill>
                            <a:srgbClr val="FFCC00"/>
                          </a:solidFill>
                          <a:latin typeface="微软雅黑" panose="020B0503020204020204" pitchFamily="34" charset="-122"/>
                          <a:ea typeface="微软雅黑" panose="020B0503020204020204" pitchFamily="34" charset="-122"/>
                        </a:rPr>
                        <a:t>去除引用文献复制比</a:t>
                      </a:r>
                      <a:endParaRPr lang="zh-CN" altLang="en-US" sz="1900">
                        <a:solidFill>
                          <a:srgbClr val="FFCC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zh-CN" altLang="en-US" sz="1900">
                          <a:solidFill>
                            <a:srgbClr val="FFCC00"/>
                          </a:solidFill>
                          <a:latin typeface="微软雅黑" panose="020B0503020204020204" pitchFamily="34" charset="-122"/>
                          <a:ea typeface="微软雅黑" panose="020B0503020204020204" pitchFamily="34" charset="-122"/>
                        </a:rPr>
                        <a:t>去除本人已发表文献复制比</a:t>
                      </a:r>
                      <a:endParaRPr lang="zh-CN" altLang="en-US" sz="1900">
                        <a:solidFill>
                          <a:srgbClr val="FFCC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zh-CN" altLang="en-US" sz="1900">
                          <a:solidFill>
                            <a:srgbClr val="FFCC00"/>
                          </a:solidFill>
                          <a:latin typeface="微软雅黑" panose="020B0503020204020204" pitchFamily="34" charset="-122"/>
                          <a:ea typeface="微软雅黑" panose="020B0503020204020204" pitchFamily="34" charset="-122"/>
                        </a:rPr>
                        <a:t>跨语言检测</a:t>
                      </a:r>
                      <a:endParaRPr lang="zh-CN" altLang="en-US" sz="1900">
                        <a:solidFill>
                          <a:srgbClr val="FFCC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zh-CN" altLang="en-US" sz="1900">
                          <a:solidFill>
                            <a:srgbClr val="FFCC00"/>
                          </a:solidFill>
                          <a:latin typeface="微软雅黑" panose="020B0503020204020204" pitchFamily="34" charset="-122"/>
                          <a:ea typeface="微软雅黑" panose="020B0503020204020204" pitchFamily="34" charset="-122"/>
                        </a:rPr>
                        <a:t>校内互检</a:t>
                      </a:r>
                      <a:endParaRPr lang="zh-CN" altLang="en-US" sz="1900">
                        <a:solidFill>
                          <a:srgbClr val="FFCC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r>
              <a:tr h="598805">
                <a:tc>
                  <a:txBody>
                    <a:bodyPr/>
                    <a:lstStyle/>
                    <a:p>
                      <a:pPr algn="ctr">
                        <a:buNone/>
                      </a:pPr>
                      <a:r>
                        <a:rPr lang="zh-CN" altLang="en-US" sz="1900">
                          <a:solidFill>
                            <a:schemeClr val="bg1"/>
                          </a:solidFill>
                          <a:latin typeface="微软雅黑" panose="020B0503020204020204" pitchFamily="34" charset="-122"/>
                          <a:ea typeface="微软雅黑" panose="020B0503020204020204" pitchFamily="34" charset="-122"/>
                        </a:rPr>
                        <a:t>张</a:t>
                      </a:r>
                      <a:r>
                        <a:rPr lang="en-US" altLang="zh-CN" sz="1900">
                          <a:solidFill>
                            <a:schemeClr val="bg1"/>
                          </a:solidFill>
                          <a:latin typeface="微软雅黑" panose="020B0503020204020204" pitchFamily="34" charset="-122"/>
                          <a:ea typeface="微软雅黑" panose="020B0503020204020204" pitchFamily="34" charset="-122"/>
                        </a:rPr>
                        <a:t>+01234567</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30.7%</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12%</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28.1%</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r>
              <a:tr h="600075">
                <a:tc>
                  <a:txBody>
                    <a:bodyPr/>
                    <a:lstStyle/>
                    <a:p>
                      <a:pPr algn="ctr">
                        <a:buNone/>
                      </a:pPr>
                      <a:r>
                        <a:rPr lang="zh-CN" altLang="en-US" sz="1900">
                          <a:solidFill>
                            <a:schemeClr val="bg1"/>
                          </a:solidFill>
                          <a:latin typeface="微软雅黑" panose="020B0503020204020204" pitchFamily="34" charset="-122"/>
                          <a:ea typeface="微软雅黑" panose="020B0503020204020204" pitchFamily="34" charset="-122"/>
                        </a:rPr>
                        <a:t>赵</a:t>
                      </a:r>
                      <a:r>
                        <a:rPr lang="en-US" altLang="zh-CN" sz="1900">
                          <a:solidFill>
                            <a:schemeClr val="bg1"/>
                          </a:solidFill>
                          <a:latin typeface="微软雅黑" panose="020B0503020204020204" pitchFamily="34" charset="-122"/>
                          <a:ea typeface="微软雅黑" panose="020B0503020204020204" pitchFamily="34" charset="-122"/>
                        </a:rPr>
                        <a:t>+12345678</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16.3%</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15%</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1.1%</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r>
              <a:tr h="599440">
                <a:tc>
                  <a:txBody>
                    <a:bodyPr/>
                    <a:lstStyle/>
                    <a:p>
                      <a:pPr algn="ctr">
                        <a:buNone/>
                      </a:pPr>
                      <a:r>
                        <a:rPr lang="zh-CN" altLang="en-US" sz="1900">
                          <a:solidFill>
                            <a:schemeClr val="bg1"/>
                          </a:solidFill>
                          <a:latin typeface="微软雅黑" panose="020B0503020204020204" pitchFamily="34" charset="-122"/>
                          <a:ea typeface="微软雅黑" panose="020B0503020204020204" pitchFamily="34" charset="-122"/>
                        </a:rPr>
                        <a:t>王</a:t>
                      </a:r>
                      <a:r>
                        <a:rPr lang="en-US" altLang="zh-CN" sz="1900">
                          <a:solidFill>
                            <a:schemeClr val="bg1"/>
                          </a:solidFill>
                          <a:latin typeface="微软雅黑" panose="020B0503020204020204" pitchFamily="34" charset="-122"/>
                          <a:ea typeface="微软雅黑" panose="020B0503020204020204" pitchFamily="34" charset="-122"/>
                        </a:rPr>
                        <a:t>+3456789</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23.7%</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23.7%</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18.3%</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0%</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solidFill>
                            <a:schemeClr val="bg1"/>
                          </a:solidFill>
                          <a:latin typeface="微软雅黑" panose="020B0503020204020204" pitchFamily="34" charset="-122"/>
                          <a:ea typeface="微软雅黑" panose="020B0503020204020204" pitchFamily="34" charset="-122"/>
                        </a:rPr>
                        <a:t>-</a:t>
                      </a:r>
                      <a:endParaRPr lang="en-US" altLang="zh-CN" sz="1900">
                        <a:solidFill>
                          <a:schemeClr val="bg1"/>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r>
              <a:tr h="599440">
                <a:tc>
                  <a:txBody>
                    <a:bodyPr/>
                    <a:lstStyle/>
                    <a:p>
                      <a:pPr algn="ctr">
                        <a:buNone/>
                      </a:pPr>
                      <a:r>
                        <a:rPr lang="zh-CN" altLang="en-US" sz="1900" b="1">
                          <a:solidFill>
                            <a:srgbClr val="FF0000"/>
                          </a:solidFill>
                          <a:latin typeface="微软雅黑" panose="020B0503020204020204" pitchFamily="34" charset="-122"/>
                          <a:ea typeface="微软雅黑" panose="020B0503020204020204" pitchFamily="34" charset="-122"/>
                        </a:rPr>
                        <a:t>理想值</a:t>
                      </a:r>
                      <a:endParaRPr lang="zh-CN" altLang="en-US" sz="1900" b="1">
                        <a:solidFill>
                          <a:srgbClr val="FF00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endParaRPr lang="zh-CN" altLang="en-US" sz="1900" b="1">
                        <a:solidFill>
                          <a:srgbClr val="FF00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b="1">
                          <a:solidFill>
                            <a:srgbClr val="FF0000"/>
                          </a:solidFill>
                          <a:latin typeface="微软雅黑" panose="020B0503020204020204" pitchFamily="34" charset="-122"/>
                          <a:ea typeface="微软雅黑" panose="020B0503020204020204" pitchFamily="34" charset="-122"/>
                        </a:rPr>
                        <a:t>0%</a:t>
                      </a:r>
                      <a:endParaRPr lang="en-US" altLang="zh-CN" sz="1900" b="1">
                        <a:solidFill>
                          <a:srgbClr val="FF00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a:latin typeface="微软雅黑" panose="020B0503020204020204" pitchFamily="34" charset="-122"/>
                          <a:ea typeface="微软雅黑" panose="020B0503020204020204" pitchFamily="34" charset="-122"/>
                        </a:rPr>
                        <a:t>-</a:t>
                      </a:r>
                      <a:endParaRPr lang="en-US" altLang="zh-CN" sz="1900">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b="1">
                          <a:solidFill>
                            <a:srgbClr val="FF0000"/>
                          </a:solidFill>
                          <a:latin typeface="微软雅黑" panose="020B0503020204020204" pitchFamily="34" charset="-122"/>
                          <a:ea typeface="微软雅黑" panose="020B0503020204020204" pitchFamily="34" charset="-122"/>
                        </a:rPr>
                        <a:t>-</a:t>
                      </a:r>
                      <a:r>
                        <a:rPr lang="zh-CN" altLang="en-US" sz="1900" b="1">
                          <a:solidFill>
                            <a:srgbClr val="FF0000"/>
                          </a:solidFill>
                          <a:latin typeface="微软雅黑" panose="020B0503020204020204" pitchFamily="34" charset="-122"/>
                          <a:ea typeface="微软雅黑" panose="020B0503020204020204" pitchFamily="34" charset="-122"/>
                        </a:rPr>
                        <a:t>或</a:t>
                      </a:r>
                      <a:r>
                        <a:rPr lang="en-US" altLang="zh-CN" sz="1900" b="1">
                          <a:solidFill>
                            <a:srgbClr val="FF0000"/>
                          </a:solidFill>
                          <a:latin typeface="微软雅黑" panose="020B0503020204020204" pitchFamily="34" charset="-122"/>
                          <a:ea typeface="微软雅黑" panose="020B0503020204020204" pitchFamily="34" charset="-122"/>
                        </a:rPr>
                        <a:t>0%</a:t>
                      </a:r>
                      <a:endParaRPr lang="en-US" altLang="zh-CN" sz="1900" b="1">
                        <a:solidFill>
                          <a:srgbClr val="FF00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c>
                  <a:txBody>
                    <a:bodyPr/>
                    <a:lstStyle/>
                    <a:p>
                      <a:pPr algn="ctr">
                        <a:buNone/>
                      </a:pPr>
                      <a:r>
                        <a:rPr lang="en-US" altLang="zh-CN" sz="1900" b="1">
                          <a:solidFill>
                            <a:srgbClr val="FF0000"/>
                          </a:solidFill>
                          <a:latin typeface="微软雅黑" panose="020B0503020204020204" pitchFamily="34" charset="-122"/>
                          <a:ea typeface="微软雅黑" panose="020B0503020204020204" pitchFamily="34" charset="-122"/>
                        </a:rPr>
                        <a:t>0%</a:t>
                      </a:r>
                      <a:endParaRPr lang="en-US" altLang="zh-CN" sz="1900" b="1">
                        <a:solidFill>
                          <a:srgbClr val="FF0000"/>
                        </a:solidFill>
                        <a:latin typeface="微软雅黑" panose="020B0503020204020204" pitchFamily="34" charset="-122"/>
                        <a:ea typeface="微软雅黑" panose="020B0503020204020204" pitchFamily="34" charset="-122"/>
                      </a:endParaRPr>
                    </a:p>
                  </a:txBody>
                  <a:tcPr marL="96435" marR="96435" marT="48217" marB="48217" anchor="ctr">
                    <a:solidFill>
                      <a:srgbClr val="007943"/>
                    </a:solidFill>
                  </a:tcPr>
                </a:tc>
              </a:tr>
            </a:tbl>
          </a:graphicData>
        </a:graphic>
      </p:graphicFrame>
      <p:pic>
        <p:nvPicPr>
          <p:cNvPr id="8" name="图片 7"/>
          <p:cNvPicPr>
            <a:picLocks noChangeAspect="1"/>
          </p:cNvPicPr>
          <p:nvPr/>
        </p:nvPicPr>
        <p:blipFill>
          <a:blip r:embed="rId3"/>
          <a:srcRect l="1453" t="1780" r="721"/>
          <a:stretch>
            <a:fillRect/>
          </a:stretch>
        </p:blipFill>
        <p:spPr>
          <a:xfrm>
            <a:off x="2158763" y="4228814"/>
            <a:ext cx="8541224" cy="233319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4"/>
          <p:cNvGrpSpPr/>
          <p:nvPr/>
        </p:nvGrpSpPr>
        <p:grpSpPr>
          <a:xfrm>
            <a:off x="2182585" y="4273066"/>
            <a:ext cx="866867" cy="867591"/>
            <a:chOff x="1245350" y="3178283"/>
            <a:chExt cx="843049" cy="843755"/>
          </a:xfrm>
        </p:grpSpPr>
        <p:sp>
          <p:nvSpPr>
            <p:cNvPr id="77" name="Oval 76"/>
            <p:cNvSpPr>
              <a:spLocks noChangeAspect="1"/>
            </p:cNvSpPr>
            <p:nvPr/>
          </p:nvSpPr>
          <p:spPr>
            <a:xfrm>
              <a:off x="1245350" y="3178283"/>
              <a:ext cx="843049" cy="8437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88"/>
          <p:cNvGrpSpPr/>
          <p:nvPr/>
        </p:nvGrpSpPr>
        <p:grpSpPr>
          <a:xfrm>
            <a:off x="4974174" y="4084914"/>
            <a:ext cx="1242848" cy="1243890"/>
            <a:chOff x="3584844" y="2915264"/>
            <a:chExt cx="843049" cy="843755"/>
          </a:xfrm>
        </p:grpSpPr>
        <p:sp>
          <p:nvSpPr>
            <p:cNvPr id="58" name="Oval 57"/>
            <p:cNvSpPr>
              <a:spLocks noChangeAspect="1"/>
            </p:cNvSpPr>
            <p:nvPr/>
          </p:nvSpPr>
          <p:spPr>
            <a:xfrm>
              <a:off x="3584844" y="2915264"/>
              <a:ext cx="843049" cy="843755"/>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83"/>
            <p:cNvSpPr>
              <a:spLocks noEditPoints="1"/>
            </p:cNvSpPr>
            <p:nvPr/>
          </p:nvSpPr>
          <p:spPr bwMode="auto">
            <a:xfrm>
              <a:off x="3907109" y="3188253"/>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90"/>
          <p:cNvGrpSpPr/>
          <p:nvPr/>
        </p:nvGrpSpPr>
        <p:grpSpPr>
          <a:xfrm>
            <a:off x="9945837" y="2987638"/>
            <a:ext cx="881245" cy="881983"/>
            <a:chOff x="7203324" y="1921403"/>
            <a:chExt cx="843049" cy="843755"/>
          </a:xfrm>
        </p:grpSpPr>
        <p:sp>
          <p:nvSpPr>
            <p:cNvPr id="74" name="Oval 73"/>
            <p:cNvSpPr>
              <a:spLocks noChangeAspect="1"/>
            </p:cNvSpPr>
            <p:nvPr/>
          </p:nvSpPr>
          <p:spPr>
            <a:xfrm>
              <a:off x="7203324" y="1921403"/>
              <a:ext cx="843049" cy="843755"/>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137"/>
            <p:cNvSpPr>
              <a:spLocks noEditPoints="1"/>
            </p:cNvSpPr>
            <p:nvPr/>
          </p:nvSpPr>
          <p:spPr bwMode="auto">
            <a:xfrm>
              <a:off x="7460025" y="2174501"/>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87"/>
          <p:cNvGrpSpPr/>
          <p:nvPr/>
        </p:nvGrpSpPr>
        <p:grpSpPr>
          <a:xfrm>
            <a:off x="6638776" y="2890540"/>
            <a:ext cx="1323085" cy="1324192"/>
            <a:chOff x="4592738" y="1758620"/>
            <a:chExt cx="843049" cy="843755"/>
          </a:xfrm>
        </p:grpSpPr>
        <p:sp>
          <p:nvSpPr>
            <p:cNvPr id="65" name="Oval 64"/>
            <p:cNvSpPr>
              <a:spLocks noChangeAspect="1"/>
            </p:cNvSpPr>
            <p:nvPr/>
          </p:nvSpPr>
          <p:spPr>
            <a:xfrm>
              <a:off x="4592738" y="1758620"/>
              <a:ext cx="843049" cy="843755"/>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53"/>
            <p:cNvSpPr/>
            <p:nvPr/>
          </p:nvSpPr>
          <p:spPr bwMode="auto">
            <a:xfrm>
              <a:off x="4838943" y="2032612"/>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89"/>
          <p:cNvGrpSpPr/>
          <p:nvPr/>
        </p:nvGrpSpPr>
        <p:grpSpPr>
          <a:xfrm>
            <a:off x="8424869" y="4084935"/>
            <a:ext cx="1242806" cy="1243846"/>
            <a:chOff x="5696894" y="2915264"/>
            <a:chExt cx="843049" cy="843755"/>
          </a:xfrm>
        </p:grpSpPr>
        <p:sp>
          <p:nvSpPr>
            <p:cNvPr id="70" name="Oval 69"/>
            <p:cNvSpPr>
              <a:spLocks noChangeAspect="1"/>
            </p:cNvSpPr>
            <p:nvPr/>
          </p:nvSpPr>
          <p:spPr>
            <a:xfrm>
              <a:off x="5696894" y="2915264"/>
              <a:ext cx="843049" cy="843755"/>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57"/>
            <p:cNvSpPr>
              <a:spLocks noEditPoints="1"/>
            </p:cNvSpPr>
            <p:nvPr/>
          </p:nvSpPr>
          <p:spPr bwMode="auto">
            <a:xfrm>
              <a:off x="5972842" y="3208084"/>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5"/>
          <p:cNvGrpSpPr/>
          <p:nvPr/>
        </p:nvGrpSpPr>
        <p:grpSpPr>
          <a:xfrm>
            <a:off x="3495181" y="2890540"/>
            <a:ext cx="1029504" cy="1030365"/>
            <a:chOff x="2347176" y="2092666"/>
            <a:chExt cx="843049" cy="843755"/>
          </a:xfrm>
        </p:grpSpPr>
        <p:sp>
          <p:nvSpPr>
            <p:cNvPr id="49" name="Oval 48"/>
            <p:cNvSpPr>
              <a:spLocks noChangeAspect="1"/>
            </p:cNvSpPr>
            <p:nvPr/>
          </p:nvSpPr>
          <p:spPr>
            <a:xfrm>
              <a:off x="2347176" y="2092666"/>
              <a:ext cx="843049" cy="843755"/>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65"/>
            <p:cNvSpPr>
              <a:spLocks noEditPoints="1"/>
            </p:cNvSpPr>
            <p:nvPr/>
          </p:nvSpPr>
          <p:spPr bwMode="auto">
            <a:xfrm>
              <a:off x="2585919" y="2347985"/>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10" name="Straight Connector 109"/>
          <p:cNvCxnSpPr/>
          <p:nvPr/>
        </p:nvCxnSpPr>
        <p:spPr>
          <a:xfrm rot="5400000" flipH="1" flipV="1">
            <a:off x="3050038" y="3860039"/>
            <a:ext cx="447028" cy="443260"/>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5400000" flipH="1" flipV="1">
            <a:off x="6174847" y="3860039"/>
            <a:ext cx="447028" cy="443260"/>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5400000" flipH="1" flipV="1">
            <a:off x="9601102" y="3811491"/>
            <a:ext cx="447028" cy="443260"/>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flipH="1">
            <a:off x="8026770" y="3860041"/>
            <a:ext cx="447028" cy="443260"/>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16200000" flipH="1">
            <a:off x="4505173" y="3860041"/>
            <a:ext cx="447028" cy="443260"/>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9" name="Footer Text"/>
          <p:cNvSpPr txBox="1"/>
          <p:nvPr/>
        </p:nvSpPr>
        <p:spPr>
          <a:xfrm>
            <a:off x="1823024" y="5468421"/>
            <a:ext cx="1575498" cy="368935"/>
          </a:xfrm>
          <a:prstGeom prst="rect">
            <a:avLst/>
          </a:prstGeom>
          <a:noFill/>
        </p:spPr>
        <p:txBody>
          <a:bodyPr wrap="square" lIns="0" tIns="0" rIns="0" bIns="0" rtlCol="0">
            <a:spAutoFit/>
          </a:bodyPr>
          <a:lstStyle/>
          <a:p>
            <a:pPr algn="ctr">
              <a:lnSpc>
                <a:spcPct val="120000"/>
              </a:lnSpc>
            </a:pPr>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文字抄袭</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ooter Text"/>
          <p:cNvSpPr txBox="1"/>
          <p:nvPr/>
        </p:nvSpPr>
        <p:spPr>
          <a:xfrm>
            <a:off x="3205349" y="2126677"/>
            <a:ext cx="1575498" cy="368935"/>
          </a:xfrm>
          <a:prstGeom prst="rect">
            <a:avLst/>
          </a:prstGeom>
          <a:noFill/>
        </p:spPr>
        <p:txBody>
          <a:bodyPr wrap="square" lIns="0" tIns="0" rIns="0" bIns="0" rtlCol="0">
            <a:spAutoFit/>
          </a:bodyPr>
          <a:lstStyle/>
          <a:p>
            <a:pPr algn="ctr">
              <a:lnSpc>
                <a:spcPct val="120000"/>
              </a:lnSpc>
            </a:pPr>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数据抄袭</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ooter Text"/>
          <p:cNvSpPr txBox="1"/>
          <p:nvPr/>
        </p:nvSpPr>
        <p:spPr>
          <a:xfrm>
            <a:off x="6522886" y="2126677"/>
            <a:ext cx="1575498" cy="368935"/>
          </a:xfrm>
          <a:prstGeom prst="rect">
            <a:avLst/>
          </a:prstGeom>
          <a:noFill/>
        </p:spPr>
        <p:txBody>
          <a:bodyPr wrap="square" lIns="0" tIns="0" rIns="0" bIns="0" rtlCol="0">
            <a:spAutoFit/>
          </a:bodyPr>
          <a:lstStyle/>
          <a:p>
            <a:pPr algn="just">
              <a:lnSpc>
                <a:spcPct val="120000"/>
              </a:lnSpc>
            </a:pPr>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图片抄袭</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ooter Text"/>
          <p:cNvSpPr txBox="1"/>
          <p:nvPr/>
        </p:nvSpPr>
        <p:spPr>
          <a:xfrm>
            <a:off x="9593633" y="2126677"/>
            <a:ext cx="1575498" cy="368935"/>
          </a:xfrm>
          <a:prstGeom prst="rect">
            <a:avLst/>
          </a:prstGeom>
          <a:noFill/>
        </p:spPr>
        <p:txBody>
          <a:bodyPr wrap="square" lIns="0" tIns="0" rIns="0" bIns="0" rtlCol="0">
            <a:spAutoFit/>
          </a:bodyPr>
          <a:lstStyle/>
          <a:p>
            <a:pPr algn="ctr">
              <a:lnSpc>
                <a:spcPct val="120000"/>
              </a:lnSpc>
            </a:pPr>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观点抄袭</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ooter Text"/>
          <p:cNvSpPr txBox="1"/>
          <p:nvPr/>
        </p:nvSpPr>
        <p:spPr>
          <a:xfrm>
            <a:off x="8258525" y="5468421"/>
            <a:ext cx="1575498" cy="368935"/>
          </a:xfrm>
          <a:prstGeom prst="rect">
            <a:avLst/>
          </a:prstGeom>
          <a:noFill/>
        </p:spPr>
        <p:txBody>
          <a:bodyPr wrap="square" lIns="0" tIns="0" rIns="0" bIns="0" rtlCol="0">
            <a:spAutoFit/>
          </a:bodyPr>
          <a:lstStyle/>
          <a:p>
            <a:pPr algn="ctr">
              <a:lnSpc>
                <a:spcPct val="120000"/>
              </a:lnSpc>
            </a:pPr>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简繁文抄袭</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ooter Text"/>
          <p:cNvSpPr txBox="1"/>
          <p:nvPr/>
        </p:nvSpPr>
        <p:spPr>
          <a:xfrm>
            <a:off x="4811523" y="5468421"/>
            <a:ext cx="1575498" cy="368935"/>
          </a:xfrm>
          <a:prstGeom prst="rect">
            <a:avLst/>
          </a:prstGeom>
          <a:noFill/>
        </p:spPr>
        <p:txBody>
          <a:bodyPr wrap="square" lIns="0" tIns="0" rIns="0" bIns="0" rtlCol="0">
            <a:spAutoFit/>
          </a:bodyPr>
          <a:lstStyle/>
          <a:p>
            <a:pPr algn="ctr">
              <a:lnSpc>
                <a:spcPct val="120000"/>
              </a:lnSpc>
            </a:pPr>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跨语言抄袭</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60350"/>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学术不端类型在检测报告单中的体现</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1532255" y="756156"/>
            <a:ext cx="10397490" cy="6072634"/>
            <a:chOff x="1665" y="346"/>
            <a:chExt cx="16971" cy="10403"/>
          </a:xfrm>
        </p:grpSpPr>
        <p:grpSp>
          <p:nvGrpSpPr>
            <p:cNvPr id="13" name="组合 12"/>
            <p:cNvGrpSpPr/>
            <p:nvPr/>
          </p:nvGrpSpPr>
          <p:grpSpPr>
            <a:xfrm>
              <a:off x="1665" y="346"/>
              <a:ext cx="16971" cy="10403"/>
              <a:chOff x="2370" y="-112"/>
              <a:chExt cx="16971" cy="10403"/>
            </a:xfrm>
          </p:grpSpPr>
          <p:pic>
            <p:nvPicPr>
              <p:cNvPr id="8" name="图片 7" descr="疑似剽窃文字表述"/>
              <p:cNvPicPr>
                <a:picLocks noChangeAspect="1"/>
              </p:cNvPicPr>
              <p:nvPr/>
            </p:nvPicPr>
            <p:blipFill>
              <a:blip r:embed="rId3"/>
              <a:stretch>
                <a:fillRect/>
              </a:stretch>
            </p:blipFill>
            <p:spPr>
              <a:xfrm>
                <a:off x="2370" y="3767"/>
                <a:ext cx="9674" cy="6524"/>
              </a:xfrm>
              <a:prstGeom prst="rect">
                <a:avLst/>
              </a:prstGeom>
              <a:ln>
                <a:solidFill>
                  <a:schemeClr val="accent1"/>
                </a:solidFill>
              </a:ln>
            </p:spPr>
          </p:pic>
          <p:pic>
            <p:nvPicPr>
              <p:cNvPr id="11" name="图片 10" descr="文字表述"/>
              <p:cNvPicPr>
                <a:picLocks noChangeAspect="1"/>
              </p:cNvPicPr>
              <p:nvPr/>
            </p:nvPicPr>
            <p:blipFill>
              <a:blip r:embed="rId4"/>
              <a:stretch>
                <a:fillRect/>
              </a:stretch>
            </p:blipFill>
            <p:spPr>
              <a:xfrm>
                <a:off x="2370" y="-112"/>
                <a:ext cx="16971" cy="3879"/>
              </a:xfrm>
              <a:prstGeom prst="rect">
                <a:avLst/>
              </a:prstGeom>
              <a:ln>
                <a:solidFill>
                  <a:schemeClr val="accent1"/>
                </a:solidFill>
              </a:ln>
            </p:spPr>
          </p:pic>
          <p:pic>
            <p:nvPicPr>
              <p:cNvPr id="12" name="图片 11" descr="文字剽窃"/>
              <p:cNvPicPr>
                <a:picLocks noChangeAspect="1"/>
              </p:cNvPicPr>
              <p:nvPr/>
            </p:nvPicPr>
            <p:blipFill>
              <a:blip r:embed="rId5"/>
              <a:stretch>
                <a:fillRect/>
              </a:stretch>
            </p:blipFill>
            <p:spPr>
              <a:xfrm>
                <a:off x="12044" y="3767"/>
                <a:ext cx="7297" cy="6524"/>
              </a:xfrm>
              <a:prstGeom prst="rect">
                <a:avLst/>
              </a:prstGeom>
              <a:ln>
                <a:solidFill>
                  <a:schemeClr val="accent1"/>
                </a:solidFill>
              </a:ln>
            </p:spPr>
          </p:pic>
        </p:grpSp>
        <p:sp>
          <p:nvSpPr>
            <p:cNvPr id="14" name="圆角矩形 13"/>
            <p:cNvSpPr/>
            <p:nvPr/>
          </p:nvSpPr>
          <p:spPr>
            <a:xfrm>
              <a:off x="4228" y="3427"/>
              <a:ext cx="2382" cy="908"/>
            </a:xfrm>
            <a:prstGeom prst="roundRect">
              <a:avLst/>
            </a:prstGeom>
            <a:noFill/>
            <a:ln w="508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78" name="圆角矩形 24577"/>
          <p:cNvSpPr/>
          <p:nvPr/>
        </p:nvSpPr>
        <p:spPr>
          <a:xfrm>
            <a:off x="3443605" y="4533900"/>
            <a:ext cx="5667375" cy="1490980"/>
          </a:xfrm>
          <a:prstGeom prst="roundRect">
            <a:avLst>
              <a:gd name="adj" fmla="val 16667"/>
            </a:avLst>
          </a:prstGeom>
          <a:noFill/>
          <a:ln w="38100" cap="flat" cmpd="sng">
            <a:solidFill>
              <a:srgbClr val="969696"/>
            </a:solidFill>
            <a:prstDash val="solid"/>
            <a:headEnd type="none" w="med" len="med"/>
            <a:tailEnd type="none" w="med" len="med"/>
          </a:ln>
        </p:spPr>
        <p:txBody>
          <a:bodyPr/>
          <a:lstStyle/>
          <a:p>
            <a:pPr fontAlgn="base"/>
            <a:endParaRPr lang="zh-CN" altLang="en-US" sz="1620" strike="noStrike" noProof="1"/>
          </a:p>
        </p:txBody>
      </p:sp>
      <p:pic>
        <p:nvPicPr>
          <p:cNvPr id="24580" name="图片 24579" descr="1表格大图"/>
          <p:cNvPicPr>
            <a:picLocks noChangeAspect="1"/>
          </p:cNvPicPr>
          <p:nvPr/>
        </p:nvPicPr>
        <p:blipFill>
          <a:blip r:embed="rId6"/>
          <a:stretch>
            <a:fillRect/>
          </a:stretch>
        </p:blipFill>
        <p:spPr>
          <a:xfrm>
            <a:off x="3464560" y="1123950"/>
            <a:ext cx="5667376" cy="3314700"/>
          </a:xfrm>
          <a:prstGeom prst="rect">
            <a:avLst/>
          </a:prstGeom>
          <a:noFill/>
          <a:ln w="9525">
            <a:noFill/>
          </a:ln>
        </p:spPr>
      </p:pic>
      <p:pic>
        <p:nvPicPr>
          <p:cNvPr id="24582" name="图片 24581" descr="2表格小图"/>
          <p:cNvPicPr>
            <a:picLocks noChangeAspect="1"/>
          </p:cNvPicPr>
          <p:nvPr/>
        </p:nvPicPr>
        <p:blipFill>
          <a:blip r:embed="rId7"/>
          <a:stretch>
            <a:fillRect/>
          </a:stretch>
        </p:blipFill>
        <p:spPr>
          <a:xfrm>
            <a:off x="3576956" y="4634866"/>
            <a:ext cx="5335904" cy="603884"/>
          </a:xfrm>
          <a:prstGeom prst="rect">
            <a:avLst/>
          </a:prstGeom>
          <a:noFill/>
          <a:ln w="9525">
            <a:noFill/>
          </a:ln>
        </p:spPr>
      </p:pic>
      <p:sp>
        <p:nvSpPr>
          <p:cNvPr id="24583" name="矩形 24582"/>
          <p:cNvSpPr/>
          <p:nvPr/>
        </p:nvSpPr>
        <p:spPr>
          <a:xfrm>
            <a:off x="4803776" y="1682116"/>
            <a:ext cx="2983230" cy="388620"/>
          </a:xfrm>
          <a:prstGeom prst="rect">
            <a:avLst/>
          </a:prstGeom>
          <a:noFill/>
          <a:ln w="38100" cap="flat" cmpd="sng">
            <a:solidFill>
              <a:schemeClr val="hlink"/>
            </a:solidFill>
            <a:prstDash val="solid"/>
            <a:miter/>
            <a:headEnd type="none" w="med" len="med"/>
            <a:tailEnd type="none" w="med" len="med"/>
          </a:ln>
        </p:spPr>
        <p:txBody>
          <a:bodyPr/>
          <a:lstStyle/>
          <a:p>
            <a:pPr fontAlgn="base"/>
            <a:endParaRPr lang="zh-CN" altLang="en-US" sz="1620" strike="noStrike" noProof="1"/>
          </a:p>
        </p:txBody>
      </p:sp>
      <p:pic>
        <p:nvPicPr>
          <p:cNvPr id="24584" name="图片 24583" descr="3表格小图2"/>
          <p:cNvPicPr>
            <a:picLocks noChangeAspect="1"/>
          </p:cNvPicPr>
          <p:nvPr/>
        </p:nvPicPr>
        <p:blipFill>
          <a:blip r:embed="rId8"/>
          <a:stretch>
            <a:fillRect/>
          </a:stretch>
        </p:blipFill>
        <p:spPr>
          <a:xfrm>
            <a:off x="3576956" y="5326380"/>
            <a:ext cx="5335904" cy="575310"/>
          </a:xfrm>
          <a:prstGeom prst="rect">
            <a:avLst/>
          </a:prstGeom>
          <a:noFill/>
          <a:ln w="9525">
            <a:noFill/>
          </a:ln>
        </p:spPr>
      </p:pic>
      <p:sp>
        <p:nvSpPr>
          <p:cNvPr id="24585" name="矩形 24584"/>
          <p:cNvSpPr/>
          <p:nvPr/>
        </p:nvSpPr>
        <p:spPr>
          <a:xfrm>
            <a:off x="4676140" y="2783206"/>
            <a:ext cx="3240406" cy="388620"/>
          </a:xfrm>
          <a:prstGeom prst="rect">
            <a:avLst/>
          </a:prstGeom>
          <a:noFill/>
          <a:ln w="38100" cap="flat" cmpd="sng">
            <a:solidFill>
              <a:schemeClr val="hlink"/>
            </a:solidFill>
            <a:prstDash val="solid"/>
            <a:miter/>
            <a:headEnd type="none" w="med" len="med"/>
            <a:tailEnd type="none" w="med" len="med"/>
          </a:ln>
        </p:spPr>
        <p:txBody>
          <a:bodyPr/>
          <a:lstStyle/>
          <a:p>
            <a:pPr fontAlgn="base"/>
            <a:endParaRPr lang="zh-CN" altLang="en-US" sz="1620" strike="noStrike" noProof="1"/>
          </a:p>
        </p:txBody>
      </p:sp>
      <p:sp>
        <p:nvSpPr>
          <p:cNvPr id="24586" name="上下箭头 24585"/>
          <p:cNvSpPr/>
          <p:nvPr/>
        </p:nvSpPr>
        <p:spPr>
          <a:xfrm>
            <a:off x="5971540" y="5303520"/>
            <a:ext cx="647700" cy="386716"/>
          </a:xfrm>
          <a:prstGeom prst="upDownArrow">
            <a:avLst>
              <a:gd name="adj1" fmla="val 50000"/>
              <a:gd name="adj2" fmla="val 20000"/>
            </a:avLst>
          </a:prstGeom>
          <a:gradFill rotWithShape="0">
            <a:gsLst>
              <a:gs pos="0">
                <a:schemeClr val="accent2">
                  <a:alpha val="100000"/>
                </a:schemeClr>
              </a:gs>
              <a:gs pos="100000">
                <a:srgbClr val="FF9933">
                  <a:alpha val="100000"/>
                </a:srgbClr>
              </a:gs>
            </a:gsLst>
            <a:lin ang="5400000" scaled="1"/>
            <a:tileRect/>
          </a:gradFill>
          <a:ln w="9525" cap="flat" cmpd="sng">
            <a:solidFill>
              <a:srgbClr val="FF9933"/>
            </a:solidFill>
            <a:prstDash val="solid"/>
            <a:miter/>
            <a:headEnd type="none" w="med" len="med"/>
            <a:tailEnd type="none" w="med" len="med"/>
          </a:ln>
        </p:spPr>
        <p:txBody>
          <a:bodyPr/>
          <a:lstStyle/>
          <a:p>
            <a:pPr fontAlgn="base"/>
            <a:endParaRPr lang="zh-CN" altLang="en-US" sz="1620" strike="noStrike" noProof="1"/>
          </a:p>
        </p:txBody>
      </p:sp>
      <p:grpSp>
        <p:nvGrpSpPr>
          <p:cNvPr id="7" name="组合 6"/>
          <p:cNvGrpSpPr/>
          <p:nvPr/>
        </p:nvGrpSpPr>
        <p:grpSpPr>
          <a:xfrm>
            <a:off x="2185035" y="698500"/>
            <a:ext cx="8229600" cy="5880735"/>
            <a:chOff x="3441" y="1326"/>
            <a:chExt cx="12960" cy="9261"/>
          </a:xfrm>
        </p:grpSpPr>
        <p:pic>
          <p:nvPicPr>
            <p:cNvPr id="24587" name="图片 24586" descr="1中英文大图"/>
            <p:cNvPicPr>
              <a:picLocks noChangeAspect="1"/>
            </p:cNvPicPr>
            <p:nvPr/>
          </p:nvPicPr>
          <p:blipFill>
            <a:blip r:embed="rId9"/>
            <a:stretch>
              <a:fillRect/>
            </a:stretch>
          </p:blipFill>
          <p:spPr>
            <a:xfrm>
              <a:off x="3480" y="1326"/>
              <a:ext cx="12921" cy="5211"/>
            </a:xfrm>
            <a:prstGeom prst="rect">
              <a:avLst/>
            </a:prstGeom>
            <a:noFill/>
            <a:ln w="9525">
              <a:noFill/>
            </a:ln>
          </p:spPr>
        </p:pic>
        <p:sp>
          <p:nvSpPr>
            <p:cNvPr id="24589" name="下弧形箭头 24588"/>
            <p:cNvSpPr/>
            <p:nvPr/>
          </p:nvSpPr>
          <p:spPr>
            <a:xfrm>
              <a:off x="8376" y="4956"/>
              <a:ext cx="2655" cy="981"/>
            </a:xfrm>
            <a:prstGeom prst="curvedUpArrow">
              <a:avLst>
                <a:gd name="adj1" fmla="val 54252"/>
                <a:gd name="adj2" fmla="val 108505"/>
                <a:gd name="adj3" fmla="val 33333"/>
              </a:avLst>
            </a:prstGeom>
            <a:gradFill rotWithShape="0">
              <a:gsLst>
                <a:gs pos="0">
                  <a:schemeClr val="accent2">
                    <a:alpha val="100000"/>
                  </a:schemeClr>
                </a:gs>
                <a:gs pos="100000">
                  <a:srgbClr val="FF9933">
                    <a:alpha val="100000"/>
                  </a:srgbClr>
                </a:gs>
              </a:gsLst>
              <a:lin ang="5400000" scaled="1"/>
              <a:tileRect/>
            </a:gradFill>
            <a:ln w="9525" cap="flat" cmpd="sng">
              <a:solidFill>
                <a:srgbClr val="FF9900"/>
              </a:solidFill>
              <a:prstDash val="solid"/>
              <a:miter/>
              <a:headEnd type="none" w="med" len="med"/>
              <a:tailEnd type="none" w="med" len="med"/>
            </a:ln>
          </p:spPr>
          <p:txBody>
            <a:bodyPr/>
            <a:lstStyle/>
            <a:p>
              <a:pPr fontAlgn="base"/>
              <a:endParaRPr lang="zh-CN" altLang="en-US" sz="1620" strike="noStrike" noProof="1"/>
            </a:p>
          </p:txBody>
        </p:sp>
        <p:sp>
          <p:nvSpPr>
            <p:cNvPr id="24590" name="下弧形箭头 24589"/>
            <p:cNvSpPr/>
            <p:nvPr/>
          </p:nvSpPr>
          <p:spPr>
            <a:xfrm rot="10740000">
              <a:off x="8070" y="3483"/>
              <a:ext cx="2853" cy="993"/>
            </a:xfrm>
            <a:prstGeom prst="curvedUpArrow">
              <a:avLst>
                <a:gd name="adj1" fmla="val 57505"/>
                <a:gd name="adj2" fmla="val 115011"/>
                <a:gd name="adj3" fmla="val 33333"/>
              </a:avLst>
            </a:prstGeom>
            <a:gradFill rotWithShape="0">
              <a:gsLst>
                <a:gs pos="0">
                  <a:schemeClr val="hlink">
                    <a:alpha val="100000"/>
                  </a:schemeClr>
                </a:gs>
                <a:gs pos="100000">
                  <a:schemeClr val="accent1">
                    <a:alpha val="100000"/>
                  </a:schemeClr>
                </a:gs>
              </a:gsLst>
              <a:lin ang="5400000" scaled="1"/>
              <a:tileRect/>
            </a:gradFill>
            <a:ln w="9525" cap="flat" cmpd="sng">
              <a:solidFill>
                <a:schemeClr val="hlink"/>
              </a:solidFill>
              <a:prstDash val="solid"/>
              <a:miter/>
              <a:headEnd type="none" w="med" len="med"/>
              <a:tailEnd type="none" w="med" len="med"/>
            </a:ln>
          </p:spPr>
          <p:txBody>
            <a:bodyPr/>
            <a:lstStyle/>
            <a:p>
              <a:pPr fontAlgn="base"/>
              <a:endParaRPr lang="zh-CN" altLang="en-US" sz="1620" strike="noStrike" noProof="1"/>
            </a:p>
          </p:txBody>
        </p:sp>
        <p:pic>
          <p:nvPicPr>
            <p:cNvPr id="24591" name="图片 24590" descr="3小语种大图"/>
            <p:cNvPicPr>
              <a:picLocks noChangeAspect="1"/>
            </p:cNvPicPr>
            <p:nvPr/>
          </p:nvPicPr>
          <p:blipFill>
            <a:blip r:embed="rId10"/>
            <a:stretch>
              <a:fillRect/>
            </a:stretch>
          </p:blipFill>
          <p:spPr>
            <a:xfrm>
              <a:off x="3441" y="6537"/>
              <a:ext cx="12960" cy="4050"/>
            </a:xfrm>
            <a:prstGeom prst="rect">
              <a:avLst/>
            </a:prstGeom>
            <a:noFill/>
            <a:ln w="9525">
              <a:noFill/>
            </a:ln>
          </p:spPr>
        </p:pic>
      </p:grpSp>
      <p:pic>
        <p:nvPicPr>
          <p:cNvPr id="24600" name="图片 24599" descr="5图片大图"/>
          <p:cNvPicPr>
            <a:picLocks noChangeAspect="1"/>
          </p:cNvPicPr>
          <p:nvPr/>
        </p:nvPicPr>
        <p:blipFill>
          <a:blip r:embed="rId11"/>
          <a:stretch>
            <a:fillRect/>
          </a:stretch>
        </p:blipFill>
        <p:spPr>
          <a:xfrm>
            <a:off x="2924175" y="1760221"/>
            <a:ext cx="6608446" cy="3568064"/>
          </a:xfrm>
          <a:prstGeom prst="rect">
            <a:avLst/>
          </a:prstGeom>
          <a:noFill/>
          <a:ln w="9525">
            <a:noFill/>
          </a:ln>
        </p:spPr>
      </p:pic>
      <p:grpSp>
        <p:nvGrpSpPr>
          <p:cNvPr id="10" name="组合 9"/>
          <p:cNvGrpSpPr/>
          <p:nvPr/>
        </p:nvGrpSpPr>
        <p:grpSpPr>
          <a:xfrm>
            <a:off x="2283460" y="2409825"/>
            <a:ext cx="8229600" cy="2413000"/>
            <a:chOff x="3120" y="3948"/>
            <a:chExt cx="12960" cy="3800"/>
          </a:xfrm>
        </p:grpSpPr>
        <p:pic>
          <p:nvPicPr>
            <p:cNvPr id="24594" name="图片 24593" descr="4繁简体大图"/>
            <p:cNvPicPr>
              <a:picLocks noChangeAspect="1"/>
            </p:cNvPicPr>
            <p:nvPr/>
          </p:nvPicPr>
          <p:blipFill>
            <a:blip r:embed="rId12"/>
            <a:stretch>
              <a:fillRect/>
            </a:stretch>
          </p:blipFill>
          <p:spPr>
            <a:xfrm>
              <a:off x="3120" y="3948"/>
              <a:ext cx="12960" cy="3801"/>
            </a:xfrm>
            <a:prstGeom prst="rect">
              <a:avLst/>
            </a:prstGeom>
            <a:noFill/>
            <a:ln w="9525">
              <a:noFill/>
            </a:ln>
          </p:spPr>
        </p:pic>
        <p:sp>
          <p:nvSpPr>
            <p:cNvPr id="16" name="矩形 15"/>
            <p:cNvSpPr/>
            <p:nvPr/>
          </p:nvSpPr>
          <p:spPr>
            <a:xfrm>
              <a:off x="6138" y="4485"/>
              <a:ext cx="609" cy="408"/>
            </a:xfrm>
            <a:prstGeom prst="rect">
              <a:avLst/>
            </a:prstGeom>
            <a:noFill/>
            <a:ln w="38100" cap="flat" cmpd="sng">
              <a:solidFill>
                <a:schemeClr val="hlink"/>
              </a:solidFill>
              <a:prstDash val="solid"/>
              <a:miter/>
              <a:headEnd type="none" w="med" len="med"/>
              <a:tailEnd type="none" w="med" len="med"/>
            </a:ln>
          </p:spPr>
          <p:txBody>
            <a:bodyPr/>
            <a:lstStyle/>
            <a:p>
              <a:pPr fontAlgn="base"/>
              <a:endParaRPr lang="zh-CN" altLang="en-US" sz="1620" strike="noStrike" noProof="1"/>
            </a:p>
          </p:txBody>
        </p:sp>
        <p:sp>
          <p:nvSpPr>
            <p:cNvPr id="24596" name="矩形 24595"/>
            <p:cNvSpPr/>
            <p:nvPr/>
          </p:nvSpPr>
          <p:spPr>
            <a:xfrm>
              <a:off x="15009" y="4179"/>
              <a:ext cx="609" cy="408"/>
            </a:xfrm>
            <a:prstGeom prst="rect">
              <a:avLst/>
            </a:prstGeom>
            <a:noFill/>
            <a:ln w="38100" cap="flat" cmpd="sng">
              <a:solidFill>
                <a:schemeClr val="hlink"/>
              </a:solidFill>
              <a:prstDash val="solid"/>
              <a:miter/>
              <a:headEnd type="none" w="med" len="med"/>
              <a:tailEnd type="none" w="med" len="med"/>
            </a:ln>
          </p:spPr>
          <p:txBody>
            <a:bodyPr/>
            <a:lstStyle/>
            <a:p>
              <a:pPr fontAlgn="base"/>
              <a:endParaRPr lang="zh-CN" altLang="en-US" sz="1620" strike="noStrike" noProof="1"/>
            </a:p>
          </p:txBody>
        </p:sp>
        <p:pic>
          <p:nvPicPr>
            <p:cNvPr id="24597" name="图片 24596" descr="国际网络"/>
            <p:cNvPicPr>
              <a:picLocks noChangeAspect="1"/>
            </p:cNvPicPr>
            <p:nvPr/>
          </p:nvPicPr>
          <p:blipFill>
            <a:blip r:embed="rId13"/>
            <a:stretch>
              <a:fillRect/>
            </a:stretch>
          </p:blipFill>
          <p:spPr>
            <a:xfrm>
              <a:off x="5565" y="5364"/>
              <a:ext cx="2811" cy="1218"/>
            </a:xfrm>
            <a:prstGeom prst="rect">
              <a:avLst/>
            </a:prstGeom>
            <a:noFill/>
            <a:ln w="9525">
              <a:noFill/>
            </a:ln>
          </p:spPr>
        </p:pic>
        <p:pic>
          <p:nvPicPr>
            <p:cNvPr id="24598" name="图片 24597" descr="因特网"/>
            <p:cNvPicPr>
              <a:picLocks noChangeAspect="1"/>
            </p:cNvPicPr>
            <p:nvPr/>
          </p:nvPicPr>
          <p:blipFill>
            <a:blip r:embed="rId14"/>
            <a:stretch>
              <a:fillRect/>
            </a:stretch>
          </p:blipFill>
          <p:spPr>
            <a:xfrm>
              <a:off x="11052" y="5364"/>
              <a:ext cx="2811" cy="1218"/>
            </a:xfrm>
            <a:prstGeom prst="rect">
              <a:avLst/>
            </a:prstGeom>
            <a:noFill/>
            <a:ln w="9525">
              <a:noFill/>
            </a:ln>
          </p:spPr>
        </p:pic>
        <p:sp>
          <p:nvSpPr>
            <p:cNvPr id="24599" name="左右箭头 24598"/>
            <p:cNvSpPr/>
            <p:nvPr/>
          </p:nvSpPr>
          <p:spPr>
            <a:xfrm>
              <a:off x="8682" y="5586"/>
              <a:ext cx="1836" cy="774"/>
            </a:xfrm>
            <a:prstGeom prst="leftRightArrow">
              <a:avLst>
                <a:gd name="adj1" fmla="val 50000"/>
                <a:gd name="adj2" fmla="val 47441"/>
              </a:avLst>
            </a:prstGeom>
            <a:gradFill rotWithShape="0">
              <a:gsLst>
                <a:gs pos="0">
                  <a:schemeClr val="accent1">
                    <a:alpha val="100000"/>
                  </a:schemeClr>
                </a:gs>
                <a:gs pos="100000">
                  <a:schemeClr val="hlink">
                    <a:alpha val="100000"/>
                  </a:schemeClr>
                </a:gs>
              </a:gsLst>
              <a:lin ang="5400000" scaled="1"/>
              <a:tileRect/>
            </a:gradFill>
            <a:ln w="9525" cap="flat" cmpd="sng">
              <a:solidFill>
                <a:schemeClr val="accent1"/>
              </a:solidFill>
              <a:prstDash val="solid"/>
              <a:miter/>
              <a:headEnd type="none" w="med" len="med"/>
              <a:tailEnd type="none" w="med" len="med"/>
            </a:ln>
          </p:spPr>
          <p:txBody>
            <a:bodyPr/>
            <a:lstStyle/>
            <a:p>
              <a:pPr fontAlgn="base"/>
              <a:endParaRPr lang="zh-CN" altLang="en-US" sz="1620" strike="noStrike" noProof="1"/>
            </a:p>
          </p:txBody>
        </p:sp>
      </p:grpSp>
      <p:grpSp>
        <p:nvGrpSpPr>
          <p:cNvPr id="17" name="组合 16"/>
          <p:cNvGrpSpPr/>
          <p:nvPr/>
        </p:nvGrpSpPr>
        <p:grpSpPr>
          <a:xfrm>
            <a:off x="1267460" y="1172210"/>
            <a:ext cx="10058400" cy="4498340"/>
            <a:chOff x="1698" y="1029"/>
            <a:chExt cx="15840" cy="7084"/>
          </a:xfrm>
        </p:grpSpPr>
        <p:grpSp>
          <p:nvGrpSpPr>
            <p:cNvPr id="18" name="组合 17"/>
            <p:cNvGrpSpPr/>
            <p:nvPr/>
          </p:nvGrpSpPr>
          <p:grpSpPr>
            <a:xfrm>
              <a:off x="1698" y="1029"/>
              <a:ext cx="15841" cy="7084"/>
              <a:chOff x="1698" y="1029"/>
              <a:chExt cx="15841" cy="7084"/>
            </a:xfrm>
          </p:grpSpPr>
          <p:pic>
            <p:nvPicPr>
              <p:cNvPr id="19" name="图片 18" descr="观点抄袭"/>
              <p:cNvPicPr>
                <a:picLocks noChangeAspect="1"/>
              </p:cNvPicPr>
              <p:nvPr/>
            </p:nvPicPr>
            <p:blipFill>
              <a:blip r:embed="rId15"/>
              <a:stretch>
                <a:fillRect/>
              </a:stretch>
            </p:blipFill>
            <p:spPr>
              <a:xfrm>
                <a:off x="1698" y="1029"/>
                <a:ext cx="15840" cy="3865"/>
              </a:xfrm>
              <a:prstGeom prst="rect">
                <a:avLst/>
              </a:prstGeom>
              <a:ln>
                <a:solidFill>
                  <a:schemeClr val="accent1"/>
                </a:solidFill>
              </a:ln>
            </p:spPr>
          </p:pic>
          <p:pic>
            <p:nvPicPr>
              <p:cNvPr id="20" name="图片 19" descr="观点抄袭2"/>
              <p:cNvPicPr>
                <a:picLocks noChangeAspect="1"/>
              </p:cNvPicPr>
              <p:nvPr/>
            </p:nvPicPr>
            <p:blipFill>
              <a:blip r:embed="rId16"/>
              <a:stretch>
                <a:fillRect/>
              </a:stretch>
            </p:blipFill>
            <p:spPr>
              <a:xfrm>
                <a:off x="1698" y="4894"/>
                <a:ext cx="15841" cy="1337"/>
              </a:xfrm>
              <a:prstGeom prst="rect">
                <a:avLst/>
              </a:prstGeom>
              <a:ln>
                <a:solidFill>
                  <a:schemeClr val="accent1"/>
                </a:solidFill>
              </a:ln>
            </p:spPr>
          </p:pic>
          <p:pic>
            <p:nvPicPr>
              <p:cNvPr id="21" name="图片 20" descr="疑似剽窃观点"/>
              <p:cNvPicPr>
                <a:picLocks noChangeAspect="1"/>
              </p:cNvPicPr>
              <p:nvPr/>
            </p:nvPicPr>
            <p:blipFill>
              <a:blip r:embed="rId17"/>
              <a:stretch>
                <a:fillRect/>
              </a:stretch>
            </p:blipFill>
            <p:spPr>
              <a:xfrm>
                <a:off x="1700" y="6231"/>
                <a:ext cx="15839" cy="1882"/>
              </a:xfrm>
              <a:prstGeom prst="rect">
                <a:avLst/>
              </a:prstGeom>
              <a:ln>
                <a:solidFill>
                  <a:schemeClr val="accent1"/>
                </a:solidFill>
              </a:ln>
            </p:spPr>
          </p:pic>
        </p:grpSp>
        <p:sp>
          <p:nvSpPr>
            <p:cNvPr id="22" name="圆角矩形 21"/>
            <p:cNvSpPr/>
            <p:nvPr/>
          </p:nvSpPr>
          <p:spPr>
            <a:xfrm>
              <a:off x="2123" y="4326"/>
              <a:ext cx="3977" cy="504"/>
            </a:xfrm>
            <a:prstGeom prst="roundRect">
              <a:avLst/>
            </a:prstGeom>
            <a:noFill/>
            <a:ln w="508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5"/>
                                        </p:tgtEl>
                                        <p:attrNameLst>
                                          <p:attrName>ppt_x</p:attrName>
                                        </p:attrNameLst>
                                      </p:cBhvr>
                                      <p:tavLst>
                                        <p:tav tm="0">
                                          <p:val>
                                            <p:strVal val="ppt_x"/>
                                          </p:val>
                                        </p:tav>
                                        <p:tav tm="100000">
                                          <p:val>
                                            <p:strVal val="ppt_x"/>
                                          </p:val>
                                        </p:tav>
                                      </p:tavLst>
                                    </p:anim>
                                    <p:anim calcmode="lin" valueType="num">
                                      <p:cBhvr additive="base">
                                        <p:cTn id="13" dur="500"/>
                                        <p:tgtEl>
                                          <p:spTgt spid="15"/>
                                        </p:tgtEl>
                                        <p:attrNameLst>
                                          <p:attrName>ppt_y</p:attrName>
                                        </p:attrNameLst>
                                      </p:cBhvr>
                                      <p:tavLst>
                                        <p:tav tm="0">
                                          <p:val>
                                            <p:strVal val="ppt_y"/>
                                          </p:val>
                                        </p:tav>
                                        <p:tav tm="100000">
                                          <p:val>
                                            <p:strVal val="1+ppt_h/2"/>
                                          </p:val>
                                        </p:tav>
                                      </p:tavLst>
                                    </p:anim>
                                    <p:set>
                                      <p:cBhvr>
                                        <p:cTn id="14" dur="1" fill="hold">
                                          <p:stCondLst>
                                            <p:cond delay="499"/>
                                          </p:stCondLst>
                                        </p:cTn>
                                        <p:tgtEl>
                                          <p:spTgt spid="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24583"/>
                                        </p:tgtEl>
                                        <p:attrNameLst>
                                          <p:attrName>style.visibility</p:attrName>
                                        </p:attrNameLst>
                                      </p:cBhvr>
                                      <p:to>
                                        <p:strVal val="visible"/>
                                      </p:to>
                                    </p:set>
                                    <p:anim calcmode="lin" valueType="num">
                                      <p:cBhvr additive="base">
                                        <p:cTn id="24" dur="500" fill="hold"/>
                                        <p:tgtEl>
                                          <p:spTgt spid="24583"/>
                                        </p:tgtEl>
                                        <p:attrNameLst>
                                          <p:attrName>ppt_x</p:attrName>
                                        </p:attrNameLst>
                                      </p:cBhvr>
                                      <p:tavLst>
                                        <p:tav tm="0">
                                          <p:val>
                                            <p:strVal val="#ppt_x"/>
                                          </p:val>
                                        </p:tav>
                                        <p:tav tm="100000">
                                          <p:val>
                                            <p:strVal val="#ppt_x"/>
                                          </p:val>
                                        </p:tav>
                                      </p:tavLst>
                                    </p:anim>
                                    <p:anim calcmode="lin" valueType="num">
                                      <p:cBhvr additive="base">
                                        <p:cTn id="25" dur="500" fill="hold"/>
                                        <p:tgtEl>
                                          <p:spTgt spid="2458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4582"/>
                                        </p:tgtEl>
                                        <p:attrNameLst>
                                          <p:attrName>style.visibility</p:attrName>
                                        </p:attrNameLst>
                                      </p:cBhvr>
                                      <p:to>
                                        <p:strVal val="visible"/>
                                      </p:to>
                                    </p:set>
                                    <p:anim calcmode="lin" valueType="num">
                                      <p:cBhvr additive="base">
                                        <p:cTn id="28" dur="500" fill="hold"/>
                                        <p:tgtEl>
                                          <p:spTgt spid="24582"/>
                                        </p:tgtEl>
                                        <p:attrNameLst>
                                          <p:attrName>ppt_x</p:attrName>
                                        </p:attrNameLst>
                                      </p:cBhvr>
                                      <p:tavLst>
                                        <p:tav tm="0">
                                          <p:val>
                                            <p:strVal val="#ppt_x"/>
                                          </p:val>
                                        </p:tav>
                                        <p:tav tm="100000">
                                          <p:val>
                                            <p:strVal val="#ppt_x"/>
                                          </p:val>
                                        </p:tav>
                                      </p:tavLst>
                                    </p:anim>
                                    <p:anim calcmode="lin" valueType="num">
                                      <p:cBhvr additive="base">
                                        <p:cTn id="29" dur="500" fill="hold"/>
                                        <p:tgtEl>
                                          <p:spTgt spid="2458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4586"/>
                                        </p:tgtEl>
                                        <p:attrNameLst>
                                          <p:attrName>style.visibility</p:attrName>
                                        </p:attrNameLst>
                                      </p:cBhvr>
                                      <p:to>
                                        <p:strVal val="visible"/>
                                      </p:to>
                                    </p:set>
                                    <p:anim calcmode="lin" valueType="num">
                                      <p:cBhvr additive="base">
                                        <p:cTn id="32" dur="500" fill="hold"/>
                                        <p:tgtEl>
                                          <p:spTgt spid="24586"/>
                                        </p:tgtEl>
                                        <p:attrNameLst>
                                          <p:attrName>ppt_x</p:attrName>
                                        </p:attrNameLst>
                                      </p:cBhvr>
                                      <p:tavLst>
                                        <p:tav tm="0">
                                          <p:val>
                                            <p:strVal val="#ppt_x"/>
                                          </p:val>
                                        </p:tav>
                                        <p:tav tm="100000">
                                          <p:val>
                                            <p:strVal val="#ppt_x"/>
                                          </p:val>
                                        </p:tav>
                                      </p:tavLst>
                                    </p:anim>
                                    <p:anim calcmode="lin" valueType="num">
                                      <p:cBhvr additive="base">
                                        <p:cTn id="33" dur="500" fill="hold"/>
                                        <p:tgtEl>
                                          <p:spTgt spid="24586"/>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4585"/>
                                        </p:tgtEl>
                                        <p:attrNameLst>
                                          <p:attrName>style.visibility</p:attrName>
                                        </p:attrNameLst>
                                      </p:cBhvr>
                                      <p:to>
                                        <p:strVal val="visible"/>
                                      </p:to>
                                    </p:set>
                                    <p:anim calcmode="lin" valueType="num">
                                      <p:cBhvr additive="base">
                                        <p:cTn id="36" dur="500" fill="hold"/>
                                        <p:tgtEl>
                                          <p:spTgt spid="24585"/>
                                        </p:tgtEl>
                                        <p:attrNameLst>
                                          <p:attrName>ppt_x</p:attrName>
                                        </p:attrNameLst>
                                      </p:cBhvr>
                                      <p:tavLst>
                                        <p:tav tm="0">
                                          <p:val>
                                            <p:strVal val="#ppt_x"/>
                                          </p:val>
                                        </p:tav>
                                        <p:tav tm="100000">
                                          <p:val>
                                            <p:strVal val="#ppt_x"/>
                                          </p:val>
                                        </p:tav>
                                      </p:tavLst>
                                    </p:anim>
                                    <p:anim calcmode="lin" valueType="num">
                                      <p:cBhvr additive="base">
                                        <p:cTn id="37" dur="500" fill="hold"/>
                                        <p:tgtEl>
                                          <p:spTgt spid="2458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4584"/>
                                        </p:tgtEl>
                                        <p:attrNameLst>
                                          <p:attrName>style.visibility</p:attrName>
                                        </p:attrNameLst>
                                      </p:cBhvr>
                                      <p:to>
                                        <p:strVal val="visible"/>
                                      </p:to>
                                    </p:set>
                                    <p:anim calcmode="lin" valueType="num">
                                      <p:cBhvr additive="base">
                                        <p:cTn id="40" dur="500" fill="hold"/>
                                        <p:tgtEl>
                                          <p:spTgt spid="24584"/>
                                        </p:tgtEl>
                                        <p:attrNameLst>
                                          <p:attrName>ppt_x</p:attrName>
                                        </p:attrNameLst>
                                      </p:cBhvr>
                                      <p:tavLst>
                                        <p:tav tm="0">
                                          <p:val>
                                            <p:strVal val="#ppt_x"/>
                                          </p:val>
                                        </p:tav>
                                        <p:tav tm="100000">
                                          <p:val>
                                            <p:strVal val="#ppt_x"/>
                                          </p:val>
                                        </p:tav>
                                      </p:tavLst>
                                    </p:anim>
                                    <p:anim calcmode="lin" valueType="num">
                                      <p:cBhvr additive="base">
                                        <p:cTn id="41" dur="500" fill="hold"/>
                                        <p:tgtEl>
                                          <p:spTgt spid="2458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4578"/>
                                        </p:tgtEl>
                                        <p:attrNameLst>
                                          <p:attrName>style.visibility</p:attrName>
                                        </p:attrNameLst>
                                      </p:cBhvr>
                                      <p:to>
                                        <p:strVal val="visible"/>
                                      </p:to>
                                    </p:set>
                                    <p:anim calcmode="lin" valueType="num">
                                      <p:cBhvr additive="base">
                                        <p:cTn id="44" dur="500" fill="hold"/>
                                        <p:tgtEl>
                                          <p:spTgt spid="24578"/>
                                        </p:tgtEl>
                                        <p:attrNameLst>
                                          <p:attrName>ppt_x</p:attrName>
                                        </p:attrNameLst>
                                      </p:cBhvr>
                                      <p:tavLst>
                                        <p:tav tm="0">
                                          <p:val>
                                            <p:strVal val="#ppt_x"/>
                                          </p:val>
                                        </p:tav>
                                        <p:tav tm="100000">
                                          <p:val>
                                            <p:strVal val="#ppt_x"/>
                                          </p:val>
                                        </p:tav>
                                      </p:tavLst>
                                    </p:anim>
                                    <p:anim calcmode="lin" valueType="num">
                                      <p:cBhvr additive="base">
                                        <p:cTn id="45" dur="500" fill="hold"/>
                                        <p:tgtEl>
                                          <p:spTgt spid="24578"/>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33" presetClass="emph" presetSubtype="0" fill="remove" nodeType="afterEffect">
                                  <p:stCondLst>
                                    <p:cond delay="0"/>
                                  </p:stCondLst>
                                  <p:childTnLst>
                                    <p:animClr clrSpc="rgb" dir="cw">
                                      <p:cBhvr override="childStyle">
                                        <p:cTn id="48" dur="500" accel="50000" autoRev="1" fill="hold">
                                          <p:stCondLst>
                                            <p:cond delay="0"/>
                                          </p:stCondLst>
                                        </p:cTn>
                                        <p:tgtEl>
                                          <p:spTgt spid="24586"/>
                                        </p:tgtEl>
                                        <p:attrNameLst>
                                          <p:attrName>style.color</p:attrName>
                                        </p:attrNameLst>
                                      </p:cBhvr>
                                      <p:to>
                                        <a:schemeClr val="accent2"/>
                                      </p:to>
                                    </p:animClr>
                                    <p:animClr clrSpc="rgb" dir="cw">
                                      <p:cBhvr>
                                        <p:cTn id="49" dur="500" accel="50000" autoRev="1" fill="hold">
                                          <p:stCondLst>
                                            <p:cond delay="0"/>
                                          </p:stCondLst>
                                        </p:cTn>
                                        <p:tgtEl>
                                          <p:spTgt spid="24586"/>
                                        </p:tgtEl>
                                        <p:attrNameLst>
                                          <p:attrName>fillcolor</p:attrName>
                                        </p:attrNameLst>
                                      </p:cBhvr>
                                      <p:to>
                                        <a:schemeClr val="accent2"/>
                                      </p:to>
                                    </p:animClr>
                                    <p:set>
                                      <p:cBhvr>
                                        <p:cTn id="50" dur="1000" fill="hold"/>
                                        <p:tgtEl>
                                          <p:spTgt spid="24586"/>
                                        </p:tgtEl>
                                        <p:attrNameLst>
                                          <p:attrName>fill.type</p:attrName>
                                        </p:attrNameLst>
                                      </p:cBhvr>
                                      <p:to>
                                        <p:strVal val="solid"/>
                                      </p:to>
                                    </p:set>
                                    <p:set>
                                      <p:cBhvr>
                                        <p:cTn id="51" dur="1000" fill="hold"/>
                                        <p:tgtEl>
                                          <p:spTgt spid="24586"/>
                                        </p:tgtEl>
                                        <p:attrNameLst>
                                          <p:attrName>fill.on</p:attrName>
                                        </p:attrNameLst>
                                      </p:cBhvr>
                                      <p:to>
                                        <p:strVal val="true"/>
                                      </p:to>
                                    </p:set>
                                    <p:animScale>
                                      <p:cBhvr>
                                        <p:cTn id="52" dur="500" accel="50000" autoRev="1" fill="hold">
                                          <p:stCondLst>
                                            <p:cond delay="0"/>
                                          </p:stCondLst>
                                        </p:cTn>
                                        <p:tgtEl>
                                          <p:spTgt spid="24586"/>
                                        </p:tgtEl>
                                      </p:cBhvr>
                                      <p:from x="100000" y="100000"/>
                                      <p:to x="100000" y="140000"/>
                                    </p:animScale>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24578"/>
                                        </p:tgtEl>
                                        <p:attrNameLst>
                                          <p:attrName>ppt_x</p:attrName>
                                        </p:attrNameLst>
                                      </p:cBhvr>
                                      <p:tavLst>
                                        <p:tav tm="0">
                                          <p:val>
                                            <p:strVal val="ppt_x"/>
                                          </p:val>
                                        </p:tav>
                                        <p:tav tm="100000">
                                          <p:val>
                                            <p:strVal val="ppt_x"/>
                                          </p:val>
                                        </p:tav>
                                      </p:tavLst>
                                    </p:anim>
                                    <p:anim calcmode="lin" valueType="num">
                                      <p:cBhvr additive="base">
                                        <p:cTn id="57" dur="500"/>
                                        <p:tgtEl>
                                          <p:spTgt spid="24578"/>
                                        </p:tgtEl>
                                        <p:attrNameLst>
                                          <p:attrName>ppt_y</p:attrName>
                                        </p:attrNameLst>
                                      </p:cBhvr>
                                      <p:tavLst>
                                        <p:tav tm="0">
                                          <p:val>
                                            <p:strVal val="ppt_y"/>
                                          </p:val>
                                        </p:tav>
                                        <p:tav tm="100000">
                                          <p:val>
                                            <p:strVal val="1+ppt_h/2"/>
                                          </p:val>
                                        </p:tav>
                                      </p:tavLst>
                                    </p:anim>
                                    <p:set>
                                      <p:cBhvr>
                                        <p:cTn id="58" dur="1" fill="hold">
                                          <p:stCondLst>
                                            <p:cond delay="499"/>
                                          </p:stCondLst>
                                        </p:cTn>
                                        <p:tgtEl>
                                          <p:spTgt spid="24578"/>
                                        </p:tgtEl>
                                        <p:attrNameLst>
                                          <p:attrName>style.visibility</p:attrName>
                                        </p:attrNameLst>
                                      </p:cBhvr>
                                      <p:to>
                                        <p:strVal val="hidden"/>
                                      </p:to>
                                    </p:set>
                                  </p:childTnLst>
                                </p:cTn>
                              </p:par>
                              <p:par>
                                <p:cTn id="59" presetID="2" presetClass="exit" presetSubtype="4" fill="hold" nodeType="withEffect">
                                  <p:stCondLst>
                                    <p:cond delay="0"/>
                                  </p:stCondLst>
                                  <p:childTnLst>
                                    <p:anim calcmode="lin" valueType="num">
                                      <p:cBhvr additive="base">
                                        <p:cTn id="60" dur="500"/>
                                        <p:tgtEl>
                                          <p:spTgt spid="24580"/>
                                        </p:tgtEl>
                                        <p:attrNameLst>
                                          <p:attrName>ppt_x</p:attrName>
                                        </p:attrNameLst>
                                      </p:cBhvr>
                                      <p:tavLst>
                                        <p:tav tm="0">
                                          <p:val>
                                            <p:strVal val="ppt_x"/>
                                          </p:val>
                                        </p:tav>
                                        <p:tav tm="100000">
                                          <p:val>
                                            <p:strVal val="ppt_x"/>
                                          </p:val>
                                        </p:tav>
                                      </p:tavLst>
                                    </p:anim>
                                    <p:anim calcmode="lin" valueType="num">
                                      <p:cBhvr additive="base">
                                        <p:cTn id="61" dur="500"/>
                                        <p:tgtEl>
                                          <p:spTgt spid="24580"/>
                                        </p:tgtEl>
                                        <p:attrNameLst>
                                          <p:attrName>ppt_y</p:attrName>
                                        </p:attrNameLst>
                                      </p:cBhvr>
                                      <p:tavLst>
                                        <p:tav tm="0">
                                          <p:val>
                                            <p:strVal val="ppt_y"/>
                                          </p:val>
                                        </p:tav>
                                        <p:tav tm="100000">
                                          <p:val>
                                            <p:strVal val="1+ppt_h/2"/>
                                          </p:val>
                                        </p:tav>
                                      </p:tavLst>
                                    </p:anim>
                                    <p:set>
                                      <p:cBhvr>
                                        <p:cTn id="62" dur="1" fill="hold">
                                          <p:stCondLst>
                                            <p:cond delay="499"/>
                                          </p:stCondLst>
                                        </p:cTn>
                                        <p:tgtEl>
                                          <p:spTgt spid="24580"/>
                                        </p:tgtEl>
                                        <p:attrNameLst>
                                          <p:attrName>style.visibility</p:attrName>
                                        </p:attrNameLst>
                                      </p:cBhvr>
                                      <p:to>
                                        <p:strVal val="hidden"/>
                                      </p:to>
                                    </p:set>
                                  </p:childTnLst>
                                </p:cTn>
                              </p:par>
                              <p:par>
                                <p:cTn id="63" presetID="2" presetClass="exit" presetSubtype="4" fill="hold" nodeType="withEffect">
                                  <p:stCondLst>
                                    <p:cond delay="0"/>
                                  </p:stCondLst>
                                  <p:childTnLst>
                                    <p:anim calcmode="lin" valueType="num">
                                      <p:cBhvr additive="base">
                                        <p:cTn id="64" dur="500"/>
                                        <p:tgtEl>
                                          <p:spTgt spid="24582"/>
                                        </p:tgtEl>
                                        <p:attrNameLst>
                                          <p:attrName>ppt_x</p:attrName>
                                        </p:attrNameLst>
                                      </p:cBhvr>
                                      <p:tavLst>
                                        <p:tav tm="0">
                                          <p:val>
                                            <p:strVal val="ppt_x"/>
                                          </p:val>
                                        </p:tav>
                                        <p:tav tm="100000">
                                          <p:val>
                                            <p:strVal val="ppt_x"/>
                                          </p:val>
                                        </p:tav>
                                      </p:tavLst>
                                    </p:anim>
                                    <p:anim calcmode="lin" valueType="num">
                                      <p:cBhvr additive="base">
                                        <p:cTn id="65" dur="500"/>
                                        <p:tgtEl>
                                          <p:spTgt spid="24582"/>
                                        </p:tgtEl>
                                        <p:attrNameLst>
                                          <p:attrName>ppt_y</p:attrName>
                                        </p:attrNameLst>
                                      </p:cBhvr>
                                      <p:tavLst>
                                        <p:tav tm="0">
                                          <p:val>
                                            <p:strVal val="ppt_y"/>
                                          </p:val>
                                        </p:tav>
                                        <p:tav tm="100000">
                                          <p:val>
                                            <p:strVal val="1+ppt_h/2"/>
                                          </p:val>
                                        </p:tav>
                                      </p:tavLst>
                                    </p:anim>
                                    <p:set>
                                      <p:cBhvr>
                                        <p:cTn id="66" dur="1" fill="hold">
                                          <p:stCondLst>
                                            <p:cond delay="499"/>
                                          </p:stCondLst>
                                        </p:cTn>
                                        <p:tgtEl>
                                          <p:spTgt spid="24582"/>
                                        </p:tgtEl>
                                        <p:attrNameLst>
                                          <p:attrName>style.visibility</p:attrName>
                                        </p:attrNameLst>
                                      </p:cBhvr>
                                      <p:to>
                                        <p:strVal val="hidden"/>
                                      </p:to>
                                    </p:set>
                                  </p:childTnLst>
                                </p:cTn>
                              </p:par>
                              <p:par>
                                <p:cTn id="67" presetID="2" presetClass="exit" presetSubtype="4" fill="hold" nodeType="withEffect">
                                  <p:stCondLst>
                                    <p:cond delay="0"/>
                                  </p:stCondLst>
                                  <p:childTnLst>
                                    <p:anim calcmode="lin" valueType="num">
                                      <p:cBhvr additive="base">
                                        <p:cTn id="68" dur="500"/>
                                        <p:tgtEl>
                                          <p:spTgt spid="24583"/>
                                        </p:tgtEl>
                                        <p:attrNameLst>
                                          <p:attrName>ppt_x</p:attrName>
                                        </p:attrNameLst>
                                      </p:cBhvr>
                                      <p:tavLst>
                                        <p:tav tm="0">
                                          <p:val>
                                            <p:strVal val="ppt_x"/>
                                          </p:val>
                                        </p:tav>
                                        <p:tav tm="100000">
                                          <p:val>
                                            <p:strVal val="ppt_x"/>
                                          </p:val>
                                        </p:tav>
                                      </p:tavLst>
                                    </p:anim>
                                    <p:anim calcmode="lin" valueType="num">
                                      <p:cBhvr additive="base">
                                        <p:cTn id="69" dur="500"/>
                                        <p:tgtEl>
                                          <p:spTgt spid="24583"/>
                                        </p:tgtEl>
                                        <p:attrNameLst>
                                          <p:attrName>ppt_y</p:attrName>
                                        </p:attrNameLst>
                                      </p:cBhvr>
                                      <p:tavLst>
                                        <p:tav tm="0">
                                          <p:val>
                                            <p:strVal val="ppt_y"/>
                                          </p:val>
                                        </p:tav>
                                        <p:tav tm="100000">
                                          <p:val>
                                            <p:strVal val="1+ppt_h/2"/>
                                          </p:val>
                                        </p:tav>
                                      </p:tavLst>
                                    </p:anim>
                                    <p:set>
                                      <p:cBhvr>
                                        <p:cTn id="70" dur="1" fill="hold">
                                          <p:stCondLst>
                                            <p:cond delay="499"/>
                                          </p:stCondLst>
                                        </p:cTn>
                                        <p:tgtEl>
                                          <p:spTgt spid="24583"/>
                                        </p:tgtEl>
                                        <p:attrNameLst>
                                          <p:attrName>style.visibility</p:attrName>
                                        </p:attrNameLst>
                                      </p:cBhvr>
                                      <p:to>
                                        <p:strVal val="hidden"/>
                                      </p:to>
                                    </p:set>
                                  </p:childTnLst>
                                </p:cTn>
                              </p:par>
                              <p:par>
                                <p:cTn id="71" presetID="2" presetClass="exit" presetSubtype="4" fill="hold" nodeType="withEffect">
                                  <p:stCondLst>
                                    <p:cond delay="0"/>
                                  </p:stCondLst>
                                  <p:childTnLst>
                                    <p:anim calcmode="lin" valueType="num">
                                      <p:cBhvr additive="base">
                                        <p:cTn id="72" dur="500"/>
                                        <p:tgtEl>
                                          <p:spTgt spid="24584"/>
                                        </p:tgtEl>
                                        <p:attrNameLst>
                                          <p:attrName>ppt_x</p:attrName>
                                        </p:attrNameLst>
                                      </p:cBhvr>
                                      <p:tavLst>
                                        <p:tav tm="0">
                                          <p:val>
                                            <p:strVal val="ppt_x"/>
                                          </p:val>
                                        </p:tav>
                                        <p:tav tm="100000">
                                          <p:val>
                                            <p:strVal val="ppt_x"/>
                                          </p:val>
                                        </p:tav>
                                      </p:tavLst>
                                    </p:anim>
                                    <p:anim calcmode="lin" valueType="num">
                                      <p:cBhvr additive="base">
                                        <p:cTn id="73" dur="500"/>
                                        <p:tgtEl>
                                          <p:spTgt spid="24584"/>
                                        </p:tgtEl>
                                        <p:attrNameLst>
                                          <p:attrName>ppt_y</p:attrName>
                                        </p:attrNameLst>
                                      </p:cBhvr>
                                      <p:tavLst>
                                        <p:tav tm="0">
                                          <p:val>
                                            <p:strVal val="ppt_y"/>
                                          </p:val>
                                        </p:tav>
                                        <p:tav tm="100000">
                                          <p:val>
                                            <p:strVal val="1+ppt_h/2"/>
                                          </p:val>
                                        </p:tav>
                                      </p:tavLst>
                                    </p:anim>
                                    <p:set>
                                      <p:cBhvr>
                                        <p:cTn id="74" dur="1" fill="hold">
                                          <p:stCondLst>
                                            <p:cond delay="499"/>
                                          </p:stCondLst>
                                        </p:cTn>
                                        <p:tgtEl>
                                          <p:spTgt spid="24584"/>
                                        </p:tgtEl>
                                        <p:attrNameLst>
                                          <p:attrName>style.visibility</p:attrName>
                                        </p:attrNameLst>
                                      </p:cBhvr>
                                      <p:to>
                                        <p:strVal val="hidden"/>
                                      </p:to>
                                    </p:set>
                                  </p:childTnLst>
                                </p:cTn>
                              </p:par>
                              <p:par>
                                <p:cTn id="75" presetID="2" presetClass="exit" presetSubtype="4" fill="hold" nodeType="withEffect">
                                  <p:stCondLst>
                                    <p:cond delay="0"/>
                                  </p:stCondLst>
                                  <p:childTnLst>
                                    <p:anim calcmode="lin" valueType="num">
                                      <p:cBhvr additive="base">
                                        <p:cTn id="76" dur="500"/>
                                        <p:tgtEl>
                                          <p:spTgt spid="24585"/>
                                        </p:tgtEl>
                                        <p:attrNameLst>
                                          <p:attrName>ppt_x</p:attrName>
                                        </p:attrNameLst>
                                      </p:cBhvr>
                                      <p:tavLst>
                                        <p:tav tm="0">
                                          <p:val>
                                            <p:strVal val="ppt_x"/>
                                          </p:val>
                                        </p:tav>
                                        <p:tav tm="100000">
                                          <p:val>
                                            <p:strVal val="ppt_x"/>
                                          </p:val>
                                        </p:tav>
                                      </p:tavLst>
                                    </p:anim>
                                    <p:anim calcmode="lin" valueType="num">
                                      <p:cBhvr additive="base">
                                        <p:cTn id="77" dur="500"/>
                                        <p:tgtEl>
                                          <p:spTgt spid="24585"/>
                                        </p:tgtEl>
                                        <p:attrNameLst>
                                          <p:attrName>ppt_y</p:attrName>
                                        </p:attrNameLst>
                                      </p:cBhvr>
                                      <p:tavLst>
                                        <p:tav tm="0">
                                          <p:val>
                                            <p:strVal val="ppt_y"/>
                                          </p:val>
                                        </p:tav>
                                        <p:tav tm="100000">
                                          <p:val>
                                            <p:strVal val="1+ppt_h/2"/>
                                          </p:val>
                                        </p:tav>
                                      </p:tavLst>
                                    </p:anim>
                                    <p:set>
                                      <p:cBhvr>
                                        <p:cTn id="78" dur="1" fill="hold">
                                          <p:stCondLst>
                                            <p:cond delay="499"/>
                                          </p:stCondLst>
                                        </p:cTn>
                                        <p:tgtEl>
                                          <p:spTgt spid="24585"/>
                                        </p:tgtEl>
                                        <p:attrNameLst>
                                          <p:attrName>style.visibility</p:attrName>
                                        </p:attrNameLst>
                                      </p:cBhvr>
                                      <p:to>
                                        <p:strVal val="hidden"/>
                                      </p:to>
                                    </p:set>
                                  </p:childTnLst>
                                </p:cTn>
                              </p:par>
                              <p:par>
                                <p:cTn id="79" presetID="2" presetClass="exit" presetSubtype="4" fill="hold" nodeType="withEffect">
                                  <p:stCondLst>
                                    <p:cond delay="0"/>
                                  </p:stCondLst>
                                  <p:childTnLst>
                                    <p:anim calcmode="lin" valueType="num">
                                      <p:cBhvr additive="base">
                                        <p:cTn id="80" dur="500"/>
                                        <p:tgtEl>
                                          <p:spTgt spid="24586"/>
                                        </p:tgtEl>
                                        <p:attrNameLst>
                                          <p:attrName>ppt_x</p:attrName>
                                        </p:attrNameLst>
                                      </p:cBhvr>
                                      <p:tavLst>
                                        <p:tav tm="0">
                                          <p:val>
                                            <p:strVal val="ppt_x"/>
                                          </p:val>
                                        </p:tav>
                                        <p:tav tm="100000">
                                          <p:val>
                                            <p:strVal val="ppt_x"/>
                                          </p:val>
                                        </p:tav>
                                      </p:tavLst>
                                    </p:anim>
                                    <p:anim calcmode="lin" valueType="num">
                                      <p:cBhvr additive="base">
                                        <p:cTn id="81" dur="500"/>
                                        <p:tgtEl>
                                          <p:spTgt spid="24586"/>
                                        </p:tgtEl>
                                        <p:attrNameLst>
                                          <p:attrName>ppt_y</p:attrName>
                                        </p:attrNameLst>
                                      </p:cBhvr>
                                      <p:tavLst>
                                        <p:tav tm="0">
                                          <p:val>
                                            <p:strVal val="ppt_y"/>
                                          </p:val>
                                        </p:tav>
                                        <p:tav tm="100000">
                                          <p:val>
                                            <p:strVal val="1+ppt_h/2"/>
                                          </p:val>
                                        </p:tav>
                                      </p:tavLst>
                                    </p:anim>
                                    <p:set>
                                      <p:cBhvr>
                                        <p:cTn id="82" dur="1" fill="hold">
                                          <p:stCondLst>
                                            <p:cond delay="499"/>
                                          </p:stCondLst>
                                        </p:cTn>
                                        <p:tgtEl>
                                          <p:spTgt spid="24586"/>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ppt_x"/>
                                          </p:val>
                                        </p:tav>
                                        <p:tav tm="100000">
                                          <p:val>
                                            <p:strVal val="#ppt_x"/>
                                          </p:val>
                                        </p:tav>
                                      </p:tavLst>
                                    </p:anim>
                                    <p:anim calcmode="lin" valueType="num">
                                      <p:cBhvr additive="base">
                                        <p:cTn id="8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xit" presetSubtype="4" fill="hold" nodeType="clickEffect">
                                  <p:stCondLst>
                                    <p:cond delay="0"/>
                                  </p:stCondLst>
                                  <p:childTnLst>
                                    <p:anim calcmode="lin" valueType="num">
                                      <p:cBhvr additive="base">
                                        <p:cTn id="92" dur="500"/>
                                        <p:tgtEl>
                                          <p:spTgt spid="7"/>
                                        </p:tgtEl>
                                        <p:attrNameLst>
                                          <p:attrName>ppt_x</p:attrName>
                                        </p:attrNameLst>
                                      </p:cBhvr>
                                      <p:tavLst>
                                        <p:tav tm="0">
                                          <p:val>
                                            <p:strVal val="ppt_x"/>
                                          </p:val>
                                        </p:tav>
                                        <p:tav tm="100000">
                                          <p:val>
                                            <p:strVal val="ppt_x"/>
                                          </p:val>
                                        </p:tav>
                                      </p:tavLst>
                                    </p:anim>
                                    <p:anim calcmode="lin" valueType="num">
                                      <p:cBhvr additive="base">
                                        <p:cTn id="93" dur="500"/>
                                        <p:tgtEl>
                                          <p:spTgt spid="7"/>
                                        </p:tgtEl>
                                        <p:attrNameLst>
                                          <p:attrName>ppt_y</p:attrName>
                                        </p:attrNameLst>
                                      </p:cBhvr>
                                      <p:tavLst>
                                        <p:tav tm="0">
                                          <p:val>
                                            <p:strVal val="ppt_y"/>
                                          </p:val>
                                        </p:tav>
                                        <p:tav tm="100000">
                                          <p:val>
                                            <p:strVal val="1+ppt_h/2"/>
                                          </p:val>
                                        </p:tav>
                                      </p:tavLst>
                                    </p:anim>
                                    <p:set>
                                      <p:cBhvr>
                                        <p:cTn id="94" dur="1" fill="hold">
                                          <p:stCondLst>
                                            <p:cond delay="499"/>
                                          </p:stCondLst>
                                        </p:cTn>
                                        <p:tgtEl>
                                          <p:spTgt spid="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24600"/>
                                        </p:tgtEl>
                                        <p:attrNameLst>
                                          <p:attrName>style.visibility</p:attrName>
                                        </p:attrNameLst>
                                      </p:cBhvr>
                                      <p:to>
                                        <p:strVal val="visible"/>
                                      </p:to>
                                    </p:set>
                                    <p:anim calcmode="lin" valueType="num">
                                      <p:cBhvr additive="base">
                                        <p:cTn id="99" dur="500" fill="hold"/>
                                        <p:tgtEl>
                                          <p:spTgt spid="24600"/>
                                        </p:tgtEl>
                                        <p:attrNameLst>
                                          <p:attrName>ppt_x</p:attrName>
                                        </p:attrNameLst>
                                      </p:cBhvr>
                                      <p:tavLst>
                                        <p:tav tm="0">
                                          <p:val>
                                            <p:strVal val="#ppt_x"/>
                                          </p:val>
                                        </p:tav>
                                        <p:tav tm="100000">
                                          <p:val>
                                            <p:strVal val="#ppt_x"/>
                                          </p:val>
                                        </p:tav>
                                      </p:tavLst>
                                    </p:anim>
                                    <p:anim calcmode="lin" valueType="num">
                                      <p:cBhvr additive="base">
                                        <p:cTn id="100" dur="500" fill="hold"/>
                                        <p:tgtEl>
                                          <p:spTgt spid="24600"/>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xit" presetSubtype="4" fill="hold" nodeType="clickEffect">
                                  <p:stCondLst>
                                    <p:cond delay="0"/>
                                  </p:stCondLst>
                                  <p:childTnLst>
                                    <p:anim calcmode="lin" valueType="num">
                                      <p:cBhvr additive="base">
                                        <p:cTn id="104" dur="500"/>
                                        <p:tgtEl>
                                          <p:spTgt spid="24600"/>
                                        </p:tgtEl>
                                        <p:attrNameLst>
                                          <p:attrName>ppt_x</p:attrName>
                                        </p:attrNameLst>
                                      </p:cBhvr>
                                      <p:tavLst>
                                        <p:tav tm="0">
                                          <p:val>
                                            <p:strVal val="ppt_x"/>
                                          </p:val>
                                        </p:tav>
                                        <p:tav tm="100000">
                                          <p:val>
                                            <p:strVal val="ppt_x"/>
                                          </p:val>
                                        </p:tav>
                                      </p:tavLst>
                                    </p:anim>
                                    <p:anim calcmode="lin" valueType="num">
                                      <p:cBhvr additive="base">
                                        <p:cTn id="105" dur="500"/>
                                        <p:tgtEl>
                                          <p:spTgt spid="24600"/>
                                        </p:tgtEl>
                                        <p:attrNameLst>
                                          <p:attrName>ppt_y</p:attrName>
                                        </p:attrNameLst>
                                      </p:cBhvr>
                                      <p:tavLst>
                                        <p:tav tm="0">
                                          <p:val>
                                            <p:strVal val="ppt_y"/>
                                          </p:val>
                                        </p:tav>
                                        <p:tav tm="100000">
                                          <p:val>
                                            <p:strVal val="1+ppt_h/2"/>
                                          </p:val>
                                        </p:tav>
                                      </p:tavLst>
                                    </p:anim>
                                    <p:set>
                                      <p:cBhvr>
                                        <p:cTn id="106" dur="1" fill="hold">
                                          <p:stCondLst>
                                            <p:cond delay="499"/>
                                          </p:stCondLst>
                                        </p:cTn>
                                        <p:tgtEl>
                                          <p:spTgt spid="24600"/>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nodeType="click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fill="hold"/>
                                        <p:tgtEl>
                                          <p:spTgt spid="10"/>
                                        </p:tgtEl>
                                        <p:attrNameLst>
                                          <p:attrName>ppt_x</p:attrName>
                                        </p:attrNameLst>
                                      </p:cBhvr>
                                      <p:tavLst>
                                        <p:tav tm="0">
                                          <p:val>
                                            <p:strVal val="#ppt_x"/>
                                          </p:val>
                                        </p:tav>
                                        <p:tav tm="100000">
                                          <p:val>
                                            <p:strVal val="#ppt_x"/>
                                          </p:val>
                                        </p:tav>
                                      </p:tavLst>
                                    </p:anim>
                                    <p:anim calcmode="lin" valueType="num">
                                      <p:cBhvr additive="base">
                                        <p:cTn id="1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xit" presetSubtype="4" fill="hold" nodeType="clickEffect">
                                  <p:stCondLst>
                                    <p:cond delay="0"/>
                                  </p:stCondLst>
                                  <p:childTnLst>
                                    <p:anim calcmode="lin" valueType="num">
                                      <p:cBhvr additive="base">
                                        <p:cTn id="116" dur="500"/>
                                        <p:tgtEl>
                                          <p:spTgt spid="10"/>
                                        </p:tgtEl>
                                        <p:attrNameLst>
                                          <p:attrName>ppt_x</p:attrName>
                                        </p:attrNameLst>
                                      </p:cBhvr>
                                      <p:tavLst>
                                        <p:tav tm="0">
                                          <p:val>
                                            <p:strVal val="ppt_x"/>
                                          </p:val>
                                        </p:tav>
                                        <p:tav tm="100000">
                                          <p:val>
                                            <p:strVal val="ppt_x"/>
                                          </p:val>
                                        </p:tav>
                                      </p:tavLst>
                                    </p:anim>
                                    <p:anim calcmode="lin" valueType="num">
                                      <p:cBhvr additive="base">
                                        <p:cTn id="117" dur="500"/>
                                        <p:tgtEl>
                                          <p:spTgt spid="10"/>
                                        </p:tgtEl>
                                        <p:attrNameLst>
                                          <p:attrName>ppt_y</p:attrName>
                                        </p:attrNameLst>
                                      </p:cBhvr>
                                      <p:tavLst>
                                        <p:tav tm="0">
                                          <p:val>
                                            <p:strVal val="ppt_y"/>
                                          </p:val>
                                        </p:tav>
                                        <p:tav tm="100000">
                                          <p:val>
                                            <p:strVal val="1+ppt_h/2"/>
                                          </p:val>
                                        </p:tav>
                                      </p:tavLst>
                                    </p:anim>
                                    <p:set>
                                      <p:cBhvr>
                                        <p:cTn id="118" dur="1" fill="hold">
                                          <p:stCondLst>
                                            <p:cond delay="499"/>
                                          </p:stCondLst>
                                        </p:cTn>
                                        <p:tgtEl>
                                          <p:spTgt spid="10"/>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nodeType="clickEffect">
                                  <p:stCondLst>
                                    <p:cond delay="0"/>
                                  </p:stCondLst>
                                  <p:childTnLst>
                                    <p:set>
                                      <p:cBhvr>
                                        <p:cTn id="122" dur="1" fill="hold">
                                          <p:stCondLst>
                                            <p:cond delay="0"/>
                                          </p:stCondLst>
                                        </p:cTn>
                                        <p:tgtEl>
                                          <p:spTgt spid="17"/>
                                        </p:tgtEl>
                                        <p:attrNameLst>
                                          <p:attrName>style.visibility</p:attrName>
                                        </p:attrNameLst>
                                      </p:cBhvr>
                                      <p:to>
                                        <p:strVal val="visible"/>
                                      </p:to>
                                    </p:set>
                                    <p:anim calcmode="lin" valueType="num">
                                      <p:cBhvr additive="base">
                                        <p:cTn id="123" dur="500" fill="hold"/>
                                        <p:tgtEl>
                                          <p:spTgt spid="17"/>
                                        </p:tgtEl>
                                        <p:attrNameLst>
                                          <p:attrName>ppt_x</p:attrName>
                                        </p:attrNameLst>
                                      </p:cBhvr>
                                      <p:tavLst>
                                        <p:tav tm="0">
                                          <p:val>
                                            <p:strVal val="#ppt_x"/>
                                          </p:val>
                                        </p:tav>
                                        <p:tav tm="100000">
                                          <p:val>
                                            <p:strVal val="#ppt_x"/>
                                          </p:val>
                                        </p:tav>
                                      </p:tavLst>
                                    </p:anim>
                                    <p:anim calcmode="lin" valueType="num">
                                      <p:cBhvr additive="base">
                                        <p:cTn id="1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5344184" y="2680221"/>
            <a:ext cx="5477679" cy="677108"/>
          </a:xfrm>
          <a:prstGeom prst="rect">
            <a:avLst/>
          </a:prstGeom>
          <a:noFill/>
        </p:spPr>
        <p:txBody>
          <a:bodyPr wrap="square" lIns="0" tIns="0" rIns="0" bIns="0" rtlCol="0">
            <a:spAutoFit/>
          </a:bodyPr>
          <a:lstStyle/>
          <a:p>
            <a:r>
              <a:rPr lang="zh-CN" altLang="en-US" sz="4400" dirty="0">
                <a:solidFill>
                  <a:schemeClr val="accent1"/>
                </a:solidFill>
                <a:latin typeface="微软雅黑" panose="020B0503020204020204" pitchFamily="34" charset="-122"/>
                <a:ea typeface="微软雅黑" panose="020B0503020204020204" pitchFamily="34" charset="-122"/>
                <a:cs typeface="+mn-ea"/>
                <a:sym typeface="+mn-lt"/>
              </a:rPr>
              <a:t>学术不端与学术规范</a:t>
            </a:r>
            <a:endParaRPr lang="en-GB" altLang="zh-CN" sz="44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5" name="矩形 259"/>
          <p:cNvSpPr>
            <a:spLocks noChangeArrowheads="1"/>
          </p:cNvSpPr>
          <p:nvPr/>
        </p:nvSpPr>
        <p:spPr bwMode="auto">
          <a:xfrm>
            <a:off x="3255952" y="1951625"/>
            <a:ext cx="219644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cap="all" spc="300" dirty="0">
                <a:solidFill>
                  <a:schemeClr val="accent1"/>
                </a:solidFill>
                <a:latin typeface="Impact" panose="020B0806030902050204" pitchFamily="34" charset="0"/>
                <a:cs typeface="Arial" panose="020B0604020202020204" pitchFamily="34" charset="0"/>
              </a:rPr>
              <a:t>01</a:t>
            </a:r>
            <a:endParaRPr lang="zh-CN" altLang="en-US" sz="13800" cap="all" spc="300" dirty="0">
              <a:solidFill>
                <a:schemeClr val="accent1"/>
              </a:solidFill>
              <a:latin typeface="Impact" panose="020B0806030902050204" pitchFamily="34" charset="0"/>
              <a:cs typeface="Arial" panose="020B0604020202020204" pitchFamily="34" charset="0"/>
            </a:endParaRPr>
          </a:p>
        </p:txBody>
      </p:sp>
      <p:sp>
        <p:nvSpPr>
          <p:cNvPr id="6" name="Freeform 6"/>
          <p:cNvSpPr/>
          <p:nvPr/>
        </p:nvSpPr>
        <p:spPr bwMode="auto">
          <a:xfrm>
            <a:off x="354" y="5397910"/>
            <a:ext cx="12858044" cy="1834739"/>
          </a:xfrm>
          <a:custGeom>
            <a:avLst/>
            <a:gdLst>
              <a:gd name="T0" fmla="*/ 1115 w 5702"/>
              <a:gd name="T1" fmla="*/ 0 h 1219"/>
              <a:gd name="T2" fmla="*/ 1277 w 5702"/>
              <a:gd name="T3" fmla="*/ 0 h 1219"/>
              <a:gd name="T4" fmla="*/ 1428 w 5702"/>
              <a:gd name="T5" fmla="*/ 2 h 1219"/>
              <a:gd name="T6" fmla="*/ 1569 w 5702"/>
              <a:gd name="T7" fmla="*/ 2 h 1219"/>
              <a:gd name="T8" fmla="*/ 1698 w 5702"/>
              <a:gd name="T9" fmla="*/ 4 h 1219"/>
              <a:gd name="T10" fmla="*/ 1816 w 5702"/>
              <a:gd name="T11" fmla="*/ 6 h 1219"/>
              <a:gd name="T12" fmla="*/ 1922 w 5702"/>
              <a:gd name="T13" fmla="*/ 7 h 1219"/>
              <a:gd name="T14" fmla="*/ 2018 w 5702"/>
              <a:gd name="T15" fmla="*/ 11 h 1219"/>
              <a:gd name="T16" fmla="*/ 2102 w 5702"/>
              <a:gd name="T17" fmla="*/ 14 h 1219"/>
              <a:gd name="T18" fmla="*/ 2201 w 5702"/>
              <a:gd name="T19" fmla="*/ 20 h 1219"/>
              <a:gd name="T20" fmla="*/ 2293 w 5702"/>
              <a:gd name="T21" fmla="*/ 32 h 1219"/>
              <a:gd name="T22" fmla="*/ 2375 w 5702"/>
              <a:gd name="T23" fmla="*/ 46 h 1219"/>
              <a:gd name="T24" fmla="*/ 2452 w 5702"/>
              <a:gd name="T25" fmla="*/ 63 h 1219"/>
              <a:gd name="T26" fmla="*/ 2518 w 5702"/>
              <a:gd name="T27" fmla="*/ 84 h 1219"/>
              <a:gd name="T28" fmla="*/ 2579 w 5702"/>
              <a:gd name="T29" fmla="*/ 107 h 1219"/>
              <a:gd name="T30" fmla="*/ 2633 w 5702"/>
              <a:gd name="T31" fmla="*/ 131 h 1219"/>
              <a:gd name="T32" fmla="*/ 2680 w 5702"/>
              <a:gd name="T33" fmla="*/ 157 h 1219"/>
              <a:gd name="T34" fmla="*/ 2722 w 5702"/>
              <a:gd name="T35" fmla="*/ 185 h 1219"/>
              <a:gd name="T36" fmla="*/ 2756 w 5702"/>
              <a:gd name="T37" fmla="*/ 213 h 1219"/>
              <a:gd name="T38" fmla="*/ 2788 w 5702"/>
              <a:gd name="T39" fmla="*/ 241 h 1219"/>
              <a:gd name="T40" fmla="*/ 2812 w 5702"/>
              <a:gd name="T41" fmla="*/ 269 h 1219"/>
              <a:gd name="T42" fmla="*/ 2835 w 5702"/>
              <a:gd name="T43" fmla="*/ 295 h 1219"/>
              <a:gd name="T44" fmla="*/ 2852 w 5702"/>
              <a:gd name="T45" fmla="*/ 319 h 1219"/>
              <a:gd name="T46" fmla="*/ 2868 w 5702"/>
              <a:gd name="T47" fmla="*/ 295 h 1219"/>
              <a:gd name="T48" fmla="*/ 2891 w 5702"/>
              <a:gd name="T49" fmla="*/ 269 h 1219"/>
              <a:gd name="T50" fmla="*/ 2915 w 5702"/>
              <a:gd name="T51" fmla="*/ 241 h 1219"/>
              <a:gd name="T52" fmla="*/ 2946 w 5702"/>
              <a:gd name="T53" fmla="*/ 213 h 1219"/>
              <a:gd name="T54" fmla="*/ 2981 w 5702"/>
              <a:gd name="T55" fmla="*/ 185 h 1219"/>
              <a:gd name="T56" fmla="*/ 3023 w 5702"/>
              <a:gd name="T57" fmla="*/ 157 h 1219"/>
              <a:gd name="T58" fmla="*/ 3070 w 5702"/>
              <a:gd name="T59" fmla="*/ 131 h 1219"/>
              <a:gd name="T60" fmla="*/ 3124 w 5702"/>
              <a:gd name="T61" fmla="*/ 107 h 1219"/>
              <a:gd name="T62" fmla="*/ 3185 w 5702"/>
              <a:gd name="T63" fmla="*/ 84 h 1219"/>
              <a:gd name="T64" fmla="*/ 3253 w 5702"/>
              <a:gd name="T65" fmla="*/ 63 h 1219"/>
              <a:gd name="T66" fmla="*/ 3328 w 5702"/>
              <a:gd name="T67" fmla="*/ 46 h 1219"/>
              <a:gd name="T68" fmla="*/ 3409 w 5702"/>
              <a:gd name="T69" fmla="*/ 32 h 1219"/>
              <a:gd name="T70" fmla="*/ 3502 w 5702"/>
              <a:gd name="T71" fmla="*/ 20 h 1219"/>
              <a:gd name="T72" fmla="*/ 3601 w 5702"/>
              <a:gd name="T73" fmla="*/ 14 h 1219"/>
              <a:gd name="T74" fmla="*/ 3684 w 5702"/>
              <a:gd name="T75" fmla="*/ 11 h 1219"/>
              <a:gd name="T76" fmla="*/ 3780 w 5702"/>
              <a:gd name="T77" fmla="*/ 7 h 1219"/>
              <a:gd name="T78" fmla="*/ 3886 w 5702"/>
              <a:gd name="T79" fmla="*/ 6 h 1219"/>
              <a:gd name="T80" fmla="*/ 4005 w 5702"/>
              <a:gd name="T81" fmla="*/ 4 h 1219"/>
              <a:gd name="T82" fmla="*/ 4134 w 5702"/>
              <a:gd name="T83" fmla="*/ 2 h 1219"/>
              <a:gd name="T84" fmla="*/ 4275 w 5702"/>
              <a:gd name="T85" fmla="*/ 2 h 1219"/>
              <a:gd name="T86" fmla="*/ 4426 w 5702"/>
              <a:gd name="T87" fmla="*/ 0 h 1219"/>
              <a:gd name="T88" fmla="*/ 4588 w 5702"/>
              <a:gd name="T89" fmla="*/ 0 h 1219"/>
              <a:gd name="T90" fmla="*/ 4799 w 5702"/>
              <a:gd name="T91" fmla="*/ 0 h 1219"/>
              <a:gd name="T92" fmla="*/ 4999 w 5702"/>
              <a:gd name="T93" fmla="*/ 2 h 1219"/>
              <a:gd name="T94" fmla="*/ 5189 w 5702"/>
              <a:gd name="T95" fmla="*/ 4 h 1219"/>
              <a:gd name="T96" fmla="*/ 5368 w 5702"/>
              <a:gd name="T97" fmla="*/ 6 h 1219"/>
              <a:gd name="T98" fmla="*/ 5541 w 5702"/>
              <a:gd name="T99" fmla="*/ 7 h 1219"/>
              <a:gd name="T100" fmla="*/ 5702 w 5702"/>
              <a:gd name="T101" fmla="*/ 9 h 1219"/>
              <a:gd name="T102" fmla="*/ 5702 w 5702"/>
              <a:gd name="T103" fmla="*/ 1219 h 1219"/>
              <a:gd name="T104" fmla="*/ 0 w 5702"/>
              <a:gd name="T105" fmla="*/ 1219 h 1219"/>
              <a:gd name="T106" fmla="*/ 0 w 5702"/>
              <a:gd name="T107" fmla="*/ 9 h 1219"/>
              <a:gd name="T108" fmla="*/ 164 w 5702"/>
              <a:gd name="T109" fmla="*/ 7 h 1219"/>
              <a:gd name="T110" fmla="*/ 335 w 5702"/>
              <a:gd name="T111" fmla="*/ 6 h 1219"/>
              <a:gd name="T112" fmla="*/ 514 w 5702"/>
              <a:gd name="T113" fmla="*/ 4 h 1219"/>
              <a:gd name="T114" fmla="*/ 704 w 5702"/>
              <a:gd name="T115" fmla="*/ 2 h 1219"/>
              <a:gd name="T116" fmla="*/ 904 w 5702"/>
              <a:gd name="T117" fmla="*/ 0 h 1219"/>
              <a:gd name="T118" fmla="*/ 1115 w 5702"/>
              <a:gd name="T11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2" h="1219">
                <a:moveTo>
                  <a:pt x="1115" y="0"/>
                </a:moveTo>
                <a:lnTo>
                  <a:pt x="1277" y="0"/>
                </a:lnTo>
                <a:lnTo>
                  <a:pt x="1428" y="2"/>
                </a:lnTo>
                <a:lnTo>
                  <a:pt x="1569" y="2"/>
                </a:lnTo>
                <a:lnTo>
                  <a:pt x="1698" y="4"/>
                </a:lnTo>
                <a:lnTo>
                  <a:pt x="1816" y="6"/>
                </a:lnTo>
                <a:lnTo>
                  <a:pt x="1922" y="7"/>
                </a:lnTo>
                <a:lnTo>
                  <a:pt x="2018" y="11"/>
                </a:lnTo>
                <a:lnTo>
                  <a:pt x="2102" y="14"/>
                </a:lnTo>
                <a:lnTo>
                  <a:pt x="2201" y="20"/>
                </a:lnTo>
                <a:lnTo>
                  <a:pt x="2293" y="32"/>
                </a:lnTo>
                <a:lnTo>
                  <a:pt x="2375" y="46"/>
                </a:lnTo>
                <a:lnTo>
                  <a:pt x="2452" y="63"/>
                </a:lnTo>
                <a:lnTo>
                  <a:pt x="2518" y="84"/>
                </a:lnTo>
                <a:lnTo>
                  <a:pt x="2579" y="107"/>
                </a:lnTo>
                <a:lnTo>
                  <a:pt x="2633" y="131"/>
                </a:lnTo>
                <a:lnTo>
                  <a:pt x="2680" y="157"/>
                </a:lnTo>
                <a:lnTo>
                  <a:pt x="2722" y="185"/>
                </a:lnTo>
                <a:lnTo>
                  <a:pt x="2756" y="213"/>
                </a:lnTo>
                <a:lnTo>
                  <a:pt x="2788" y="241"/>
                </a:lnTo>
                <a:lnTo>
                  <a:pt x="2812" y="269"/>
                </a:lnTo>
                <a:lnTo>
                  <a:pt x="2835" y="295"/>
                </a:lnTo>
                <a:lnTo>
                  <a:pt x="2852" y="319"/>
                </a:lnTo>
                <a:lnTo>
                  <a:pt x="2868" y="295"/>
                </a:lnTo>
                <a:lnTo>
                  <a:pt x="2891" y="269"/>
                </a:lnTo>
                <a:lnTo>
                  <a:pt x="2915" y="241"/>
                </a:lnTo>
                <a:lnTo>
                  <a:pt x="2946" y="213"/>
                </a:lnTo>
                <a:lnTo>
                  <a:pt x="2981" y="185"/>
                </a:lnTo>
                <a:lnTo>
                  <a:pt x="3023" y="157"/>
                </a:lnTo>
                <a:lnTo>
                  <a:pt x="3070" y="131"/>
                </a:lnTo>
                <a:lnTo>
                  <a:pt x="3124" y="107"/>
                </a:lnTo>
                <a:lnTo>
                  <a:pt x="3185" y="84"/>
                </a:lnTo>
                <a:lnTo>
                  <a:pt x="3253" y="63"/>
                </a:lnTo>
                <a:lnTo>
                  <a:pt x="3328" y="46"/>
                </a:lnTo>
                <a:lnTo>
                  <a:pt x="3409" y="32"/>
                </a:lnTo>
                <a:lnTo>
                  <a:pt x="3502" y="20"/>
                </a:lnTo>
                <a:lnTo>
                  <a:pt x="3601" y="14"/>
                </a:lnTo>
                <a:lnTo>
                  <a:pt x="3684" y="11"/>
                </a:lnTo>
                <a:lnTo>
                  <a:pt x="3780" y="7"/>
                </a:lnTo>
                <a:lnTo>
                  <a:pt x="3886" y="6"/>
                </a:lnTo>
                <a:lnTo>
                  <a:pt x="4005" y="4"/>
                </a:lnTo>
                <a:lnTo>
                  <a:pt x="4134" y="2"/>
                </a:lnTo>
                <a:lnTo>
                  <a:pt x="4275" y="2"/>
                </a:lnTo>
                <a:lnTo>
                  <a:pt x="4426" y="0"/>
                </a:lnTo>
                <a:lnTo>
                  <a:pt x="4588" y="0"/>
                </a:lnTo>
                <a:lnTo>
                  <a:pt x="4799" y="0"/>
                </a:lnTo>
                <a:lnTo>
                  <a:pt x="4999" y="2"/>
                </a:lnTo>
                <a:lnTo>
                  <a:pt x="5189" y="4"/>
                </a:lnTo>
                <a:lnTo>
                  <a:pt x="5368" y="6"/>
                </a:lnTo>
                <a:lnTo>
                  <a:pt x="5541" y="7"/>
                </a:lnTo>
                <a:lnTo>
                  <a:pt x="5702" y="9"/>
                </a:lnTo>
                <a:lnTo>
                  <a:pt x="5702" y="1219"/>
                </a:lnTo>
                <a:lnTo>
                  <a:pt x="0" y="1219"/>
                </a:lnTo>
                <a:lnTo>
                  <a:pt x="0" y="9"/>
                </a:lnTo>
                <a:lnTo>
                  <a:pt x="164" y="7"/>
                </a:lnTo>
                <a:lnTo>
                  <a:pt x="335" y="6"/>
                </a:lnTo>
                <a:lnTo>
                  <a:pt x="514" y="4"/>
                </a:lnTo>
                <a:lnTo>
                  <a:pt x="704" y="2"/>
                </a:lnTo>
                <a:lnTo>
                  <a:pt x="904" y="0"/>
                </a:lnTo>
                <a:lnTo>
                  <a:pt x="1115"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7" name="Freeform 7"/>
          <p:cNvSpPr/>
          <p:nvPr/>
        </p:nvSpPr>
        <p:spPr bwMode="auto">
          <a:xfrm>
            <a:off x="354" y="5128493"/>
            <a:ext cx="12858044" cy="593017"/>
          </a:xfrm>
          <a:custGeom>
            <a:avLst/>
            <a:gdLst>
              <a:gd name="T0" fmla="*/ 1184 w 5702"/>
              <a:gd name="T1" fmla="*/ 0 h 394"/>
              <a:gd name="T2" fmla="*/ 1492 w 5702"/>
              <a:gd name="T3" fmla="*/ 2 h 394"/>
              <a:gd name="T4" fmla="*/ 1754 w 5702"/>
              <a:gd name="T5" fmla="*/ 5 h 394"/>
              <a:gd name="T6" fmla="*/ 1968 w 5702"/>
              <a:gd name="T7" fmla="*/ 11 h 394"/>
              <a:gd name="T8" fmla="*/ 2156 w 5702"/>
              <a:gd name="T9" fmla="*/ 19 h 394"/>
              <a:gd name="T10" fmla="*/ 2333 w 5702"/>
              <a:gd name="T11" fmla="*/ 42 h 394"/>
              <a:gd name="T12" fmla="*/ 2480 w 5702"/>
              <a:gd name="T13" fmla="*/ 78 h 394"/>
              <a:gd name="T14" fmla="*/ 2598 w 5702"/>
              <a:gd name="T15" fmla="*/ 122 h 394"/>
              <a:gd name="T16" fmla="*/ 2690 w 5702"/>
              <a:gd name="T17" fmla="*/ 172 h 394"/>
              <a:gd name="T18" fmla="*/ 2763 w 5702"/>
              <a:gd name="T19" fmla="*/ 225 h 394"/>
              <a:gd name="T20" fmla="*/ 2816 w 5702"/>
              <a:gd name="T21" fmla="*/ 277 h 394"/>
              <a:gd name="T22" fmla="*/ 2852 w 5702"/>
              <a:gd name="T23" fmla="*/ 326 h 394"/>
              <a:gd name="T24" fmla="*/ 2887 w 5702"/>
              <a:gd name="T25" fmla="*/ 277 h 394"/>
              <a:gd name="T26" fmla="*/ 2939 w 5702"/>
              <a:gd name="T27" fmla="*/ 225 h 394"/>
              <a:gd name="T28" fmla="*/ 3012 w 5702"/>
              <a:gd name="T29" fmla="*/ 172 h 394"/>
              <a:gd name="T30" fmla="*/ 3105 w 5702"/>
              <a:gd name="T31" fmla="*/ 122 h 394"/>
              <a:gd name="T32" fmla="*/ 3223 w 5702"/>
              <a:gd name="T33" fmla="*/ 78 h 394"/>
              <a:gd name="T34" fmla="*/ 3369 w 5702"/>
              <a:gd name="T35" fmla="*/ 42 h 394"/>
              <a:gd name="T36" fmla="*/ 3547 w 5702"/>
              <a:gd name="T37" fmla="*/ 19 h 394"/>
              <a:gd name="T38" fmla="*/ 3735 w 5702"/>
              <a:gd name="T39" fmla="*/ 11 h 394"/>
              <a:gd name="T40" fmla="*/ 3949 w 5702"/>
              <a:gd name="T41" fmla="*/ 5 h 394"/>
              <a:gd name="T42" fmla="*/ 4210 w 5702"/>
              <a:gd name="T43" fmla="*/ 2 h 394"/>
              <a:gd name="T44" fmla="*/ 4519 w 5702"/>
              <a:gd name="T45" fmla="*/ 0 h 394"/>
              <a:gd name="T46" fmla="*/ 4907 w 5702"/>
              <a:gd name="T47" fmla="*/ 0 h 394"/>
              <a:gd name="T48" fmla="*/ 5318 w 5702"/>
              <a:gd name="T49" fmla="*/ 2 h 394"/>
              <a:gd name="T50" fmla="*/ 5702 w 5702"/>
              <a:gd name="T51" fmla="*/ 5 h 394"/>
              <a:gd name="T52" fmla="*/ 5513 w 5702"/>
              <a:gd name="T53" fmla="*/ 72 h 394"/>
              <a:gd name="T54" fmla="*/ 5116 w 5702"/>
              <a:gd name="T55" fmla="*/ 70 h 394"/>
              <a:gd name="T56" fmla="*/ 4689 w 5702"/>
              <a:gd name="T57" fmla="*/ 68 h 394"/>
              <a:gd name="T58" fmla="*/ 4358 w 5702"/>
              <a:gd name="T59" fmla="*/ 70 h 394"/>
              <a:gd name="T60" fmla="*/ 4073 w 5702"/>
              <a:gd name="T61" fmla="*/ 72 h 394"/>
              <a:gd name="T62" fmla="*/ 3836 w 5702"/>
              <a:gd name="T63" fmla="*/ 75 h 394"/>
              <a:gd name="T64" fmla="*/ 3648 w 5702"/>
              <a:gd name="T65" fmla="*/ 80 h 394"/>
              <a:gd name="T66" fmla="*/ 3455 w 5702"/>
              <a:gd name="T67" fmla="*/ 98 h 394"/>
              <a:gd name="T68" fmla="*/ 3293 w 5702"/>
              <a:gd name="T69" fmla="*/ 127 h 394"/>
              <a:gd name="T70" fmla="*/ 3162 w 5702"/>
              <a:gd name="T71" fmla="*/ 167 h 394"/>
              <a:gd name="T72" fmla="*/ 3056 w 5702"/>
              <a:gd name="T73" fmla="*/ 214 h 394"/>
              <a:gd name="T74" fmla="*/ 2974 w 5702"/>
              <a:gd name="T75" fmla="*/ 266 h 394"/>
              <a:gd name="T76" fmla="*/ 2911 w 5702"/>
              <a:gd name="T77" fmla="*/ 320 h 394"/>
              <a:gd name="T78" fmla="*/ 2868 w 5702"/>
              <a:gd name="T79" fmla="*/ 371 h 394"/>
              <a:gd name="T80" fmla="*/ 2835 w 5702"/>
              <a:gd name="T81" fmla="*/ 371 h 394"/>
              <a:gd name="T82" fmla="*/ 2791 w 5702"/>
              <a:gd name="T83" fmla="*/ 320 h 394"/>
              <a:gd name="T84" fmla="*/ 2730 w 5702"/>
              <a:gd name="T85" fmla="*/ 266 h 394"/>
              <a:gd name="T86" fmla="*/ 2647 w 5702"/>
              <a:gd name="T87" fmla="*/ 214 h 394"/>
              <a:gd name="T88" fmla="*/ 2542 w 5702"/>
              <a:gd name="T89" fmla="*/ 167 h 394"/>
              <a:gd name="T90" fmla="*/ 2410 w 5702"/>
              <a:gd name="T91" fmla="*/ 127 h 394"/>
              <a:gd name="T92" fmla="*/ 2248 w 5702"/>
              <a:gd name="T93" fmla="*/ 98 h 394"/>
              <a:gd name="T94" fmla="*/ 2055 w 5702"/>
              <a:gd name="T95" fmla="*/ 80 h 394"/>
              <a:gd name="T96" fmla="*/ 1867 w 5702"/>
              <a:gd name="T97" fmla="*/ 75 h 394"/>
              <a:gd name="T98" fmla="*/ 1630 w 5702"/>
              <a:gd name="T99" fmla="*/ 72 h 394"/>
              <a:gd name="T100" fmla="*/ 1344 w 5702"/>
              <a:gd name="T101" fmla="*/ 70 h 394"/>
              <a:gd name="T102" fmla="*/ 1014 w 5702"/>
              <a:gd name="T103" fmla="*/ 68 h 394"/>
              <a:gd name="T104" fmla="*/ 587 w 5702"/>
              <a:gd name="T105" fmla="*/ 70 h 394"/>
              <a:gd name="T106" fmla="*/ 190 w 5702"/>
              <a:gd name="T107" fmla="*/ 72 h 394"/>
              <a:gd name="T108" fmla="*/ 0 w 5702"/>
              <a:gd name="T109" fmla="*/ 5 h 394"/>
              <a:gd name="T110" fmla="*/ 385 w 5702"/>
              <a:gd name="T111" fmla="*/ 2 h 394"/>
              <a:gd name="T112" fmla="*/ 796 w 5702"/>
              <a:gd name="T11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02" h="394">
                <a:moveTo>
                  <a:pt x="1014" y="0"/>
                </a:moveTo>
                <a:lnTo>
                  <a:pt x="1184" y="0"/>
                </a:lnTo>
                <a:lnTo>
                  <a:pt x="1344" y="0"/>
                </a:lnTo>
                <a:lnTo>
                  <a:pt x="1492" y="2"/>
                </a:lnTo>
                <a:lnTo>
                  <a:pt x="1630" y="4"/>
                </a:lnTo>
                <a:lnTo>
                  <a:pt x="1754" y="5"/>
                </a:lnTo>
                <a:lnTo>
                  <a:pt x="1867" y="7"/>
                </a:lnTo>
                <a:lnTo>
                  <a:pt x="1968" y="11"/>
                </a:lnTo>
                <a:lnTo>
                  <a:pt x="2055" y="12"/>
                </a:lnTo>
                <a:lnTo>
                  <a:pt x="2156" y="19"/>
                </a:lnTo>
                <a:lnTo>
                  <a:pt x="2248" y="30"/>
                </a:lnTo>
                <a:lnTo>
                  <a:pt x="2333" y="42"/>
                </a:lnTo>
                <a:lnTo>
                  <a:pt x="2410" y="59"/>
                </a:lnTo>
                <a:lnTo>
                  <a:pt x="2480" y="78"/>
                </a:lnTo>
                <a:lnTo>
                  <a:pt x="2542" y="99"/>
                </a:lnTo>
                <a:lnTo>
                  <a:pt x="2598" y="122"/>
                </a:lnTo>
                <a:lnTo>
                  <a:pt x="2647" y="146"/>
                </a:lnTo>
                <a:lnTo>
                  <a:pt x="2690" y="172"/>
                </a:lnTo>
                <a:lnTo>
                  <a:pt x="2730" y="199"/>
                </a:lnTo>
                <a:lnTo>
                  <a:pt x="2763" y="225"/>
                </a:lnTo>
                <a:lnTo>
                  <a:pt x="2791" y="253"/>
                </a:lnTo>
                <a:lnTo>
                  <a:pt x="2816" y="277"/>
                </a:lnTo>
                <a:lnTo>
                  <a:pt x="2835" y="303"/>
                </a:lnTo>
                <a:lnTo>
                  <a:pt x="2852" y="326"/>
                </a:lnTo>
                <a:lnTo>
                  <a:pt x="2868" y="303"/>
                </a:lnTo>
                <a:lnTo>
                  <a:pt x="2887" y="277"/>
                </a:lnTo>
                <a:lnTo>
                  <a:pt x="2911" y="253"/>
                </a:lnTo>
                <a:lnTo>
                  <a:pt x="2939" y="225"/>
                </a:lnTo>
                <a:lnTo>
                  <a:pt x="2974" y="199"/>
                </a:lnTo>
                <a:lnTo>
                  <a:pt x="3012" y="172"/>
                </a:lnTo>
                <a:lnTo>
                  <a:pt x="3056" y="146"/>
                </a:lnTo>
                <a:lnTo>
                  <a:pt x="3105" y="122"/>
                </a:lnTo>
                <a:lnTo>
                  <a:pt x="3162" y="99"/>
                </a:lnTo>
                <a:lnTo>
                  <a:pt x="3223" y="78"/>
                </a:lnTo>
                <a:lnTo>
                  <a:pt x="3293" y="59"/>
                </a:lnTo>
                <a:lnTo>
                  <a:pt x="3369" y="42"/>
                </a:lnTo>
                <a:lnTo>
                  <a:pt x="3455" y="30"/>
                </a:lnTo>
                <a:lnTo>
                  <a:pt x="3547" y="19"/>
                </a:lnTo>
                <a:lnTo>
                  <a:pt x="3648" y="12"/>
                </a:lnTo>
                <a:lnTo>
                  <a:pt x="3735" y="11"/>
                </a:lnTo>
                <a:lnTo>
                  <a:pt x="3836" y="7"/>
                </a:lnTo>
                <a:lnTo>
                  <a:pt x="3949" y="5"/>
                </a:lnTo>
                <a:lnTo>
                  <a:pt x="4073" y="4"/>
                </a:lnTo>
                <a:lnTo>
                  <a:pt x="4210" y="2"/>
                </a:lnTo>
                <a:lnTo>
                  <a:pt x="4358" y="0"/>
                </a:lnTo>
                <a:lnTo>
                  <a:pt x="4519" y="0"/>
                </a:lnTo>
                <a:lnTo>
                  <a:pt x="4689" y="0"/>
                </a:lnTo>
                <a:lnTo>
                  <a:pt x="4907" y="0"/>
                </a:lnTo>
                <a:lnTo>
                  <a:pt x="5116" y="2"/>
                </a:lnTo>
                <a:lnTo>
                  <a:pt x="5318" y="2"/>
                </a:lnTo>
                <a:lnTo>
                  <a:pt x="5513" y="4"/>
                </a:lnTo>
                <a:lnTo>
                  <a:pt x="5702" y="5"/>
                </a:lnTo>
                <a:lnTo>
                  <a:pt x="5702" y="73"/>
                </a:lnTo>
                <a:lnTo>
                  <a:pt x="5513" y="72"/>
                </a:lnTo>
                <a:lnTo>
                  <a:pt x="5318" y="70"/>
                </a:lnTo>
                <a:lnTo>
                  <a:pt x="5116" y="70"/>
                </a:lnTo>
                <a:lnTo>
                  <a:pt x="4907" y="68"/>
                </a:lnTo>
                <a:lnTo>
                  <a:pt x="4689" y="68"/>
                </a:lnTo>
                <a:lnTo>
                  <a:pt x="4519" y="68"/>
                </a:lnTo>
                <a:lnTo>
                  <a:pt x="4358" y="70"/>
                </a:lnTo>
                <a:lnTo>
                  <a:pt x="4210" y="70"/>
                </a:lnTo>
                <a:lnTo>
                  <a:pt x="4073" y="72"/>
                </a:lnTo>
                <a:lnTo>
                  <a:pt x="3949" y="73"/>
                </a:lnTo>
                <a:lnTo>
                  <a:pt x="3836" y="75"/>
                </a:lnTo>
                <a:lnTo>
                  <a:pt x="3735" y="78"/>
                </a:lnTo>
                <a:lnTo>
                  <a:pt x="3648" y="80"/>
                </a:lnTo>
                <a:lnTo>
                  <a:pt x="3547" y="87"/>
                </a:lnTo>
                <a:lnTo>
                  <a:pt x="3455" y="98"/>
                </a:lnTo>
                <a:lnTo>
                  <a:pt x="3369" y="110"/>
                </a:lnTo>
                <a:lnTo>
                  <a:pt x="3293" y="127"/>
                </a:lnTo>
                <a:lnTo>
                  <a:pt x="3223" y="146"/>
                </a:lnTo>
                <a:lnTo>
                  <a:pt x="3162" y="167"/>
                </a:lnTo>
                <a:lnTo>
                  <a:pt x="3105" y="190"/>
                </a:lnTo>
                <a:lnTo>
                  <a:pt x="3056" y="214"/>
                </a:lnTo>
                <a:lnTo>
                  <a:pt x="3012" y="240"/>
                </a:lnTo>
                <a:lnTo>
                  <a:pt x="2974" y="266"/>
                </a:lnTo>
                <a:lnTo>
                  <a:pt x="2939" y="293"/>
                </a:lnTo>
                <a:lnTo>
                  <a:pt x="2911" y="320"/>
                </a:lnTo>
                <a:lnTo>
                  <a:pt x="2887" y="345"/>
                </a:lnTo>
                <a:lnTo>
                  <a:pt x="2868" y="371"/>
                </a:lnTo>
                <a:lnTo>
                  <a:pt x="2852" y="394"/>
                </a:lnTo>
                <a:lnTo>
                  <a:pt x="2835" y="371"/>
                </a:lnTo>
                <a:lnTo>
                  <a:pt x="2816" y="345"/>
                </a:lnTo>
                <a:lnTo>
                  <a:pt x="2791" y="320"/>
                </a:lnTo>
                <a:lnTo>
                  <a:pt x="2763" y="293"/>
                </a:lnTo>
                <a:lnTo>
                  <a:pt x="2730" y="266"/>
                </a:lnTo>
                <a:lnTo>
                  <a:pt x="2690" y="240"/>
                </a:lnTo>
                <a:lnTo>
                  <a:pt x="2647" y="214"/>
                </a:lnTo>
                <a:lnTo>
                  <a:pt x="2598" y="190"/>
                </a:lnTo>
                <a:lnTo>
                  <a:pt x="2542" y="167"/>
                </a:lnTo>
                <a:lnTo>
                  <a:pt x="2480" y="146"/>
                </a:lnTo>
                <a:lnTo>
                  <a:pt x="2410" y="127"/>
                </a:lnTo>
                <a:lnTo>
                  <a:pt x="2333" y="110"/>
                </a:lnTo>
                <a:lnTo>
                  <a:pt x="2248" y="98"/>
                </a:lnTo>
                <a:lnTo>
                  <a:pt x="2156" y="87"/>
                </a:lnTo>
                <a:lnTo>
                  <a:pt x="2055" y="80"/>
                </a:lnTo>
                <a:lnTo>
                  <a:pt x="1968" y="78"/>
                </a:lnTo>
                <a:lnTo>
                  <a:pt x="1867" y="75"/>
                </a:lnTo>
                <a:lnTo>
                  <a:pt x="1754" y="73"/>
                </a:lnTo>
                <a:lnTo>
                  <a:pt x="1630" y="72"/>
                </a:lnTo>
                <a:lnTo>
                  <a:pt x="1492" y="70"/>
                </a:lnTo>
                <a:lnTo>
                  <a:pt x="1344" y="70"/>
                </a:lnTo>
                <a:lnTo>
                  <a:pt x="1184" y="68"/>
                </a:lnTo>
                <a:lnTo>
                  <a:pt x="1014" y="68"/>
                </a:lnTo>
                <a:lnTo>
                  <a:pt x="796" y="68"/>
                </a:lnTo>
                <a:lnTo>
                  <a:pt x="587" y="70"/>
                </a:lnTo>
                <a:lnTo>
                  <a:pt x="385" y="70"/>
                </a:lnTo>
                <a:lnTo>
                  <a:pt x="190" y="72"/>
                </a:lnTo>
                <a:lnTo>
                  <a:pt x="0" y="73"/>
                </a:lnTo>
                <a:lnTo>
                  <a:pt x="0" y="5"/>
                </a:lnTo>
                <a:lnTo>
                  <a:pt x="190" y="4"/>
                </a:lnTo>
                <a:lnTo>
                  <a:pt x="385" y="2"/>
                </a:lnTo>
                <a:lnTo>
                  <a:pt x="587" y="2"/>
                </a:lnTo>
                <a:lnTo>
                  <a:pt x="796" y="0"/>
                </a:lnTo>
                <a:lnTo>
                  <a:pt x="1014"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5"/>
                                        </p:tgtEl>
                                        <p:attrNameLst>
                                          <p:attrName>ppt_y</p:attrName>
                                        </p:attrNameLst>
                                      </p:cBhvr>
                                      <p:tavLst>
                                        <p:tav tm="0">
                                          <p:val>
                                            <p:strVal val="#ppt_y"/>
                                          </p:val>
                                        </p:tav>
                                        <p:tav tm="100000">
                                          <p:val>
                                            <p:strVal val="#ppt_y"/>
                                          </p:val>
                                        </p:tav>
                                      </p:tavLst>
                                    </p:anim>
                                    <p:anim calcmode="lin" valueType="num">
                                      <p:cBhvr>
                                        <p:cTn id="1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5"/>
                                        </p:tgtEl>
                                      </p:cBhvr>
                                    </p:animEffect>
                                  </p:childTnLst>
                                </p:cTn>
                              </p:par>
                            </p:childTnLst>
                          </p:cTn>
                        </p:par>
                        <p:par>
                          <p:cTn id="19" fill="hold">
                            <p:stCondLst>
                              <p:cond delay="5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15"/>
                                        </p:tgtEl>
                                      </p:cBhvr>
                                    </p:animEffect>
                                    <p:animScale>
                                      <p:cBhvr>
                                        <p:cTn id="22" dur="250" autoRev="1" fill="hold"/>
                                        <p:tgtEl>
                                          <p:spTgt spid="15"/>
                                        </p:tgtEl>
                                      </p:cBhvr>
                                      <p:by x="105000" y="105000"/>
                                    </p:animScale>
                                  </p:childTnLst>
                                </p:cTn>
                              </p:par>
                            </p:childTnLst>
                          </p:cTn>
                        </p:par>
                        <p:par>
                          <p:cTn id="23" fill="hold">
                            <p:stCondLst>
                              <p:cond delay="1049"/>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13"/>
                                        </p:tgtEl>
                                        <p:attrNameLst>
                                          <p:attrName>style.visibility</p:attrName>
                                        </p:attrNameLst>
                                      </p:cBhvr>
                                      <p:to>
                                        <p:strVal val="visible"/>
                                      </p:to>
                                    </p:set>
                                    <p:animEffect transition="in" filter="wipe(left)">
                                      <p:cBhvr>
                                        <p:cTn id="26" dur="200"/>
                                        <p:tgtEl>
                                          <p:spTgt spid="13"/>
                                        </p:tgtEl>
                                      </p:cBhvr>
                                    </p:animEffect>
                                  </p:childTnLst>
                                </p:cTn>
                              </p:par>
                            </p:childTnLst>
                          </p:cTn>
                        </p:par>
                        <p:par>
                          <p:cTn id="27" fill="hold">
                            <p:stCondLst>
                              <p:cond delay="1730"/>
                            </p:stCondLst>
                            <p:childTnLst>
                              <p:par>
                                <p:cTn id="28" presetID="36" presetClass="emph" presetSubtype="0" fill="hold" grpId="1" nodeType="afterEffect">
                                  <p:stCondLst>
                                    <p:cond delay="0"/>
                                  </p:stCondLst>
                                  <p:iterate type="lt">
                                    <p:tmPct val="30000"/>
                                  </p:iterate>
                                  <p:childTnLst>
                                    <p:animScale>
                                      <p:cBhvr>
                                        <p:cTn id="29" dur="50" autoRev="1" fill="hold">
                                          <p:stCondLst>
                                            <p:cond delay="0"/>
                                          </p:stCondLst>
                                        </p:cTn>
                                        <p:tgtEl>
                                          <p:spTgt spid="13"/>
                                        </p:tgtEl>
                                      </p:cBhvr>
                                      <p:to x="80000" y="100000"/>
                                    </p:animScale>
                                    <p:anim by="(#ppt_w*0.10)" calcmode="lin" valueType="num">
                                      <p:cBhvr>
                                        <p:cTn id="30" dur="50" autoRev="1" fill="hold">
                                          <p:stCondLst>
                                            <p:cond delay="0"/>
                                          </p:stCondLst>
                                        </p:cTn>
                                        <p:tgtEl>
                                          <p:spTgt spid="13"/>
                                        </p:tgtEl>
                                        <p:attrNameLst>
                                          <p:attrName>ppt_x</p:attrName>
                                        </p:attrNameLst>
                                      </p:cBhvr>
                                    </p:anim>
                                    <p:anim by="(-#ppt_w*0.10)" calcmode="lin" valueType="num">
                                      <p:cBhvr>
                                        <p:cTn id="31" dur="50" autoRev="1" fill="hold">
                                          <p:stCondLst>
                                            <p:cond delay="0"/>
                                          </p:stCondLst>
                                        </p:cTn>
                                        <p:tgtEl>
                                          <p:spTgt spid="13"/>
                                        </p:tgtEl>
                                        <p:attrNameLst>
                                          <p:attrName>ppt_y</p:attrName>
                                        </p:attrNameLst>
                                      </p:cBhvr>
                                    </p:anim>
                                    <p:animRot by="-480000">
                                      <p:cBhvr>
                                        <p:cTn id="32"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检测报告单解读</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7" name="表格 6"/>
          <p:cNvGraphicFramePr/>
          <p:nvPr/>
        </p:nvGraphicFramePr>
        <p:xfrm>
          <a:off x="1181735" y="1078230"/>
          <a:ext cx="10512000" cy="5240795"/>
        </p:xfrm>
        <a:graphic>
          <a:graphicData uri="http://schemas.openxmlformats.org/drawingml/2006/table">
            <a:tbl>
              <a:tblPr firstRow="1" bandRow="1">
                <a:tableStyleId>{5C22544A-7EE6-4342-B048-85BDC9FD1C3A}</a:tableStyleId>
              </a:tblPr>
              <a:tblGrid>
                <a:gridCol w="2710815"/>
                <a:gridCol w="7801185"/>
              </a:tblGrid>
              <a:tr h="488950">
                <a:tc>
                  <a:txBody>
                    <a:bodyPr/>
                    <a:lstStyle/>
                    <a:p>
                      <a:pPr algn="ctr" fontAlgn="auto">
                        <a:lnSpc>
                          <a:spcPct val="100000"/>
                        </a:lnSpc>
                        <a:buNone/>
                      </a:pPr>
                      <a:r>
                        <a:rPr lang="zh-CN" altLang="en-US" sz="2400">
                          <a:solidFill>
                            <a:srgbClr val="FFCC00"/>
                          </a:solidFill>
                          <a:latin typeface="微软雅黑" panose="020B0503020204020204" pitchFamily="34" charset="-122"/>
                          <a:ea typeface="微软雅黑" panose="020B0503020204020204" pitchFamily="34" charset="-122"/>
                          <a:sym typeface="+mn-ea"/>
                        </a:rPr>
                        <a:t>报告单类型：</a:t>
                      </a:r>
                      <a:r>
                        <a:rPr lang="en-US" altLang="zh-CN" sz="2400">
                          <a:solidFill>
                            <a:srgbClr val="FFCC00"/>
                          </a:solidFill>
                          <a:latin typeface="微软雅黑" panose="020B0503020204020204" pitchFamily="34" charset="-122"/>
                          <a:ea typeface="微软雅黑" panose="020B0503020204020204" pitchFamily="34" charset="-122"/>
                          <a:sym typeface="+mn-ea"/>
                        </a:rPr>
                        <a:t>6</a:t>
                      </a:r>
                      <a:r>
                        <a:rPr lang="zh-CN" altLang="en-US" sz="2400">
                          <a:solidFill>
                            <a:srgbClr val="FFCC00"/>
                          </a:solidFill>
                          <a:latin typeface="微软雅黑" panose="020B0503020204020204" pitchFamily="34" charset="-122"/>
                          <a:ea typeface="微软雅黑" panose="020B0503020204020204" pitchFamily="34" charset="-122"/>
                          <a:sym typeface="+mn-ea"/>
                        </a:rPr>
                        <a:t>种</a:t>
                      </a:r>
                      <a:endParaRPr lang="zh-CN" altLang="en-US" sz="2400">
                        <a:solidFill>
                          <a:srgbClr val="FFCC00"/>
                        </a:solidFill>
                        <a:latin typeface="微软雅黑" panose="020B0503020204020204" pitchFamily="34" charset="-122"/>
                        <a:ea typeface="微软雅黑" panose="020B0503020204020204" pitchFamily="34" charset="-122"/>
                        <a:sym typeface="+mn-ea"/>
                      </a:endParaRPr>
                    </a:p>
                  </a:txBody>
                  <a:tcPr anchor="ctr">
                    <a:solidFill>
                      <a:srgbClr val="007943"/>
                    </a:solidFill>
                  </a:tcPr>
                </a:tc>
                <a:tc>
                  <a:txBody>
                    <a:bodyPr/>
                    <a:lstStyle/>
                    <a:p>
                      <a:pPr algn="ctr" fontAlgn="auto">
                        <a:lnSpc>
                          <a:spcPct val="100000"/>
                        </a:lnSpc>
                        <a:buNone/>
                      </a:pPr>
                      <a:r>
                        <a:rPr lang="zh-CN" altLang="en-US" sz="2400">
                          <a:solidFill>
                            <a:srgbClr val="FFCC00"/>
                          </a:solidFill>
                          <a:latin typeface="微软雅黑" panose="020B0503020204020204" pitchFamily="34" charset="-122"/>
                          <a:ea typeface="微软雅黑" panose="020B0503020204020204" pitchFamily="34" charset="-122"/>
                          <a:sym typeface="+mn-ea"/>
                        </a:rPr>
                        <a:t>内容特征</a:t>
                      </a:r>
                      <a:endParaRPr lang="zh-CN" altLang="en-US" sz="2400">
                        <a:solidFill>
                          <a:srgbClr val="FFCC00"/>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r h="792000">
                <a:tc>
                  <a:txBody>
                    <a:bodyPr/>
                    <a:lstStyle/>
                    <a:p>
                      <a:pPr marL="0" lvl="0" indent="0" algn="ctr">
                        <a:buNone/>
                      </a:pPr>
                      <a:r>
                        <a:rPr lang="zh-CN" altLang="en-US" sz="1800" b="1">
                          <a:solidFill>
                            <a:schemeClr val="bg1"/>
                          </a:solidFill>
                          <a:latin typeface="微软雅黑" panose="020B0503020204020204" pitchFamily="34" charset="-122"/>
                          <a:ea typeface="微软雅黑" panose="020B0503020204020204" pitchFamily="34" charset="-122"/>
                        </a:rPr>
                        <a:t>简洁报告单</a:t>
                      </a:r>
                      <a:endParaRPr lang="zh-CN" altLang="en-US" sz="1800" b="1">
                        <a:solidFill>
                          <a:schemeClr val="bg1"/>
                        </a:solidFill>
                        <a:latin typeface="微软雅黑" panose="020B0503020204020204" pitchFamily="34" charset="-122"/>
                        <a:ea typeface="微软雅黑" panose="020B0503020204020204" pitchFamily="34" charset="-122"/>
                      </a:endParaRPr>
                    </a:p>
                  </a:txBody>
                  <a:tcPr anchor="ctr">
                    <a:solidFill>
                      <a:srgbClr val="007943"/>
                    </a:solidFill>
                  </a:tcPr>
                </a:tc>
                <a:tc>
                  <a:txBody>
                    <a:bodyPr/>
                    <a:lstStyle/>
                    <a:p>
                      <a:pPr algn="l">
                        <a:lnSpc>
                          <a:spcPct val="120000"/>
                        </a:lnSpc>
                        <a:buNone/>
                      </a:pPr>
                      <a:r>
                        <a:rPr lang="zh-CN" altLang="en-US" sz="1500" b="1">
                          <a:solidFill>
                            <a:schemeClr val="bg1"/>
                          </a:solidFill>
                          <a:latin typeface="微软雅黑" panose="020B0503020204020204" pitchFamily="34" charset="-122"/>
                          <a:ea typeface="微软雅黑" panose="020B0503020204020204" pitchFamily="34" charset="-122"/>
                          <a:sym typeface="+mn-ea"/>
                        </a:rPr>
                        <a:t>显示目标论文的基本信息，多维度的检测结果，各章节的相似文献来源列表。</a:t>
                      </a:r>
                      <a:endParaRPr lang="zh-CN" altLang="en-US" sz="1500" b="1">
                        <a:solidFill>
                          <a:schemeClr val="bg1"/>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r h="792000">
                <a:tc>
                  <a:txBody>
                    <a:bodyPr/>
                    <a:lstStyle/>
                    <a:p>
                      <a:pPr marL="0" lvl="0" indent="0" algn="ctr">
                        <a:buNone/>
                      </a:pPr>
                      <a:r>
                        <a:rPr lang="zh-CN" altLang="en-US" sz="1800" b="1">
                          <a:solidFill>
                            <a:schemeClr val="bg1"/>
                          </a:solidFill>
                          <a:latin typeface="微软雅黑" panose="020B0503020204020204" pitchFamily="34" charset="-122"/>
                          <a:ea typeface="微软雅黑" panose="020B0503020204020204" pitchFamily="34" charset="-122"/>
                        </a:rPr>
                        <a:t>全文表明引文报告单</a:t>
                      </a:r>
                      <a:endParaRPr lang="zh-CN" altLang="en-US" sz="1800" b="1">
                        <a:solidFill>
                          <a:schemeClr val="bg1"/>
                        </a:solidFill>
                        <a:latin typeface="微软雅黑" panose="020B0503020204020204" pitchFamily="34" charset="-122"/>
                        <a:ea typeface="微软雅黑" panose="020B0503020204020204" pitchFamily="34" charset="-122"/>
                      </a:endParaRPr>
                    </a:p>
                  </a:txBody>
                  <a:tcPr anchor="ctr">
                    <a:solidFill>
                      <a:srgbClr val="007943"/>
                    </a:solidFill>
                  </a:tcPr>
                </a:tc>
                <a:tc>
                  <a:txBody>
                    <a:bodyPr/>
                    <a:lstStyle/>
                    <a:p>
                      <a:pPr algn="l">
                        <a:lnSpc>
                          <a:spcPct val="120000"/>
                        </a:lnSpc>
                        <a:buNone/>
                      </a:pPr>
                      <a:r>
                        <a:rPr lang="zh-CN" altLang="en-US" sz="1500" b="1">
                          <a:solidFill>
                            <a:schemeClr val="bg1"/>
                          </a:solidFill>
                          <a:latin typeface="微软雅黑" panose="020B0503020204020204" pitchFamily="34" charset="-122"/>
                          <a:ea typeface="微软雅黑" panose="020B0503020204020204" pitchFamily="34" charset="-122"/>
                          <a:sym typeface="+mn-ea"/>
                        </a:rPr>
                        <a:t>显示目标论文的基本信息，多维度的检测结果，各章节目标文献全文，并在全文信息用绿色字标明引用、用红色字标明疑似重复部分。</a:t>
                      </a:r>
                      <a:endParaRPr lang="zh-CN" altLang="en-US" sz="1500" b="1">
                        <a:solidFill>
                          <a:schemeClr val="bg1"/>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r h="792000">
                <a:tc>
                  <a:txBody>
                    <a:bodyPr/>
                    <a:lstStyle/>
                    <a:p>
                      <a:pPr marL="0" lvl="0" indent="0" algn="ctr">
                        <a:buNone/>
                      </a:pPr>
                      <a:r>
                        <a:rPr lang="zh-CN" altLang="en-US" sz="1800" b="1">
                          <a:solidFill>
                            <a:schemeClr val="bg1"/>
                          </a:solidFill>
                          <a:latin typeface="微软雅黑" panose="020B0503020204020204" pitchFamily="34" charset="-122"/>
                          <a:ea typeface="微软雅黑" panose="020B0503020204020204" pitchFamily="34" charset="-122"/>
                        </a:rPr>
                        <a:t>去除本人文献报告单</a:t>
                      </a:r>
                      <a:endParaRPr lang="zh-CN" altLang="en-US" sz="1800" b="1">
                        <a:solidFill>
                          <a:schemeClr val="bg1"/>
                        </a:solidFill>
                        <a:latin typeface="微软雅黑" panose="020B0503020204020204" pitchFamily="34" charset="-122"/>
                        <a:ea typeface="微软雅黑" panose="020B0503020204020204" pitchFamily="34" charset="-122"/>
                      </a:endParaRPr>
                    </a:p>
                  </a:txBody>
                  <a:tcPr anchor="ctr">
                    <a:solidFill>
                      <a:srgbClr val="007943"/>
                    </a:solidFill>
                  </a:tcPr>
                </a:tc>
                <a:tc>
                  <a:txBody>
                    <a:bodyPr/>
                    <a:lstStyle/>
                    <a:p>
                      <a:pPr algn="l">
                        <a:lnSpc>
                          <a:spcPct val="120000"/>
                        </a:lnSpc>
                        <a:buNone/>
                      </a:pPr>
                      <a:r>
                        <a:rPr lang="zh-CN" altLang="en-US" sz="1500" b="1">
                          <a:solidFill>
                            <a:schemeClr val="bg1"/>
                          </a:solidFill>
                          <a:latin typeface="微软雅黑" panose="020B0503020204020204" pitchFamily="34" charset="-122"/>
                          <a:ea typeface="微软雅黑" panose="020B0503020204020204" pitchFamily="34" charset="-122"/>
                          <a:sym typeface="+mn-ea"/>
                        </a:rPr>
                        <a:t>该报告单与全文标明引文报告单相似，不同之处是报告单里展示的各项指标和内容都是去除本人之后的结果，此报告单中也只展示去除本人的复制比。</a:t>
                      </a:r>
                      <a:endParaRPr lang="zh-CN" altLang="en-US" sz="1500" b="1">
                        <a:solidFill>
                          <a:schemeClr val="bg1"/>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r h="792000">
                <a:tc>
                  <a:txBody>
                    <a:bodyPr/>
                    <a:lstStyle/>
                    <a:p>
                      <a:pPr marL="0" lvl="0" indent="0" algn="ctr">
                        <a:buNone/>
                      </a:pPr>
                      <a:r>
                        <a:rPr lang="zh-CN" altLang="en-US" sz="1800" b="1">
                          <a:solidFill>
                            <a:schemeClr val="bg1"/>
                          </a:solidFill>
                          <a:latin typeface="微软雅黑" panose="020B0503020204020204" pitchFamily="34" charset="-122"/>
                          <a:ea typeface="微软雅黑" panose="020B0503020204020204" pitchFamily="34" charset="-122"/>
                        </a:rPr>
                        <a:t>全文对照报告单</a:t>
                      </a:r>
                      <a:endParaRPr lang="zh-CN" altLang="en-US" sz="1800" b="1">
                        <a:solidFill>
                          <a:schemeClr val="bg1"/>
                        </a:solidFill>
                        <a:latin typeface="微软雅黑" panose="020B0503020204020204" pitchFamily="34" charset="-122"/>
                        <a:ea typeface="微软雅黑" panose="020B0503020204020204" pitchFamily="34" charset="-122"/>
                      </a:endParaRPr>
                    </a:p>
                  </a:txBody>
                  <a:tcPr anchor="ctr">
                    <a:solidFill>
                      <a:srgbClr val="007943"/>
                    </a:solidFill>
                  </a:tcPr>
                </a:tc>
                <a:tc>
                  <a:txBody>
                    <a:bodyPr/>
                    <a:lstStyle/>
                    <a:p>
                      <a:pPr algn="l">
                        <a:lnSpc>
                          <a:spcPct val="120000"/>
                        </a:lnSpc>
                        <a:buNone/>
                      </a:pPr>
                      <a:r>
                        <a:rPr lang="zh-CN" altLang="en-US" sz="1500" b="1">
                          <a:solidFill>
                            <a:schemeClr val="bg1"/>
                          </a:solidFill>
                          <a:latin typeface="微软雅黑" panose="020B0503020204020204" pitchFamily="34" charset="-122"/>
                          <a:ea typeface="微软雅黑" panose="020B0503020204020204" pitchFamily="34" charset="-122"/>
                          <a:sym typeface="+mn-ea"/>
                        </a:rPr>
                        <a:t>该报告单与全文标明引文报告单相似，不同之处是该报告单提供原文内容与相似文献的比对展示，可逐一查看重合文字的来源文献。</a:t>
                      </a:r>
                      <a:endParaRPr lang="zh-CN" altLang="en-US" sz="1500" b="1">
                        <a:solidFill>
                          <a:schemeClr val="bg1"/>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r h="792000">
                <a:tc>
                  <a:txBody>
                    <a:bodyPr/>
                    <a:lstStyle/>
                    <a:p>
                      <a:pPr marL="0" lvl="0" indent="0" algn="ctr">
                        <a:buNone/>
                      </a:pPr>
                      <a:r>
                        <a:rPr lang="zh-CN" altLang="en-US" sz="1800" b="1">
                          <a:solidFill>
                            <a:schemeClr val="bg1"/>
                          </a:solidFill>
                          <a:latin typeface="微软雅黑" panose="020B0503020204020204" pitchFamily="34" charset="-122"/>
                          <a:ea typeface="微软雅黑" panose="020B0503020204020204" pitchFamily="34" charset="-122"/>
                        </a:rPr>
                        <a:t>跨语言检测报告单</a:t>
                      </a:r>
                      <a:endParaRPr lang="zh-CN" altLang="en-US" sz="1800" b="1">
                        <a:solidFill>
                          <a:schemeClr val="bg1"/>
                        </a:solidFill>
                        <a:latin typeface="微软雅黑" panose="020B0503020204020204" pitchFamily="34" charset="-122"/>
                        <a:ea typeface="微软雅黑" panose="020B0503020204020204" pitchFamily="34" charset="-122"/>
                      </a:endParaRPr>
                    </a:p>
                  </a:txBody>
                  <a:tcPr anchor="ctr">
                    <a:solidFill>
                      <a:srgbClr val="007943"/>
                    </a:solidFill>
                  </a:tcPr>
                </a:tc>
                <a:tc>
                  <a:txBody>
                    <a:bodyPr/>
                    <a:lstStyle/>
                    <a:p>
                      <a:pPr algn="l">
                        <a:lnSpc>
                          <a:spcPct val="120000"/>
                        </a:lnSpc>
                        <a:buNone/>
                      </a:pPr>
                      <a:r>
                        <a:rPr lang="zh-CN" altLang="en-US" sz="1500" b="1">
                          <a:solidFill>
                            <a:schemeClr val="bg1"/>
                          </a:solidFill>
                          <a:latin typeface="微软雅黑" panose="020B0503020204020204" pitchFamily="34" charset="-122"/>
                          <a:ea typeface="微软雅黑" panose="020B0503020204020204" pitchFamily="34" charset="-122"/>
                          <a:sym typeface="+mn-ea"/>
                        </a:rPr>
                        <a:t>该报告单与全文标明引文报告单相似，不同之处是单独展示了</a:t>
                      </a:r>
                      <a:r>
                        <a:rPr lang="en-US" altLang="zh-CN" sz="1500" b="1">
                          <a:solidFill>
                            <a:schemeClr val="bg1"/>
                          </a:solidFill>
                          <a:latin typeface="微软雅黑" panose="020B0503020204020204" pitchFamily="34" charset="-122"/>
                          <a:ea typeface="微软雅黑" panose="020B0503020204020204" pitchFamily="34" charset="-122"/>
                          <a:sym typeface="+mn-ea"/>
                        </a:rPr>
                        <a:t>“</a:t>
                      </a:r>
                      <a:r>
                        <a:rPr lang="zh-CN" altLang="en-US" sz="1500" b="1">
                          <a:solidFill>
                            <a:schemeClr val="bg1"/>
                          </a:solidFill>
                          <a:latin typeface="微软雅黑" panose="020B0503020204020204" pitchFamily="34" charset="-122"/>
                          <a:ea typeface="微软雅黑" panose="020B0503020204020204" pitchFamily="34" charset="-122"/>
                          <a:sym typeface="+mn-ea"/>
                        </a:rPr>
                        <a:t>跨语言检测结果</a:t>
                      </a:r>
                      <a:r>
                        <a:rPr lang="en-US" altLang="zh-CN" sz="1500" b="1">
                          <a:solidFill>
                            <a:schemeClr val="bg1"/>
                          </a:solidFill>
                          <a:latin typeface="微软雅黑" panose="020B0503020204020204" pitchFamily="34" charset="-122"/>
                          <a:ea typeface="微软雅黑" panose="020B0503020204020204" pitchFamily="34" charset="-122"/>
                          <a:sym typeface="+mn-ea"/>
                        </a:rPr>
                        <a:t>”</a:t>
                      </a:r>
                      <a:r>
                        <a:rPr lang="zh-CN" altLang="en-US" sz="1500" b="1">
                          <a:solidFill>
                            <a:schemeClr val="bg1"/>
                          </a:solidFill>
                          <a:latin typeface="微软雅黑" panose="020B0503020204020204" pitchFamily="34" charset="-122"/>
                          <a:ea typeface="微软雅黑" panose="020B0503020204020204" pitchFamily="34" charset="-122"/>
                          <a:sym typeface="+mn-ea"/>
                        </a:rPr>
                        <a:t>，并在点击标红文字部分后可逐条展示中文与外文对应情况。</a:t>
                      </a:r>
                      <a:endParaRPr lang="zh-CN" altLang="en-US" sz="1500" b="1">
                        <a:solidFill>
                          <a:schemeClr val="bg1"/>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r h="791845">
                <a:tc>
                  <a:txBody>
                    <a:bodyPr/>
                    <a:lstStyle/>
                    <a:p>
                      <a:pPr marL="0" lvl="0" indent="0" algn="ctr">
                        <a:buNone/>
                      </a:pPr>
                      <a:r>
                        <a:rPr lang="zh-CN" altLang="en-US" sz="1800" b="1">
                          <a:solidFill>
                            <a:schemeClr val="bg1"/>
                          </a:solidFill>
                          <a:latin typeface="微软雅黑" panose="020B0503020204020204" pitchFamily="34" charset="-122"/>
                          <a:ea typeface="微软雅黑" panose="020B0503020204020204" pitchFamily="34" charset="-122"/>
                        </a:rPr>
                        <a:t>全文概览报告单</a:t>
                      </a:r>
                      <a:endParaRPr lang="zh-CN" altLang="en-US" sz="1800" b="1">
                        <a:solidFill>
                          <a:schemeClr val="bg1"/>
                        </a:solidFill>
                        <a:latin typeface="微软雅黑" panose="020B0503020204020204" pitchFamily="34" charset="-122"/>
                        <a:ea typeface="微软雅黑" panose="020B0503020204020204" pitchFamily="34" charset="-122"/>
                      </a:endParaRPr>
                    </a:p>
                  </a:txBody>
                  <a:tcPr anchor="ctr">
                    <a:solidFill>
                      <a:srgbClr val="007943"/>
                    </a:solidFill>
                  </a:tcPr>
                </a:tc>
                <a:tc>
                  <a:txBody>
                    <a:bodyPr/>
                    <a:lstStyle/>
                    <a:p>
                      <a:pPr algn="l">
                        <a:lnSpc>
                          <a:spcPct val="120000"/>
                        </a:lnSpc>
                        <a:buNone/>
                      </a:pPr>
                      <a:r>
                        <a:rPr lang="zh-CN" altLang="en-US" sz="1500" b="1">
                          <a:solidFill>
                            <a:schemeClr val="bg1"/>
                          </a:solidFill>
                          <a:latin typeface="微软雅黑" panose="020B0503020204020204" pitchFamily="34" charset="-122"/>
                          <a:ea typeface="微软雅黑" panose="020B0503020204020204" pitchFamily="34" charset="-122"/>
                          <a:sym typeface="+mn-ea"/>
                        </a:rPr>
                        <a:t>该报告单与全文标明引文报告单相似，不同之处是该报告单不显示最大单篇复制文献篇名，不提供重合文章来源列表。</a:t>
                      </a:r>
                      <a:endParaRPr lang="zh-CN" altLang="en-US" sz="1500" b="1">
                        <a:solidFill>
                          <a:schemeClr val="bg1"/>
                        </a:solidFill>
                        <a:latin typeface="微软雅黑" panose="020B0503020204020204" pitchFamily="34" charset="-122"/>
                        <a:ea typeface="微软雅黑" panose="020B0503020204020204" pitchFamily="34" charset="-122"/>
                        <a:sym typeface="+mn-ea"/>
                      </a:endParaRPr>
                    </a:p>
                  </a:txBody>
                  <a:tcPr anchor="ctr">
                    <a:solidFill>
                      <a:srgbClr val="007943"/>
                    </a:solid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44475"/>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报告单常见问题解析</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圆角矩形标注 5"/>
          <p:cNvSpPr/>
          <p:nvPr/>
        </p:nvSpPr>
        <p:spPr>
          <a:xfrm>
            <a:off x="1799908" y="1569181"/>
            <a:ext cx="3397336" cy="514991"/>
          </a:xfrm>
          <a:prstGeom prst="wedgeRoundRectCallout">
            <a:avLst>
              <a:gd name="adj1" fmla="val -53149"/>
              <a:gd name="adj2" fmla="val -20791"/>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tx1"/>
                </a:solidFill>
                <a:latin typeface="+mn-ea"/>
                <a:sym typeface="+mn-ea"/>
              </a:rPr>
              <a:t>系统对脚注的识别方式？</a:t>
            </a:r>
            <a:endParaRPr lang="zh-CN" altLang="en-US" sz="2110" strike="noStrike" noProof="1">
              <a:solidFill>
                <a:schemeClr val="tx1"/>
              </a:solidFill>
              <a:latin typeface="+mn-ea"/>
              <a:sym typeface="+mn-ea"/>
            </a:endParaRPr>
          </a:p>
        </p:txBody>
      </p:sp>
      <p:sp>
        <p:nvSpPr>
          <p:cNvPr id="8" name="圆角矩形标注 7">
            <a:hlinkClick r:id="rId3" action="ppaction://hlinkfile"/>
          </p:cNvPr>
          <p:cNvSpPr/>
          <p:nvPr/>
        </p:nvSpPr>
        <p:spPr>
          <a:xfrm>
            <a:off x="1799908" y="2315216"/>
            <a:ext cx="9100415" cy="774161"/>
          </a:xfrm>
          <a:prstGeom prst="wedgeRoundRectCallout">
            <a:avLst>
              <a:gd name="adj1" fmla="val 53655"/>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accent5">
                    <a:lumMod val="50000"/>
                  </a:schemeClr>
                </a:solidFill>
                <a:latin typeface="+mn-ea"/>
                <a:sym typeface="+mn-ea"/>
              </a:rPr>
              <a:t>系统自动排除脚注，会依据脚注识别引用来源，超过200字符算作正文进行检测；pdf文档，无法识别脚注。</a:t>
            </a:r>
            <a:endParaRPr lang="zh-CN" altLang="en-US" sz="2110" strike="noStrike" noProof="1">
              <a:solidFill>
                <a:schemeClr val="accent5">
                  <a:lumMod val="50000"/>
                </a:schemeClr>
              </a:solidFill>
              <a:latin typeface="+mn-ea"/>
              <a:sym typeface="+mn-ea"/>
            </a:endParaRPr>
          </a:p>
        </p:txBody>
      </p:sp>
      <p:sp>
        <p:nvSpPr>
          <p:cNvPr id="10" name="圆角矩形标注 9"/>
          <p:cNvSpPr/>
          <p:nvPr/>
        </p:nvSpPr>
        <p:spPr>
          <a:xfrm>
            <a:off x="1832722" y="3290954"/>
            <a:ext cx="4707919" cy="482846"/>
          </a:xfrm>
          <a:prstGeom prst="wedgeRoundRectCallout">
            <a:avLst>
              <a:gd name="adj1" fmla="val -54830"/>
              <a:gd name="adj2" fmla="val -22690"/>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zh-CN" altLang="en-US" sz="2110" strike="noStrike" noProof="1">
                <a:solidFill>
                  <a:schemeClr val="tx1"/>
                </a:solidFill>
                <a:latin typeface="+mn-ea"/>
                <a:sym typeface="+mn-ea"/>
              </a:rPr>
              <a:t>论文中哪些内容不计入文字复制比？</a:t>
            </a:r>
            <a:endParaRPr lang="zh-CN" altLang="en-US" sz="2110" strike="noStrike" noProof="1">
              <a:solidFill>
                <a:schemeClr val="tx1"/>
              </a:solidFill>
              <a:latin typeface="+mn-ea"/>
              <a:sym typeface="+mn-ea"/>
            </a:endParaRPr>
          </a:p>
        </p:txBody>
      </p:sp>
      <p:sp>
        <p:nvSpPr>
          <p:cNvPr id="12" name="圆角矩形标注 11"/>
          <p:cNvSpPr/>
          <p:nvPr/>
        </p:nvSpPr>
        <p:spPr>
          <a:xfrm>
            <a:off x="1832722" y="4024264"/>
            <a:ext cx="9068270" cy="806976"/>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accent5">
                    <a:lumMod val="50000"/>
                  </a:schemeClr>
                </a:solidFill>
                <a:latin typeface="+mn-ea"/>
                <a:sym typeface="+mn-ea"/>
              </a:rPr>
              <a:t>独创性声明，目录，参考文献、脚注和尾注等不计入总文字复制比，但按格式正确书写是严谨的治学精神！</a:t>
            </a:r>
            <a:endParaRPr lang="zh-CN" altLang="en-US" sz="2110" strike="noStrike" noProof="1">
              <a:solidFill>
                <a:schemeClr val="accent5">
                  <a:lumMod val="50000"/>
                </a:schemeClr>
              </a:solidFill>
              <a:latin typeface="+mn-ea"/>
              <a:sym typeface="+mn-ea"/>
            </a:endParaRPr>
          </a:p>
        </p:txBody>
      </p:sp>
      <p:sp>
        <p:nvSpPr>
          <p:cNvPr id="5" name="圆角矩形标注 4"/>
          <p:cNvSpPr/>
          <p:nvPr/>
        </p:nvSpPr>
        <p:spPr>
          <a:xfrm>
            <a:off x="1832053" y="5086392"/>
            <a:ext cx="7482444" cy="488874"/>
          </a:xfrm>
          <a:prstGeom prst="wedgeRoundRectCallout">
            <a:avLst>
              <a:gd name="adj1" fmla="val -53149"/>
              <a:gd name="adj2" fmla="val -20791"/>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sz="2110" strike="noStrike" noProof="1">
                <a:solidFill>
                  <a:schemeClr val="tx1"/>
                </a:solidFill>
                <a:latin typeface="+mn-ea"/>
                <a:sym typeface="+mn-ea"/>
              </a:rPr>
              <a:t>部分</a:t>
            </a:r>
            <a:r>
              <a:rPr sz="2110" strike="noStrike" noProof="1">
                <a:solidFill>
                  <a:schemeClr val="tx1"/>
                </a:solidFill>
                <a:latin typeface="+mn-ea"/>
                <a:sym typeface="+mn-ea"/>
              </a:rPr>
              <a:t>学科</a:t>
            </a:r>
            <a:r>
              <a:rPr lang="zh-CN" sz="2110" strike="noStrike" noProof="1">
                <a:solidFill>
                  <a:schemeClr val="tx1"/>
                </a:solidFill>
                <a:latin typeface="+mn-ea"/>
                <a:sym typeface="+mn-ea"/>
              </a:rPr>
              <a:t>中</a:t>
            </a:r>
            <a:r>
              <a:rPr sz="2110" strike="noStrike" noProof="1">
                <a:solidFill>
                  <a:schemeClr val="tx1"/>
                </a:solidFill>
                <a:latin typeface="+mn-ea"/>
                <a:sym typeface="+mn-ea"/>
              </a:rPr>
              <a:t>案例</a:t>
            </a:r>
            <a:r>
              <a:rPr lang="zh-CN" sz="2110" strike="noStrike" noProof="1">
                <a:solidFill>
                  <a:schemeClr val="tx1"/>
                </a:solidFill>
                <a:latin typeface="+mn-ea"/>
                <a:sym typeface="+mn-ea"/>
              </a:rPr>
              <a:t>调研等内容</a:t>
            </a:r>
            <a:r>
              <a:rPr sz="2110" strike="noStrike" noProof="1">
                <a:solidFill>
                  <a:schemeClr val="tx1"/>
                </a:solidFill>
                <a:latin typeface="+mn-ea"/>
                <a:sym typeface="+mn-ea"/>
              </a:rPr>
              <a:t>重复但</a:t>
            </a:r>
            <a:r>
              <a:rPr lang="zh-CN" sz="2110" strike="noStrike" noProof="1">
                <a:solidFill>
                  <a:schemeClr val="tx1"/>
                </a:solidFill>
                <a:latin typeface="+mn-ea"/>
                <a:sym typeface="+mn-ea"/>
              </a:rPr>
              <a:t>不属于</a:t>
            </a:r>
            <a:r>
              <a:rPr sz="2110" strike="noStrike" noProof="1">
                <a:solidFill>
                  <a:schemeClr val="tx1"/>
                </a:solidFill>
                <a:latin typeface="+mn-ea"/>
                <a:sym typeface="+mn-ea"/>
              </a:rPr>
              <a:t>抄袭，应如何处理</a:t>
            </a:r>
            <a:r>
              <a:rPr lang="zh-CN" sz="2110" strike="noStrike" noProof="1">
                <a:solidFill>
                  <a:schemeClr val="tx1"/>
                </a:solidFill>
                <a:latin typeface="+mn-ea"/>
                <a:sym typeface="+mn-ea"/>
              </a:rPr>
              <a:t>？</a:t>
            </a:r>
            <a:endParaRPr lang="zh-CN" sz="2110" strike="noStrike" noProof="1">
              <a:solidFill>
                <a:schemeClr val="tx1"/>
              </a:solidFill>
              <a:latin typeface="+mn-ea"/>
              <a:sym typeface="+mn-ea"/>
            </a:endParaRPr>
          </a:p>
        </p:txBody>
      </p:sp>
      <p:sp>
        <p:nvSpPr>
          <p:cNvPr id="11" name="圆角矩形标注 10">
            <a:hlinkClick r:id="rId3" action="ppaction://hlinkfile"/>
          </p:cNvPr>
          <p:cNvSpPr/>
          <p:nvPr/>
        </p:nvSpPr>
        <p:spPr>
          <a:xfrm>
            <a:off x="1799908" y="5789567"/>
            <a:ext cx="9100415" cy="548476"/>
          </a:xfrm>
          <a:prstGeom prst="wedgeRoundRectCallout">
            <a:avLst>
              <a:gd name="adj1" fmla="val 53655"/>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accent5">
                    <a:lumMod val="50000"/>
                  </a:schemeClr>
                </a:solidFill>
                <a:latin typeface="+mn-ea"/>
                <a:sym typeface="+mn-ea"/>
              </a:rPr>
              <a:t>可由学校决定剔除该部分之后再进行检测，或根据学科制定合理的复制比。</a:t>
            </a:r>
            <a:endParaRPr lang="zh-CN" altLang="en-US" sz="2110" strike="noStrike" noProof="1">
              <a:solidFill>
                <a:schemeClr val="accent5">
                  <a:lumMod val="50000"/>
                </a:schemeClr>
              </a:solidFill>
              <a:latin typeface="+mn-ea"/>
              <a:sym typeface="+mn-ea"/>
            </a:endParaRPr>
          </a:p>
        </p:txBody>
      </p:sp>
      <p:pic>
        <p:nvPicPr>
          <p:cNvPr id="14" name="图片 13" descr="3d5fc20b992bf059869574cb00fb7fed"/>
          <p:cNvPicPr>
            <a:picLocks noChangeAspect="1"/>
          </p:cNvPicPr>
          <p:nvPr/>
        </p:nvPicPr>
        <p:blipFill>
          <a:blip r:embed="rId4"/>
          <a:stretch>
            <a:fillRect/>
          </a:stretch>
        </p:blipFill>
        <p:spPr>
          <a:xfrm>
            <a:off x="668132" y="1079638"/>
            <a:ext cx="1235578" cy="1235578"/>
          </a:xfrm>
          <a:prstGeom prst="rect">
            <a:avLst/>
          </a:prstGeom>
        </p:spPr>
      </p:pic>
      <p:pic>
        <p:nvPicPr>
          <p:cNvPr id="15" name="图片 14" descr="3d5fc20b992bf059869574cb00fb7fed"/>
          <p:cNvPicPr>
            <a:picLocks noChangeAspect="1"/>
          </p:cNvPicPr>
          <p:nvPr/>
        </p:nvPicPr>
        <p:blipFill>
          <a:blip r:embed="rId4"/>
          <a:stretch>
            <a:fillRect/>
          </a:stretch>
        </p:blipFill>
        <p:spPr>
          <a:xfrm>
            <a:off x="624602" y="2653409"/>
            <a:ext cx="1235578" cy="1235578"/>
          </a:xfrm>
          <a:prstGeom prst="rect">
            <a:avLst/>
          </a:prstGeom>
        </p:spPr>
      </p:pic>
      <p:pic>
        <p:nvPicPr>
          <p:cNvPr id="16" name="图片 15" descr="3d5fc20b992bf059869574cb00fb7fed"/>
          <p:cNvPicPr>
            <a:picLocks noChangeAspect="1"/>
          </p:cNvPicPr>
          <p:nvPr/>
        </p:nvPicPr>
        <p:blipFill>
          <a:blip r:embed="rId4"/>
          <a:stretch>
            <a:fillRect/>
          </a:stretch>
        </p:blipFill>
        <p:spPr>
          <a:xfrm>
            <a:off x="604511" y="4553989"/>
            <a:ext cx="1235578" cy="1235578"/>
          </a:xfrm>
          <a:prstGeom prst="rect">
            <a:avLst/>
          </a:prstGeom>
        </p:spPr>
      </p:pic>
      <p:pic>
        <p:nvPicPr>
          <p:cNvPr id="2" name="图片 1" descr="2b86f0aa2edbc9f40d988b9a403dae85"/>
          <p:cNvPicPr>
            <a:picLocks noChangeAspect="1"/>
          </p:cNvPicPr>
          <p:nvPr/>
        </p:nvPicPr>
        <p:blipFill>
          <a:blip r:embed="rId5"/>
          <a:stretch>
            <a:fillRect/>
          </a:stretch>
        </p:blipFill>
        <p:spPr>
          <a:xfrm>
            <a:off x="11256597" y="1847772"/>
            <a:ext cx="1062128" cy="1417064"/>
          </a:xfrm>
          <a:prstGeom prst="rect">
            <a:avLst/>
          </a:prstGeom>
        </p:spPr>
      </p:pic>
      <p:pic>
        <p:nvPicPr>
          <p:cNvPr id="3" name="图片 2" descr="2b86f0aa2edbc9f40d988b9a403dae85"/>
          <p:cNvPicPr>
            <a:picLocks noChangeAspect="1"/>
          </p:cNvPicPr>
          <p:nvPr/>
        </p:nvPicPr>
        <p:blipFill>
          <a:blip r:embed="rId5"/>
          <a:stretch>
            <a:fillRect/>
          </a:stretch>
        </p:blipFill>
        <p:spPr>
          <a:xfrm>
            <a:off x="11256597" y="3669329"/>
            <a:ext cx="1062128" cy="1417064"/>
          </a:xfrm>
          <a:prstGeom prst="rect">
            <a:avLst/>
          </a:prstGeom>
        </p:spPr>
      </p:pic>
      <p:pic>
        <p:nvPicPr>
          <p:cNvPr id="27" name="图片 26" descr="2b86f0aa2edbc9f40d988b9a403dae85"/>
          <p:cNvPicPr>
            <a:picLocks noChangeAspect="1"/>
          </p:cNvPicPr>
          <p:nvPr/>
        </p:nvPicPr>
        <p:blipFill>
          <a:blip r:embed="rId5"/>
          <a:stretch>
            <a:fillRect/>
          </a:stretch>
        </p:blipFill>
        <p:spPr>
          <a:xfrm>
            <a:off x="11256597" y="5180149"/>
            <a:ext cx="1062128" cy="141706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60350"/>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报告单常见问题解析</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圆角矩形标注 3"/>
          <p:cNvSpPr/>
          <p:nvPr/>
        </p:nvSpPr>
        <p:spPr>
          <a:xfrm>
            <a:off x="1884958" y="3080689"/>
            <a:ext cx="6352678" cy="553164"/>
          </a:xfrm>
          <a:prstGeom prst="wedgeRoundRectCallout">
            <a:avLst>
              <a:gd name="adj1" fmla="val -55758"/>
              <a:gd name="adj2" fmla="val -22690"/>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zh-CN" altLang="en-US" sz="2110" strike="noStrike" noProof="1">
                <a:solidFill>
                  <a:schemeClr val="tx1"/>
                </a:solidFill>
                <a:latin typeface="+mn-ea"/>
                <a:sym typeface="+mn-ea"/>
              </a:rPr>
              <a:t>哲学等理论性较强学科的总文字复制比如何设定？</a:t>
            </a:r>
            <a:endParaRPr lang="zh-CN" altLang="en-US" sz="2110" strike="noStrike" noProof="1">
              <a:solidFill>
                <a:schemeClr val="tx1"/>
              </a:solidFill>
              <a:latin typeface="+mn-ea"/>
              <a:sym typeface="+mn-ea"/>
            </a:endParaRPr>
          </a:p>
        </p:txBody>
      </p:sp>
      <p:sp>
        <p:nvSpPr>
          <p:cNvPr id="7" name="圆角矩形标注 6"/>
          <p:cNvSpPr/>
          <p:nvPr/>
        </p:nvSpPr>
        <p:spPr>
          <a:xfrm>
            <a:off x="4304547" y="3878290"/>
            <a:ext cx="6799361" cy="547137"/>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tx1"/>
                </a:solidFill>
                <a:latin typeface="+mn-ea"/>
                <a:sym typeface="+mn-ea"/>
              </a:rPr>
              <a:t> 学校自行设定，主动归属学校，系统仅作为辅助工具。</a:t>
            </a:r>
            <a:endParaRPr lang="zh-CN" altLang="en-US" sz="2110" strike="noStrike" noProof="1">
              <a:solidFill>
                <a:schemeClr val="tx1"/>
              </a:solidFill>
              <a:latin typeface="+mn-ea"/>
              <a:sym typeface="+mn-ea"/>
            </a:endParaRPr>
          </a:p>
        </p:txBody>
      </p:sp>
      <p:sp>
        <p:nvSpPr>
          <p:cNvPr id="9" name="圆角矩形标注 8"/>
          <p:cNvSpPr/>
          <p:nvPr/>
        </p:nvSpPr>
        <p:spPr>
          <a:xfrm>
            <a:off x="1884958" y="1634159"/>
            <a:ext cx="6352678" cy="483516"/>
          </a:xfrm>
          <a:prstGeom prst="wedgeRoundRectCallout">
            <a:avLst>
              <a:gd name="adj1" fmla="val -55758"/>
              <a:gd name="adj2" fmla="val -22690"/>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a:solidFill>
                  <a:schemeClr val="tx1"/>
                </a:solidFill>
                <a:latin typeface="+mn-ea"/>
                <a:sym typeface="+mn-ea"/>
              </a:rPr>
              <a:t>陈述学术共识或一般规律还要标注吗？</a:t>
            </a:r>
            <a:endParaRPr lang="zh-CN" altLang="en-US" sz="2110" strike="noStrike" noProof="1">
              <a:solidFill>
                <a:schemeClr val="tx1"/>
              </a:solidFill>
              <a:latin typeface="+mn-ea"/>
              <a:sym typeface="+mn-ea"/>
            </a:endParaRPr>
          </a:p>
        </p:txBody>
      </p:sp>
      <p:sp>
        <p:nvSpPr>
          <p:cNvPr id="17" name="圆角矩形标注 16"/>
          <p:cNvSpPr/>
          <p:nvPr/>
        </p:nvSpPr>
        <p:spPr>
          <a:xfrm>
            <a:off x="3296664" y="2335324"/>
            <a:ext cx="7747641" cy="467443"/>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a:solidFill>
                  <a:schemeClr val="tx1"/>
                </a:solidFill>
                <a:latin typeface="+mn-ea"/>
                <a:sym typeface="+mn-ea"/>
              </a:rPr>
              <a:t>如无必要，则不需将其具体内容详细列出，只说名称或要点即可。</a:t>
            </a:r>
            <a:endParaRPr lang="zh-CN" altLang="en-US" sz="2110" strike="noStrike" noProof="1">
              <a:solidFill>
                <a:schemeClr val="tx1"/>
              </a:solidFill>
              <a:latin typeface="+mn-ea"/>
              <a:sym typeface="+mn-ea"/>
            </a:endParaRPr>
          </a:p>
        </p:txBody>
      </p:sp>
      <p:sp>
        <p:nvSpPr>
          <p:cNvPr id="19" name="圆角矩形标注 18"/>
          <p:cNvSpPr/>
          <p:nvPr/>
        </p:nvSpPr>
        <p:spPr>
          <a:xfrm>
            <a:off x="1884958" y="4687945"/>
            <a:ext cx="5094330" cy="563879"/>
          </a:xfrm>
          <a:prstGeom prst="wedgeRoundRectCallout">
            <a:avLst>
              <a:gd name="adj1" fmla="val -56165"/>
              <a:gd name="adj2" fmla="val -32436"/>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zh-CN" altLang="en-US" sz="2110" strike="noStrike" noProof="1">
                <a:solidFill>
                  <a:schemeClr val="tx1"/>
                </a:solidFill>
                <a:latin typeface="+mn-ea"/>
                <a:sym typeface="+mn-ea"/>
              </a:rPr>
              <a:t>学位论文与学生本人论文重复的原因？</a:t>
            </a:r>
            <a:endParaRPr lang="zh-CN" altLang="en-US" sz="2110" strike="noStrike" noProof="1">
              <a:solidFill>
                <a:schemeClr val="tx1"/>
              </a:solidFill>
              <a:latin typeface="+mn-ea"/>
              <a:sym typeface="+mn-ea"/>
            </a:endParaRPr>
          </a:p>
        </p:txBody>
      </p:sp>
      <p:sp>
        <p:nvSpPr>
          <p:cNvPr id="21" name="圆角矩形标注 20"/>
          <p:cNvSpPr/>
          <p:nvPr/>
        </p:nvSpPr>
        <p:spPr>
          <a:xfrm>
            <a:off x="2458213" y="5487554"/>
            <a:ext cx="8586763" cy="815682"/>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tx1"/>
                </a:solidFill>
                <a:latin typeface="+mn-ea"/>
                <a:sym typeface="+mn-ea"/>
              </a:rPr>
              <a:t> 与期刊论文重复：未上传论文封面，或作者姓名和单位名称不明确；</a:t>
            </a:r>
            <a:endParaRPr lang="zh-CN" altLang="en-US" sz="2110" strike="noStrike" noProof="1">
              <a:solidFill>
                <a:schemeClr val="tx1"/>
              </a:solidFill>
              <a:latin typeface="+mn-ea"/>
              <a:sym typeface="+mn-ea"/>
            </a:endParaRPr>
          </a:p>
          <a:p>
            <a:pPr algn="l" fontAlgn="auto"/>
            <a:r>
              <a:rPr lang="zh-CN" altLang="en-US" sz="2110" strike="noStrike" noProof="1">
                <a:solidFill>
                  <a:schemeClr val="tx1"/>
                </a:solidFill>
                <a:latin typeface="+mn-ea"/>
                <a:sym typeface="+mn-ea"/>
              </a:rPr>
              <a:t> 与学位论文重复：两年前曾用本系统检测</a:t>
            </a:r>
            <a:endParaRPr lang="zh-CN" altLang="en-US" sz="2110" strike="noStrike" noProof="1">
              <a:solidFill>
                <a:schemeClr val="tx1"/>
              </a:solidFill>
              <a:latin typeface="+mn-ea"/>
              <a:sym typeface="+mn-ea"/>
            </a:endParaRPr>
          </a:p>
        </p:txBody>
      </p:sp>
      <p:pic>
        <p:nvPicPr>
          <p:cNvPr id="13" name="图片 12" descr="3d5fc20b992bf059869574cb00fb7fed"/>
          <p:cNvPicPr>
            <a:picLocks noChangeAspect="1"/>
          </p:cNvPicPr>
          <p:nvPr/>
        </p:nvPicPr>
        <p:blipFill>
          <a:blip r:embed="rId3"/>
          <a:stretch>
            <a:fillRect/>
          </a:stretch>
        </p:blipFill>
        <p:spPr>
          <a:xfrm>
            <a:off x="587769" y="1099747"/>
            <a:ext cx="1235578" cy="1235578"/>
          </a:xfrm>
          <a:prstGeom prst="rect">
            <a:avLst/>
          </a:prstGeom>
        </p:spPr>
      </p:pic>
      <p:pic>
        <p:nvPicPr>
          <p:cNvPr id="18" name="图片 17" descr="3d5fc20b992bf059869574cb00fb7fed"/>
          <p:cNvPicPr>
            <a:picLocks noChangeAspect="1"/>
          </p:cNvPicPr>
          <p:nvPr/>
        </p:nvPicPr>
        <p:blipFill>
          <a:blip r:embed="rId3"/>
          <a:stretch>
            <a:fillRect/>
          </a:stretch>
        </p:blipFill>
        <p:spPr>
          <a:xfrm>
            <a:off x="587769" y="2398275"/>
            <a:ext cx="1235578" cy="1235578"/>
          </a:xfrm>
          <a:prstGeom prst="rect">
            <a:avLst/>
          </a:prstGeom>
        </p:spPr>
      </p:pic>
      <p:pic>
        <p:nvPicPr>
          <p:cNvPr id="20" name="图片 19" descr="3d5fc20b992bf059869574cb00fb7fed"/>
          <p:cNvPicPr>
            <a:picLocks noChangeAspect="1"/>
          </p:cNvPicPr>
          <p:nvPr/>
        </p:nvPicPr>
        <p:blipFill>
          <a:blip r:embed="rId3"/>
          <a:stretch>
            <a:fillRect/>
          </a:stretch>
        </p:blipFill>
        <p:spPr>
          <a:xfrm>
            <a:off x="587769" y="4016246"/>
            <a:ext cx="1235578" cy="1235578"/>
          </a:xfrm>
          <a:prstGeom prst="rect">
            <a:avLst/>
          </a:prstGeom>
        </p:spPr>
      </p:pic>
      <p:pic>
        <p:nvPicPr>
          <p:cNvPr id="22" name="图片 21" descr="2b86f0aa2edbc9f40d988b9a403dae85"/>
          <p:cNvPicPr>
            <a:picLocks noChangeAspect="1"/>
          </p:cNvPicPr>
          <p:nvPr/>
        </p:nvPicPr>
        <p:blipFill>
          <a:blip r:embed="rId4"/>
          <a:stretch>
            <a:fillRect/>
          </a:stretch>
        </p:blipFill>
        <p:spPr>
          <a:xfrm>
            <a:off x="11256597" y="1827699"/>
            <a:ext cx="1062128" cy="1417064"/>
          </a:xfrm>
          <a:prstGeom prst="rect">
            <a:avLst/>
          </a:prstGeom>
        </p:spPr>
      </p:pic>
      <p:pic>
        <p:nvPicPr>
          <p:cNvPr id="26" name="图片 25" descr="2b86f0aa2edbc9f40d988b9a403dae85"/>
          <p:cNvPicPr>
            <a:picLocks noChangeAspect="1"/>
          </p:cNvPicPr>
          <p:nvPr/>
        </p:nvPicPr>
        <p:blipFill>
          <a:blip r:embed="rId4"/>
          <a:stretch>
            <a:fillRect/>
          </a:stretch>
        </p:blipFill>
        <p:spPr>
          <a:xfrm>
            <a:off x="11291421" y="3341868"/>
            <a:ext cx="1062128" cy="1417064"/>
          </a:xfrm>
          <a:prstGeom prst="rect">
            <a:avLst/>
          </a:prstGeom>
        </p:spPr>
      </p:pic>
      <p:pic>
        <p:nvPicPr>
          <p:cNvPr id="23" name="图片 22" descr="2b86f0aa2edbc9f40d988b9a403dae85"/>
          <p:cNvPicPr>
            <a:picLocks noChangeAspect="1"/>
          </p:cNvPicPr>
          <p:nvPr/>
        </p:nvPicPr>
        <p:blipFill>
          <a:blip r:embed="rId4"/>
          <a:stretch>
            <a:fillRect/>
          </a:stretch>
        </p:blipFill>
        <p:spPr>
          <a:xfrm>
            <a:off x="11231149" y="5002029"/>
            <a:ext cx="1062128" cy="141706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60350"/>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报告单常见问题解析</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标注 9"/>
          <p:cNvSpPr/>
          <p:nvPr/>
        </p:nvSpPr>
        <p:spPr>
          <a:xfrm>
            <a:off x="1919389" y="3235664"/>
            <a:ext cx="3764996" cy="553164"/>
          </a:xfrm>
          <a:prstGeom prst="wedgeRoundRectCallout">
            <a:avLst>
              <a:gd name="adj1" fmla="val -55758"/>
              <a:gd name="adj2" fmla="val -22690"/>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zh-CN" altLang="en-US" sz="2110">
                <a:solidFill>
                  <a:schemeClr val="tx1"/>
                </a:solidFill>
                <a:latin typeface="+mn-ea"/>
                <a:sym typeface="+mn-ea"/>
              </a:rPr>
              <a:t>借鉴文献观点是否需要溯源？</a:t>
            </a:r>
            <a:endParaRPr lang="zh-CN" altLang="en-US" sz="2110" strike="noStrike" noProof="1">
              <a:solidFill>
                <a:schemeClr val="tx1"/>
              </a:solidFill>
              <a:latin typeface="+mn-ea"/>
              <a:sym typeface="+mn-ea"/>
            </a:endParaRPr>
          </a:p>
        </p:txBody>
      </p:sp>
      <p:sp>
        <p:nvSpPr>
          <p:cNvPr id="12" name="圆角矩形标注 11"/>
          <p:cNvSpPr/>
          <p:nvPr/>
        </p:nvSpPr>
        <p:spPr>
          <a:xfrm>
            <a:off x="6246925" y="3869191"/>
            <a:ext cx="3816562" cy="547137"/>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tx1"/>
                </a:solidFill>
                <a:latin typeface="+mn-ea"/>
                <a:sym typeface="+mn-ea"/>
              </a:rPr>
              <a:t> </a:t>
            </a:r>
            <a:r>
              <a:rPr lang="zh-CN" altLang="en-US" sz="2110">
                <a:solidFill>
                  <a:schemeClr val="tx1"/>
                </a:solidFill>
                <a:latin typeface="+mn-ea"/>
                <a:sym typeface="+mn-ea"/>
              </a:rPr>
              <a:t>引用文献观点时，需要溯源。</a:t>
            </a:r>
            <a:endParaRPr lang="zh-CN" altLang="en-US" sz="2110" strike="noStrike" noProof="1">
              <a:solidFill>
                <a:schemeClr val="tx1"/>
              </a:solidFill>
              <a:latin typeface="+mn-ea"/>
              <a:sym typeface="+mn-ea"/>
            </a:endParaRPr>
          </a:p>
        </p:txBody>
      </p:sp>
      <p:sp>
        <p:nvSpPr>
          <p:cNvPr id="15" name="圆角矩形标注 14"/>
          <p:cNvSpPr/>
          <p:nvPr/>
        </p:nvSpPr>
        <p:spPr>
          <a:xfrm>
            <a:off x="1919389" y="1681984"/>
            <a:ext cx="6352678" cy="483516"/>
          </a:xfrm>
          <a:prstGeom prst="wedgeRoundRectCallout">
            <a:avLst>
              <a:gd name="adj1" fmla="val -55758"/>
              <a:gd name="adj2" fmla="val -22690"/>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a:solidFill>
                  <a:schemeClr val="tx1"/>
                </a:solidFill>
                <a:latin typeface="+mn-ea"/>
                <a:sym typeface="+mn-ea"/>
              </a:rPr>
              <a:t>网络数据是不是可以</a:t>
            </a:r>
            <a:r>
              <a:rPr lang="en-US" altLang="zh-CN" sz="2110">
                <a:solidFill>
                  <a:schemeClr val="tx1"/>
                </a:solidFill>
                <a:latin typeface="+mn-ea"/>
                <a:sym typeface="+mn-ea"/>
              </a:rPr>
              <a:t>“</a:t>
            </a:r>
            <a:r>
              <a:rPr lang="zh-CN" altLang="en-US" sz="2110">
                <a:solidFill>
                  <a:schemeClr val="tx1"/>
                </a:solidFill>
                <a:latin typeface="+mn-ea"/>
                <a:sym typeface="+mn-ea"/>
              </a:rPr>
              <a:t>拿来主义</a:t>
            </a:r>
            <a:r>
              <a:rPr lang="en-US" altLang="zh-CN" sz="2110">
                <a:solidFill>
                  <a:schemeClr val="tx1"/>
                </a:solidFill>
                <a:latin typeface="+mn-ea"/>
                <a:sym typeface="+mn-ea"/>
              </a:rPr>
              <a:t>”</a:t>
            </a:r>
            <a:r>
              <a:rPr lang="zh-CN" altLang="en-US" sz="2110">
                <a:solidFill>
                  <a:schemeClr val="tx1"/>
                </a:solidFill>
                <a:latin typeface="+mn-ea"/>
                <a:sym typeface="+mn-ea"/>
              </a:rPr>
              <a:t>，直接使用？</a:t>
            </a:r>
            <a:endParaRPr lang="zh-CN" altLang="en-US" sz="2110" strike="noStrike" noProof="1">
              <a:solidFill>
                <a:schemeClr val="tx1"/>
              </a:solidFill>
              <a:latin typeface="+mn-ea"/>
              <a:sym typeface="+mn-ea"/>
            </a:endParaRPr>
          </a:p>
        </p:txBody>
      </p:sp>
      <p:sp>
        <p:nvSpPr>
          <p:cNvPr id="2" name="圆角矩形标注 1"/>
          <p:cNvSpPr/>
          <p:nvPr/>
        </p:nvSpPr>
        <p:spPr>
          <a:xfrm>
            <a:off x="3391367" y="2463512"/>
            <a:ext cx="6753152" cy="467443"/>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a:solidFill>
                  <a:schemeClr val="tx1"/>
                </a:solidFill>
                <a:latin typeface="+mn-ea"/>
                <a:sym typeface="+mn-ea"/>
              </a:rPr>
              <a:t>网络数据也需要标引，在罗列参考文献时把域名写上。</a:t>
            </a:r>
            <a:endParaRPr lang="zh-CN" altLang="en-US" sz="2110" strike="noStrike" noProof="1">
              <a:solidFill>
                <a:schemeClr val="tx1"/>
              </a:solidFill>
              <a:latin typeface="+mn-ea"/>
              <a:sym typeface="+mn-ea"/>
            </a:endParaRPr>
          </a:p>
        </p:txBody>
      </p:sp>
      <p:sp>
        <p:nvSpPr>
          <p:cNvPr id="3" name="圆角矩形标注 2"/>
          <p:cNvSpPr/>
          <p:nvPr/>
        </p:nvSpPr>
        <p:spPr>
          <a:xfrm>
            <a:off x="1919389" y="4601831"/>
            <a:ext cx="5094330" cy="563879"/>
          </a:xfrm>
          <a:prstGeom prst="wedgeRoundRectCallout">
            <a:avLst>
              <a:gd name="adj1" fmla="val -56165"/>
              <a:gd name="adj2" fmla="val -32436"/>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zh-CN" altLang="en-US" sz="2110">
                <a:solidFill>
                  <a:schemeClr val="tx1"/>
                </a:solidFill>
                <a:latin typeface="+mn-ea"/>
                <a:sym typeface="+mn-ea"/>
              </a:rPr>
              <a:t>参考已发表的本人文献也要标注引用吗？</a:t>
            </a:r>
            <a:endParaRPr lang="zh-CN" altLang="en-US" sz="2110" strike="noStrike" noProof="1">
              <a:solidFill>
                <a:schemeClr val="tx1"/>
              </a:solidFill>
              <a:latin typeface="+mn-ea"/>
              <a:sym typeface="+mn-ea"/>
            </a:endParaRPr>
          </a:p>
        </p:txBody>
      </p:sp>
      <p:sp>
        <p:nvSpPr>
          <p:cNvPr id="5" name="圆角矩形标注 4"/>
          <p:cNvSpPr/>
          <p:nvPr/>
        </p:nvSpPr>
        <p:spPr>
          <a:xfrm>
            <a:off x="3796530" y="5388047"/>
            <a:ext cx="6246867" cy="815682"/>
          </a:xfrm>
          <a:prstGeom prst="wedgeRoundRectCallout">
            <a:avLst>
              <a:gd name="adj1" fmla="val 53807"/>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2110" strike="noStrike" noProof="1">
                <a:solidFill>
                  <a:schemeClr val="tx1"/>
                </a:solidFill>
                <a:latin typeface="+mn-ea"/>
                <a:sym typeface="+mn-ea"/>
              </a:rPr>
              <a:t> 一、著作权中的财产权归属于期刊编辑部</a:t>
            </a:r>
            <a:endParaRPr lang="zh-CN" altLang="en-US" sz="2110" strike="noStrike" noProof="1">
              <a:solidFill>
                <a:schemeClr val="tx1"/>
              </a:solidFill>
              <a:latin typeface="+mn-ea"/>
              <a:sym typeface="+mn-ea"/>
            </a:endParaRPr>
          </a:p>
          <a:p>
            <a:pPr algn="l" fontAlgn="auto"/>
            <a:r>
              <a:rPr lang="zh-CN" altLang="en-US" sz="2110" strike="noStrike" noProof="1">
                <a:solidFill>
                  <a:schemeClr val="tx1"/>
                </a:solidFill>
                <a:latin typeface="+mn-ea"/>
                <a:sym typeface="+mn-ea"/>
              </a:rPr>
              <a:t> 二、期刊论文具有合作作者，是多人的智力成果</a:t>
            </a:r>
            <a:endParaRPr lang="zh-CN" altLang="en-US" sz="2110" strike="noStrike" noProof="1">
              <a:solidFill>
                <a:schemeClr val="tx1"/>
              </a:solidFill>
              <a:latin typeface="+mn-ea"/>
              <a:sym typeface="+mn-ea"/>
            </a:endParaRPr>
          </a:p>
        </p:txBody>
      </p:sp>
      <p:pic>
        <p:nvPicPr>
          <p:cNvPr id="14" name="图片 13" descr="3d5fc20b992bf059869574cb00fb7fed"/>
          <p:cNvPicPr>
            <a:picLocks noChangeAspect="1"/>
          </p:cNvPicPr>
          <p:nvPr/>
        </p:nvPicPr>
        <p:blipFill>
          <a:blip r:embed="rId3"/>
          <a:stretch>
            <a:fillRect/>
          </a:stretch>
        </p:blipFill>
        <p:spPr>
          <a:xfrm>
            <a:off x="642291" y="1134178"/>
            <a:ext cx="1235578" cy="1235578"/>
          </a:xfrm>
          <a:prstGeom prst="rect">
            <a:avLst/>
          </a:prstGeom>
        </p:spPr>
      </p:pic>
      <p:pic>
        <p:nvPicPr>
          <p:cNvPr id="6" name="图片 5" descr="3d5fc20b992bf059869574cb00fb7fed"/>
          <p:cNvPicPr>
            <a:picLocks noChangeAspect="1"/>
          </p:cNvPicPr>
          <p:nvPr/>
        </p:nvPicPr>
        <p:blipFill>
          <a:blip r:embed="rId3"/>
          <a:stretch>
            <a:fillRect/>
          </a:stretch>
        </p:blipFill>
        <p:spPr>
          <a:xfrm>
            <a:off x="662381" y="2633613"/>
            <a:ext cx="1235578" cy="1235578"/>
          </a:xfrm>
          <a:prstGeom prst="rect">
            <a:avLst/>
          </a:prstGeom>
        </p:spPr>
      </p:pic>
      <p:pic>
        <p:nvPicPr>
          <p:cNvPr id="8" name="图片 7" descr="3d5fc20b992bf059869574cb00fb7fed"/>
          <p:cNvPicPr>
            <a:picLocks noChangeAspect="1"/>
          </p:cNvPicPr>
          <p:nvPr/>
        </p:nvPicPr>
        <p:blipFill>
          <a:blip r:embed="rId3"/>
          <a:stretch>
            <a:fillRect/>
          </a:stretch>
        </p:blipFill>
        <p:spPr>
          <a:xfrm>
            <a:off x="662381" y="3997771"/>
            <a:ext cx="1235578" cy="1235578"/>
          </a:xfrm>
          <a:prstGeom prst="rect">
            <a:avLst/>
          </a:prstGeom>
        </p:spPr>
      </p:pic>
      <p:pic>
        <p:nvPicPr>
          <p:cNvPr id="11" name="图片 10" descr="2b86f0aa2edbc9f40d988b9a403dae85"/>
          <p:cNvPicPr>
            <a:picLocks noChangeAspect="1"/>
          </p:cNvPicPr>
          <p:nvPr/>
        </p:nvPicPr>
        <p:blipFill>
          <a:blip r:embed="rId4"/>
          <a:stretch>
            <a:fillRect/>
          </a:stretch>
        </p:blipFill>
        <p:spPr>
          <a:xfrm>
            <a:off x="10494098" y="1988702"/>
            <a:ext cx="1062128" cy="1417064"/>
          </a:xfrm>
          <a:prstGeom prst="rect">
            <a:avLst/>
          </a:prstGeom>
        </p:spPr>
      </p:pic>
      <p:pic>
        <p:nvPicPr>
          <p:cNvPr id="16" name="图片 15" descr="2b86f0aa2edbc9f40d988b9a403dae85"/>
          <p:cNvPicPr>
            <a:picLocks noChangeAspect="1"/>
          </p:cNvPicPr>
          <p:nvPr/>
        </p:nvPicPr>
        <p:blipFill>
          <a:blip r:embed="rId4"/>
          <a:stretch>
            <a:fillRect/>
          </a:stretch>
        </p:blipFill>
        <p:spPr>
          <a:xfrm>
            <a:off x="10494098" y="3433892"/>
            <a:ext cx="1062128" cy="1417064"/>
          </a:xfrm>
          <a:prstGeom prst="rect">
            <a:avLst/>
          </a:prstGeom>
        </p:spPr>
      </p:pic>
      <p:pic>
        <p:nvPicPr>
          <p:cNvPr id="27" name="图片 26" descr="2b86f0aa2edbc9f40d988b9a403dae85"/>
          <p:cNvPicPr>
            <a:picLocks noChangeAspect="1"/>
          </p:cNvPicPr>
          <p:nvPr/>
        </p:nvPicPr>
        <p:blipFill>
          <a:blip r:embed="rId4"/>
          <a:stretch>
            <a:fillRect/>
          </a:stretch>
        </p:blipFill>
        <p:spPr>
          <a:xfrm>
            <a:off x="10494098" y="5087357"/>
            <a:ext cx="1062128" cy="141706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577215" y="255905"/>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产生高复制比的原因</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MH_SubTitle_1">
            <a:hlinkClick r:id="rId3" action="ppaction://hlinkfile"/>
          </p:cNvPr>
          <p:cNvSpPr/>
          <p:nvPr/>
        </p:nvSpPr>
        <p:spPr>
          <a:xfrm>
            <a:off x="1015326" y="1544126"/>
            <a:ext cx="2382756" cy="1092264"/>
          </a:xfrm>
          <a:custGeom>
            <a:avLst/>
            <a:gdLst>
              <a:gd name="txL" fmla="*/ 0 w 2242"/>
              <a:gd name="txT" fmla="*/ 0 h 694"/>
              <a:gd name="txR" fmla="*/ 2242 w 2242"/>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2" h="694">
                <a:moveTo>
                  <a:pt x="42" y="117"/>
                </a:moveTo>
                <a:cubicBezTo>
                  <a:pt x="1794" y="117"/>
                  <a:pt x="1794" y="117"/>
                  <a:pt x="1794" y="117"/>
                </a:cubicBezTo>
                <a:cubicBezTo>
                  <a:pt x="1794" y="117"/>
                  <a:pt x="1790" y="88"/>
                  <a:pt x="1799" y="68"/>
                </a:cubicBezTo>
                <a:cubicBezTo>
                  <a:pt x="1808" y="49"/>
                  <a:pt x="1844" y="0"/>
                  <a:pt x="1904" y="41"/>
                </a:cubicBezTo>
                <a:cubicBezTo>
                  <a:pt x="1963" y="83"/>
                  <a:pt x="2140" y="218"/>
                  <a:pt x="2170" y="241"/>
                </a:cubicBezTo>
                <a:cubicBezTo>
                  <a:pt x="2201" y="265"/>
                  <a:pt x="2235" y="292"/>
                  <a:pt x="2239" y="342"/>
                </a:cubicBezTo>
                <a:cubicBezTo>
                  <a:pt x="2242" y="389"/>
                  <a:pt x="2230" y="411"/>
                  <a:pt x="2174" y="461"/>
                </a:cubicBezTo>
                <a:cubicBezTo>
                  <a:pt x="2126" y="504"/>
                  <a:pt x="1942" y="636"/>
                  <a:pt x="1913" y="654"/>
                </a:cubicBezTo>
                <a:cubicBezTo>
                  <a:pt x="1884" y="672"/>
                  <a:pt x="1849" y="694"/>
                  <a:pt x="1812" y="659"/>
                </a:cubicBezTo>
                <a:cubicBezTo>
                  <a:pt x="1785" y="634"/>
                  <a:pt x="1789" y="587"/>
                  <a:pt x="1789" y="587"/>
                </a:cubicBezTo>
                <a:cubicBezTo>
                  <a:pt x="0" y="532"/>
                  <a:pt x="0" y="532"/>
                  <a:pt x="0" y="532"/>
                </a:cubicBezTo>
                <a:cubicBezTo>
                  <a:pt x="31" y="497"/>
                  <a:pt x="31" y="497"/>
                  <a:pt x="31" y="497"/>
                </a:cubicBezTo>
                <a:cubicBezTo>
                  <a:pt x="1880" y="497"/>
                  <a:pt x="1880" y="497"/>
                  <a:pt x="1880" y="497"/>
                </a:cubicBezTo>
                <a:cubicBezTo>
                  <a:pt x="1880" y="562"/>
                  <a:pt x="1880" y="562"/>
                  <a:pt x="1880" y="562"/>
                </a:cubicBezTo>
                <a:cubicBezTo>
                  <a:pt x="1880" y="562"/>
                  <a:pt x="2120" y="391"/>
                  <a:pt x="2140" y="375"/>
                </a:cubicBezTo>
                <a:cubicBezTo>
                  <a:pt x="2160" y="358"/>
                  <a:pt x="2156" y="339"/>
                  <a:pt x="2134" y="326"/>
                </a:cubicBezTo>
                <a:cubicBezTo>
                  <a:pt x="2113" y="313"/>
                  <a:pt x="1884" y="140"/>
                  <a:pt x="1884" y="140"/>
                </a:cubicBezTo>
                <a:cubicBezTo>
                  <a:pt x="1884" y="211"/>
                  <a:pt x="1884" y="211"/>
                  <a:pt x="1884" y="211"/>
                </a:cubicBezTo>
                <a:cubicBezTo>
                  <a:pt x="2" y="161"/>
                  <a:pt x="2" y="161"/>
                  <a:pt x="2" y="161"/>
                </a:cubicBezTo>
                <a:lnTo>
                  <a:pt x="42" y="117"/>
                </a:lnTo>
                <a:close/>
              </a:path>
            </a:pathLst>
          </a:custGeom>
          <a:gradFill rotWithShape="0">
            <a:gsLst>
              <a:gs pos="0">
                <a:srgbClr val="FFC411">
                  <a:alpha val="0"/>
                </a:srgbClr>
              </a:gs>
              <a:gs pos="100000">
                <a:srgbClr val="FFC000"/>
              </a:gs>
            </a:gsLst>
            <a:lin ang="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rPr>
              <a:t>引文内容自动识别</a:t>
            </a:r>
            <a:endPar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21" name="图片 20" descr="6引文大图"/>
          <p:cNvPicPr>
            <a:picLocks noChangeAspect="1"/>
          </p:cNvPicPr>
          <p:nvPr/>
        </p:nvPicPr>
        <p:blipFill>
          <a:blip r:embed="rId4"/>
          <a:stretch>
            <a:fillRect/>
          </a:stretch>
        </p:blipFill>
        <p:spPr>
          <a:xfrm>
            <a:off x="3398082" y="1854192"/>
            <a:ext cx="9038803" cy="991811"/>
          </a:xfrm>
          <a:prstGeom prst="rect">
            <a:avLst/>
          </a:prstGeom>
          <a:noFill/>
          <a:ln w="9525">
            <a:noFill/>
          </a:ln>
        </p:spPr>
      </p:pic>
      <p:sp>
        <p:nvSpPr>
          <p:cNvPr id="22" name="矩形 21"/>
          <p:cNvSpPr/>
          <p:nvPr/>
        </p:nvSpPr>
        <p:spPr>
          <a:xfrm>
            <a:off x="10188737" y="2572770"/>
            <a:ext cx="2248818" cy="295333"/>
          </a:xfrm>
          <a:prstGeom prst="rect">
            <a:avLst/>
          </a:prstGeom>
          <a:noFill/>
          <a:ln w="38100" cap="flat" cmpd="sng">
            <a:solidFill>
              <a:schemeClr val="hlink"/>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25"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3" name="图片 22" descr="6引文小图"/>
          <p:cNvPicPr>
            <a:picLocks noChangeAspect="1"/>
          </p:cNvPicPr>
          <p:nvPr/>
        </p:nvPicPr>
        <p:blipFill>
          <a:blip r:embed="rId5"/>
          <a:stretch>
            <a:fillRect/>
          </a:stretch>
        </p:blipFill>
        <p:spPr>
          <a:xfrm>
            <a:off x="6408338" y="2685947"/>
            <a:ext cx="4827124" cy="1230220"/>
          </a:xfrm>
          <a:prstGeom prst="rect">
            <a:avLst/>
          </a:prstGeom>
          <a:noFill/>
          <a:ln w="9525">
            <a:noFill/>
          </a:ln>
        </p:spPr>
      </p:pic>
      <p:sp>
        <p:nvSpPr>
          <p:cNvPr id="24" name="MH_SubTitle_2">
            <a:hlinkClick r:id="rId6" action="ppaction://hlinkfile"/>
          </p:cNvPr>
          <p:cNvSpPr/>
          <p:nvPr/>
        </p:nvSpPr>
        <p:spPr>
          <a:xfrm>
            <a:off x="9817059" y="2868103"/>
            <a:ext cx="2267570" cy="1088246"/>
          </a:xfrm>
          <a:custGeom>
            <a:avLst/>
            <a:gdLst>
              <a:gd name="txL" fmla="*/ 0 w 2131"/>
              <a:gd name="txT" fmla="*/ 0 h 694"/>
              <a:gd name="txR" fmla="*/ 2131 w 2131"/>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31" h="694">
                <a:moveTo>
                  <a:pt x="2118" y="117"/>
                </a:moveTo>
                <a:cubicBezTo>
                  <a:pt x="448" y="117"/>
                  <a:pt x="448" y="117"/>
                  <a:pt x="448" y="117"/>
                </a:cubicBezTo>
                <a:cubicBezTo>
                  <a:pt x="448" y="117"/>
                  <a:pt x="452" y="89"/>
                  <a:pt x="443" y="69"/>
                </a:cubicBezTo>
                <a:cubicBezTo>
                  <a:pt x="434" y="49"/>
                  <a:pt x="398" y="0"/>
                  <a:pt x="338" y="42"/>
                </a:cubicBezTo>
                <a:cubicBezTo>
                  <a:pt x="279" y="83"/>
                  <a:pt x="102" y="218"/>
                  <a:pt x="72" y="242"/>
                </a:cubicBezTo>
                <a:cubicBezTo>
                  <a:pt x="41" y="265"/>
                  <a:pt x="7" y="292"/>
                  <a:pt x="3" y="342"/>
                </a:cubicBezTo>
                <a:cubicBezTo>
                  <a:pt x="0" y="389"/>
                  <a:pt x="12" y="411"/>
                  <a:pt x="68" y="461"/>
                </a:cubicBezTo>
                <a:cubicBezTo>
                  <a:pt x="116" y="504"/>
                  <a:pt x="300" y="636"/>
                  <a:pt x="329" y="654"/>
                </a:cubicBezTo>
                <a:cubicBezTo>
                  <a:pt x="358" y="672"/>
                  <a:pt x="393" y="694"/>
                  <a:pt x="430" y="659"/>
                </a:cubicBezTo>
                <a:cubicBezTo>
                  <a:pt x="457" y="634"/>
                  <a:pt x="453" y="587"/>
                  <a:pt x="453" y="587"/>
                </a:cubicBezTo>
                <a:cubicBezTo>
                  <a:pt x="2121" y="541"/>
                  <a:pt x="2121" y="541"/>
                  <a:pt x="2121" y="541"/>
                </a:cubicBezTo>
                <a:cubicBezTo>
                  <a:pt x="2100" y="498"/>
                  <a:pt x="2100" y="498"/>
                  <a:pt x="2100" y="498"/>
                </a:cubicBezTo>
                <a:cubicBezTo>
                  <a:pt x="362" y="497"/>
                  <a:pt x="362" y="497"/>
                  <a:pt x="362" y="497"/>
                </a:cubicBezTo>
                <a:cubicBezTo>
                  <a:pt x="362" y="562"/>
                  <a:pt x="362" y="562"/>
                  <a:pt x="362" y="562"/>
                </a:cubicBezTo>
                <a:cubicBezTo>
                  <a:pt x="362" y="562"/>
                  <a:pt x="122" y="391"/>
                  <a:pt x="102" y="375"/>
                </a:cubicBezTo>
                <a:cubicBezTo>
                  <a:pt x="82" y="359"/>
                  <a:pt x="86" y="339"/>
                  <a:pt x="108" y="326"/>
                </a:cubicBezTo>
                <a:cubicBezTo>
                  <a:pt x="129" y="314"/>
                  <a:pt x="358" y="141"/>
                  <a:pt x="358" y="141"/>
                </a:cubicBezTo>
                <a:cubicBezTo>
                  <a:pt x="358" y="211"/>
                  <a:pt x="358" y="211"/>
                  <a:pt x="358" y="211"/>
                </a:cubicBezTo>
                <a:cubicBezTo>
                  <a:pt x="2131" y="164"/>
                  <a:pt x="2131" y="164"/>
                  <a:pt x="2131" y="164"/>
                </a:cubicBezTo>
                <a:lnTo>
                  <a:pt x="2118" y="117"/>
                </a:lnTo>
                <a:close/>
              </a:path>
            </a:pathLst>
          </a:custGeom>
          <a:gradFill rotWithShape="0">
            <a:gsLst>
              <a:gs pos="0">
                <a:srgbClr val="10B3E9">
                  <a:alpha val="0"/>
                </a:srgbClr>
              </a:gs>
              <a:gs pos="100000">
                <a:srgbClr val="00B0F0"/>
              </a:gs>
            </a:gsLst>
            <a:lin ang="1080000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标引不正确</a:t>
            </a:r>
            <a:r>
              <a:rPr kumimoji="0" lang="en-US" altLang="zh-CN"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 </a:t>
            </a:r>
            <a:endPar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sp>
        <p:nvSpPr>
          <p:cNvPr id="25" name="矩形 24"/>
          <p:cNvSpPr/>
          <p:nvPr/>
        </p:nvSpPr>
        <p:spPr>
          <a:xfrm>
            <a:off x="6860378" y="3482208"/>
            <a:ext cx="4441383" cy="433959"/>
          </a:xfrm>
          <a:prstGeom prst="rect">
            <a:avLst/>
          </a:prstGeom>
          <a:noFill/>
          <a:ln w="38100" cap="flat" cmpd="sng">
            <a:solidFill>
              <a:schemeClr val="hlink"/>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25"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7" name="图片 26" descr="标引不正确"/>
          <p:cNvPicPr>
            <a:picLocks noChangeAspect="1"/>
          </p:cNvPicPr>
          <p:nvPr/>
        </p:nvPicPr>
        <p:blipFill>
          <a:blip r:embed="rId7"/>
          <a:stretch>
            <a:fillRect/>
          </a:stretch>
        </p:blipFill>
        <p:spPr>
          <a:xfrm>
            <a:off x="3872892" y="1171109"/>
            <a:ext cx="5390333" cy="5713124"/>
          </a:xfrm>
          <a:prstGeom prst="rect">
            <a:avLst/>
          </a:prstGeom>
          <a:noFill/>
          <a:ln w="9525">
            <a:noFill/>
          </a:ln>
        </p:spPr>
      </p:pic>
      <p:sp>
        <p:nvSpPr>
          <p:cNvPr id="28" name="MH_SubTitle_3">
            <a:hlinkClick r:id="rId8" action="ppaction://hlinkfile"/>
          </p:cNvPr>
          <p:cNvSpPr/>
          <p:nvPr/>
        </p:nvSpPr>
        <p:spPr>
          <a:xfrm>
            <a:off x="995905" y="3671061"/>
            <a:ext cx="2382756" cy="1090255"/>
          </a:xfrm>
          <a:custGeom>
            <a:avLst/>
            <a:gdLst>
              <a:gd name="txL" fmla="*/ 0 w 2242"/>
              <a:gd name="txT" fmla="*/ 0 h 694"/>
              <a:gd name="txR" fmla="*/ 2242 w 2242"/>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2" h="694">
                <a:moveTo>
                  <a:pt x="41" y="117"/>
                </a:moveTo>
                <a:cubicBezTo>
                  <a:pt x="1793" y="117"/>
                  <a:pt x="1793" y="117"/>
                  <a:pt x="1793" y="117"/>
                </a:cubicBezTo>
                <a:cubicBezTo>
                  <a:pt x="1793" y="117"/>
                  <a:pt x="1790" y="89"/>
                  <a:pt x="1799" y="69"/>
                </a:cubicBezTo>
                <a:cubicBezTo>
                  <a:pt x="1808" y="49"/>
                  <a:pt x="1844" y="0"/>
                  <a:pt x="1903" y="42"/>
                </a:cubicBezTo>
                <a:cubicBezTo>
                  <a:pt x="1963" y="83"/>
                  <a:pt x="2139" y="218"/>
                  <a:pt x="2170" y="242"/>
                </a:cubicBezTo>
                <a:cubicBezTo>
                  <a:pt x="2200" y="265"/>
                  <a:pt x="2234" y="292"/>
                  <a:pt x="2238" y="342"/>
                </a:cubicBezTo>
                <a:cubicBezTo>
                  <a:pt x="2242" y="389"/>
                  <a:pt x="2229" y="411"/>
                  <a:pt x="2173" y="461"/>
                </a:cubicBezTo>
                <a:cubicBezTo>
                  <a:pt x="2126" y="504"/>
                  <a:pt x="1941" y="636"/>
                  <a:pt x="1912" y="654"/>
                </a:cubicBezTo>
                <a:cubicBezTo>
                  <a:pt x="1883" y="672"/>
                  <a:pt x="1848" y="694"/>
                  <a:pt x="1811" y="659"/>
                </a:cubicBezTo>
                <a:cubicBezTo>
                  <a:pt x="1784" y="634"/>
                  <a:pt x="1788" y="587"/>
                  <a:pt x="1788" y="587"/>
                </a:cubicBezTo>
                <a:cubicBezTo>
                  <a:pt x="0" y="532"/>
                  <a:pt x="0" y="532"/>
                  <a:pt x="0" y="532"/>
                </a:cubicBezTo>
                <a:cubicBezTo>
                  <a:pt x="30" y="497"/>
                  <a:pt x="30" y="497"/>
                  <a:pt x="30" y="497"/>
                </a:cubicBezTo>
                <a:cubicBezTo>
                  <a:pt x="1880" y="497"/>
                  <a:pt x="1880" y="497"/>
                  <a:pt x="1880" y="497"/>
                </a:cubicBezTo>
                <a:cubicBezTo>
                  <a:pt x="1880" y="562"/>
                  <a:pt x="1880" y="562"/>
                  <a:pt x="1880" y="562"/>
                </a:cubicBezTo>
                <a:cubicBezTo>
                  <a:pt x="1880" y="562"/>
                  <a:pt x="2119" y="391"/>
                  <a:pt x="2139" y="375"/>
                </a:cubicBezTo>
                <a:cubicBezTo>
                  <a:pt x="2159" y="359"/>
                  <a:pt x="2155" y="339"/>
                  <a:pt x="2134" y="326"/>
                </a:cubicBezTo>
                <a:cubicBezTo>
                  <a:pt x="2112" y="314"/>
                  <a:pt x="1883" y="141"/>
                  <a:pt x="1883" y="141"/>
                </a:cubicBezTo>
                <a:cubicBezTo>
                  <a:pt x="1883" y="211"/>
                  <a:pt x="1883" y="211"/>
                  <a:pt x="1883" y="211"/>
                </a:cubicBezTo>
                <a:cubicBezTo>
                  <a:pt x="2" y="161"/>
                  <a:pt x="2" y="161"/>
                  <a:pt x="2" y="161"/>
                </a:cubicBezTo>
                <a:lnTo>
                  <a:pt x="41" y="117"/>
                </a:lnTo>
                <a:close/>
              </a:path>
            </a:pathLst>
          </a:custGeom>
          <a:gradFill rotWithShape="0">
            <a:gsLst>
              <a:gs pos="0">
                <a:srgbClr val="FF7D9C">
                  <a:alpha val="0"/>
                </a:srgbClr>
              </a:gs>
              <a:gs pos="100000">
                <a:srgbClr val="FF7D9C"/>
              </a:gs>
            </a:gsLst>
            <a:lin ang="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格式不规范</a:t>
            </a:r>
            <a:r>
              <a:rPr kumimoji="0" lang="en-US" altLang="zh-CN"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 </a:t>
            </a:r>
            <a:endPar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29" name="图片 28" descr="格式不规范导致的复制比"/>
          <p:cNvPicPr>
            <a:picLocks noChangeAspect="1"/>
          </p:cNvPicPr>
          <p:nvPr/>
        </p:nvPicPr>
        <p:blipFill>
          <a:blip r:embed="rId9"/>
          <a:stretch>
            <a:fillRect/>
          </a:stretch>
        </p:blipFill>
        <p:spPr>
          <a:xfrm>
            <a:off x="3556129" y="3369700"/>
            <a:ext cx="6986874" cy="2868281"/>
          </a:xfrm>
          <a:prstGeom prst="rect">
            <a:avLst/>
          </a:prstGeom>
          <a:noFill/>
          <a:ln w="9525">
            <a:noFill/>
          </a:ln>
        </p:spPr>
      </p:pic>
      <p:sp>
        <p:nvSpPr>
          <p:cNvPr id="30" name="MH_SubTitle_4">
            <a:hlinkClick r:id="rId10" action="ppaction://hlinkfile"/>
          </p:cNvPr>
          <p:cNvSpPr/>
          <p:nvPr/>
        </p:nvSpPr>
        <p:spPr>
          <a:xfrm>
            <a:off x="9817059" y="4761316"/>
            <a:ext cx="2267570" cy="1088246"/>
          </a:xfrm>
          <a:custGeom>
            <a:avLst/>
            <a:gdLst>
              <a:gd name="txL" fmla="*/ 0 w 2132"/>
              <a:gd name="txT" fmla="*/ 0 h 693"/>
              <a:gd name="txR" fmla="*/ 2132 w 2132"/>
              <a:gd name="txB" fmla="*/ 693 h 69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32" h="693">
                <a:moveTo>
                  <a:pt x="2118" y="117"/>
                </a:moveTo>
                <a:cubicBezTo>
                  <a:pt x="448" y="117"/>
                  <a:pt x="448" y="117"/>
                  <a:pt x="448" y="117"/>
                </a:cubicBezTo>
                <a:cubicBezTo>
                  <a:pt x="448" y="117"/>
                  <a:pt x="452" y="88"/>
                  <a:pt x="443" y="68"/>
                </a:cubicBezTo>
                <a:cubicBezTo>
                  <a:pt x="434" y="48"/>
                  <a:pt x="398" y="0"/>
                  <a:pt x="338" y="41"/>
                </a:cubicBezTo>
                <a:cubicBezTo>
                  <a:pt x="279" y="82"/>
                  <a:pt x="102" y="217"/>
                  <a:pt x="72" y="241"/>
                </a:cubicBezTo>
                <a:cubicBezTo>
                  <a:pt x="41" y="264"/>
                  <a:pt x="7" y="291"/>
                  <a:pt x="3" y="342"/>
                </a:cubicBezTo>
                <a:cubicBezTo>
                  <a:pt x="0" y="389"/>
                  <a:pt x="12" y="410"/>
                  <a:pt x="68" y="461"/>
                </a:cubicBezTo>
                <a:cubicBezTo>
                  <a:pt x="116" y="504"/>
                  <a:pt x="301" y="635"/>
                  <a:pt x="329" y="653"/>
                </a:cubicBezTo>
                <a:cubicBezTo>
                  <a:pt x="358" y="671"/>
                  <a:pt x="393" y="693"/>
                  <a:pt x="430" y="659"/>
                </a:cubicBezTo>
                <a:cubicBezTo>
                  <a:pt x="457" y="634"/>
                  <a:pt x="454" y="587"/>
                  <a:pt x="454" y="587"/>
                </a:cubicBezTo>
                <a:cubicBezTo>
                  <a:pt x="2122" y="541"/>
                  <a:pt x="2122" y="541"/>
                  <a:pt x="2122" y="541"/>
                </a:cubicBezTo>
                <a:cubicBezTo>
                  <a:pt x="2100" y="498"/>
                  <a:pt x="2100" y="498"/>
                  <a:pt x="2100" y="498"/>
                </a:cubicBezTo>
                <a:cubicBezTo>
                  <a:pt x="362" y="497"/>
                  <a:pt x="362" y="497"/>
                  <a:pt x="362" y="497"/>
                </a:cubicBezTo>
                <a:cubicBezTo>
                  <a:pt x="362" y="561"/>
                  <a:pt x="362" y="561"/>
                  <a:pt x="362" y="561"/>
                </a:cubicBezTo>
                <a:cubicBezTo>
                  <a:pt x="362" y="561"/>
                  <a:pt x="122" y="390"/>
                  <a:pt x="102" y="374"/>
                </a:cubicBezTo>
                <a:cubicBezTo>
                  <a:pt x="83" y="358"/>
                  <a:pt x="86" y="338"/>
                  <a:pt x="108" y="326"/>
                </a:cubicBezTo>
                <a:cubicBezTo>
                  <a:pt x="129" y="313"/>
                  <a:pt x="358" y="140"/>
                  <a:pt x="358" y="140"/>
                </a:cubicBezTo>
                <a:cubicBezTo>
                  <a:pt x="358" y="210"/>
                  <a:pt x="358" y="210"/>
                  <a:pt x="358" y="210"/>
                </a:cubicBezTo>
                <a:cubicBezTo>
                  <a:pt x="2132" y="164"/>
                  <a:pt x="2132" y="164"/>
                  <a:pt x="2132" y="164"/>
                </a:cubicBezTo>
                <a:lnTo>
                  <a:pt x="2118" y="117"/>
                </a:lnTo>
                <a:close/>
              </a:path>
            </a:pathLst>
          </a:custGeom>
          <a:gradFill rotWithShape="0">
            <a:gsLst>
              <a:gs pos="0">
                <a:srgbClr val="83C937">
                  <a:alpha val="0"/>
                </a:srgbClr>
              </a:gs>
              <a:gs pos="100000">
                <a:srgbClr val="92D050"/>
              </a:gs>
            </a:gsLst>
            <a:lin ang="1080000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结论部分的复制比</a:t>
            </a:r>
            <a:endPar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34" name="图片 33" descr="结论部分标红或标黄"/>
          <p:cNvPicPr>
            <a:picLocks noChangeAspect="1"/>
          </p:cNvPicPr>
          <p:nvPr/>
        </p:nvPicPr>
        <p:blipFill>
          <a:blip r:embed="rId11"/>
          <a:stretch>
            <a:fillRect/>
          </a:stretch>
        </p:blipFill>
        <p:spPr>
          <a:xfrm>
            <a:off x="3398082" y="4413077"/>
            <a:ext cx="6166504" cy="2310430"/>
          </a:xfrm>
          <a:prstGeom prst="rect">
            <a:avLst/>
          </a:prstGeom>
          <a:noFill/>
          <a:ln w="9525">
            <a:noFill/>
          </a:ln>
        </p:spPr>
      </p:pic>
      <p:sp>
        <p:nvSpPr>
          <p:cNvPr id="35" name="MH_SubTitle_1">
            <a:hlinkClick r:id="rId3" action="ppaction://hlinkfile"/>
          </p:cNvPr>
          <p:cNvSpPr/>
          <p:nvPr/>
        </p:nvSpPr>
        <p:spPr>
          <a:xfrm>
            <a:off x="1310324" y="5364037"/>
            <a:ext cx="2067668" cy="873945"/>
          </a:xfrm>
          <a:custGeom>
            <a:avLst/>
            <a:gdLst>
              <a:gd name="txL" fmla="*/ 0 w 2242"/>
              <a:gd name="txT" fmla="*/ 0 h 694"/>
              <a:gd name="txR" fmla="*/ 2242 w 2242"/>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2" h="694">
                <a:moveTo>
                  <a:pt x="42" y="117"/>
                </a:moveTo>
                <a:cubicBezTo>
                  <a:pt x="1794" y="117"/>
                  <a:pt x="1794" y="117"/>
                  <a:pt x="1794" y="117"/>
                </a:cubicBezTo>
                <a:cubicBezTo>
                  <a:pt x="1794" y="117"/>
                  <a:pt x="1790" y="88"/>
                  <a:pt x="1799" y="68"/>
                </a:cubicBezTo>
                <a:cubicBezTo>
                  <a:pt x="1808" y="49"/>
                  <a:pt x="1844" y="0"/>
                  <a:pt x="1904" y="41"/>
                </a:cubicBezTo>
                <a:cubicBezTo>
                  <a:pt x="1963" y="83"/>
                  <a:pt x="2140" y="218"/>
                  <a:pt x="2170" y="241"/>
                </a:cubicBezTo>
                <a:cubicBezTo>
                  <a:pt x="2201" y="265"/>
                  <a:pt x="2235" y="292"/>
                  <a:pt x="2239" y="342"/>
                </a:cubicBezTo>
                <a:cubicBezTo>
                  <a:pt x="2242" y="389"/>
                  <a:pt x="2230" y="411"/>
                  <a:pt x="2174" y="461"/>
                </a:cubicBezTo>
                <a:cubicBezTo>
                  <a:pt x="2126" y="504"/>
                  <a:pt x="1942" y="636"/>
                  <a:pt x="1913" y="654"/>
                </a:cubicBezTo>
                <a:cubicBezTo>
                  <a:pt x="1884" y="672"/>
                  <a:pt x="1849" y="694"/>
                  <a:pt x="1812" y="659"/>
                </a:cubicBezTo>
                <a:cubicBezTo>
                  <a:pt x="1785" y="634"/>
                  <a:pt x="1789" y="587"/>
                  <a:pt x="1789" y="587"/>
                </a:cubicBezTo>
                <a:cubicBezTo>
                  <a:pt x="0" y="532"/>
                  <a:pt x="0" y="532"/>
                  <a:pt x="0" y="532"/>
                </a:cubicBezTo>
                <a:cubicBezTo>
                  <a:pt x="31" y="497"/>
                  <a:pt x="31" y="497"/>
                  <a:pt x="31" y="497"/>
                </a:cubicBezTo>
                <a:cubicBezTo>
                  <a:pt x="1880" y="497"/>
                  <a:pt x="1880" y="497"/>
                  <a:pt x="1880" y="497"/>
                </a:cubicBezTo>
                <a:cubicBezTo>
                  <a:pt x="1880" y="562"/>
                  <a:pt x="1880" y="562"/>
                  <a:pt x="1880" y="562"/>
                </a:cubicBezTo>
                <a:cubicBezTo>
                  <a:pt x="1880" y="562"/>
                  <a:pt x="2120" y="391"/>
                  <a:pt x="2140" y="375"/>
                </a:cubicBezTo>
                <a:cubicBezTo>
                  <a:pt x="2160" y="358"/>
                  <a:pt x="2156" y="339"/>
                  <a:pt x="2134" y="326"/>
                </a:cubicBezTo>
                <a:cubicBezTo>
                  <a:pt x="2113" y="313"/>
                  <a:pt x="1884" y="140"/>
                  <a:pt x="1884" y="140"/>
                </a:cubicBezTo>
                <a:cubicBezTo>
                  <a:pt x="1884" y="211"/>
                  <a:pt x="1884" y="211"/>
                  <a:pt x="1884" y="211"/>
                </a:cubicBezTo>
                <a:cubicBezTo>
                  <a:pt x="2" y="161"/>
                  <a:pt x="2" y="161"/>
                  <a:pt x="2" y="161"/>
                </a:cubicBezTo>
                <a:lnTo>
                  <a:pt x="42" y="117"/>
                </a:lnTo>
                <a:close/>
              </a:path>
            </a:pathLst>
          </a:custGeom>
          <a:gradFill rotWithShape="0">
            <a:gsLst>
              <a:gs pos="0">
                <a:srgbClr val="FFC411">
                  <a:alpha val="0"/>
                </a:srgbClr>
              </a:gs>
              <a:gs pos="100000">
                <a:srgbClr val="FFC000"/>
              </a:gs>
            </a:gsLst>
            <a:lin ang="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rPr>
              <a:t>互联网资源使用</a:t>
            </a:r>
            <a:endPar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36" name="图片 35" descr="互联网资源"/>
          <p:cNvPicPr>
            <a:picLocks noChangeAspect="1"/>
          </p:cNvPicPr>
          <p:nvPr/>
        </p:nvPicPr>
        <p:blipFill>
          <a:blip r:embed="rId12"/>
          <a:stretch>
            <a:fillRect/>
          </a:stretch>
        </p:blipFill>
        <p:spPr>
          <a:xfrm>
            <a:off x="3481793" y="4382941"/>
            <a:ext cx="6469204" cy="2340566"/>
          </a:xfrm>
          <a:prstGeom prst="rect">
            <a:avLst/>
          </a:prstGeom>
          <a:noFill/>
          <a:ln w="9525">
            <a:noFill/>
          </a:ln>
        </p:spPr>
      </p:pic>
      <p:sp>
        <p:nvSpPr>
          <p:cNvPr id="37" name="MH_SubTitle_2">
            <a:hlinkClick r:id="rId6" action="ppaction://hlinkfile"/>
          </p:cNvPr>
          <p:cNvSpPr/>
          <p:nvPr/>
        </p:nvSpPr>
        <p:spPr>
          <a:xfrm>
            <a:off x="10117080" y="5849562"/>
            <a:ext cx="1967214" cy="870597"/>
          </a:xfrm>
          <a:custGeom>
            <a:avLst/>
            <a:gdLst>
              <a:gd name="txL" fmla="*/ 0 w 2131"/>
              <a:gd name="txT" fmla="*/ 0 h 694"/>
              <a:gd name="txR" fmla="*/ 2131 w 2131"/>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31" h="694">
                <a:moveTo>
                  <a:pt x="2118" y="117"/>
                </a:moveTo>
                <a:cubicBezTo>
                  <a:pt x="448" y="117"/>
                  <a:pt x="448" y="117"/>
                  <a:pt x="448" y="117"/>
                </a:cubicBezTo>
                <a:cubicBezTo>
                  <a:pt x="448" y="117"/>
                  <a:pt x="452" y="89"/>
                  <a:pt x="443" y="69"/>
                </a:cubicBezTo>
                <a:cubicBezTo>
                  <a:pt x="434" y="49"/>
                  <a:pt x="398" y="0"/>
                  <a:pt x="338" y="42"/>
                </a:cubicBezTo>
                <a:cubicBezTo>
                  <a:pt x="279" y="83"/>
                  <a:pt x="102" y="218"/>
                  <a:pt x="72" y="242"/>
                </a:cubicBezTo>
                <a:cubicBezTo>
                  <a:pt x="41" y="265"/>
                  <a:pt x="7" y="292"/>
                  <a:pt x="3" y="342"/>
                </a:cubicBezTo>
                <a:cubicBezTo>
                  <a:pt x="0" y="389"/>
                  <a:pt x="12" y="411"/>
                  <a:pt x="68" y="461"/>
                </a:cubicBezTo>
                <a:cubicBezTo>
                  <a:pt x="116" y="504"/>
                  <a:pt x="300" y="636"/>
                  <a:pt x="329" y="654"/>
                </a:cubicBezTo>
                <a:cubicBezTo>
                  <a:pt x="358" y="672"/>
                  <a:pt x="393" y="694"/>
                  <a:pt x="430" y="659"/>
                </a:cubicBezTo>
                <a:cubicBezTo>
                  <a:pt x="457" y="634"/>
                  <a:pt x="453" y="587"/>
                  <a:pt x="453" y="587"/>
                </a:cubicBezTo>
                <a:cubicBezTo>
                  <a:pt x="2121" y="541"/>
                  <a:pt x="2121" y="541"/>
                  <a:pt x="2121" y="541"/>
                </a:cubicBezTo>
                <a:cubicBezTo>
                  <a:pt x="2100" y="498"/>
                  <a:pt x="2100" y="498"/>
                  <a:pt x="2100" y="498"/>
                </a:cubicBezTo>
                <a:cubicBezTo>
                  <a:pt x="362" y="497"/>
                  <a:pt x="362" y="497"/>
                  <a:pt x="362" y="497"/>
                </a:cubicBezTo>
                <a:cubicBezTo>
                  <a:pt x="362" y="562"/>
                  <a:pt x="362" y="562"/>
                  <a:pt x="362" y="562"/>
                </a:cubicBezTo>
                <a:cubicBezTo>
                  <a:pt x="362" y="562"/>
                  <a:pt x="122" y="391"/>
                  <a:pt x="102" y="375"/>
                </a:cubicBezTo>
                <a:cubicBezTo>
                  <a:pt x="82" y="359"/>
                  <a:pt x="86" y="339"/>
                  <a:pt x="108" y="326"/>
                </a:cubicBezTo>
                <a:cubicBezTo>
                  <a:pt x="129" y="314"/>
                  <a:pt x="358" y="141"/>
                  <a:pt x="358" y="141"/>
                </a:cubicBezTo>
                <a:cubicBezTo>
                  <a:pt x="358" y="211"/>
                  <a:pt x="358" y="211"/>
                  <a:pt x="358" y="211"/>
                </a:cubicBezTo>
                <a:cubicBezTo>
                  <a:pt x="2131" y="164"/>
                  <a:pt x="2131" y="164"/>
                  <a:pt x="2131" y="164"/>
                </a:cubicBezTo>
                <a:lnTo>
                  <a:pt x="2118" y="117"/>
                </a:lnTo>
                <a:close/>
              </a:path>
            </a:pathLst>
          </a:custGeom>
          <a:gradFill rotWithShape="0">
            <a:gsLst>
              <a:gs pos="0">
                <a:srgbClr val="10B3E9">
                  <a:alpha val="0"/>
                </a:srgbClr>
              </a:gs>
              <a:gs pos="100000">
                <a:srgbClr val="00B0F0"/>
              </a:gs>
            </a:gsLst>
            <a:lin ang="1080000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涉嫌自我抄袭</a:t>
            </a:r>
            <a:r>
              <a:rPr kumimoji="0" lang="en-US" altLang="zh-CN"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 </a:t>
            </a:r>
            <a:endParaRPr kumimoji="0" lang="zh-CN" altLang="en-US" sz="141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grpSp>
        <p:nvGrpSpPr>
          <p:cNvPr id="2" name="组合 1"/>
          <p:cNvGrpSpPr/>
          <p:nvPr/>
        </p:nvGrpSpPr>
        <p:grpSpPr>
          <a:xfrm>
            <a:off x="156210" y="2195830"/>
            <a:ext cx="9935845" cy="4479925"/>
            <a:chOff x="707" y="723"/>
            <a:chExt cx="19198" cy="9705"/>
          </a:xfrm>
        </p:grpSpPr>
        <p:pic>
          <p:nvPicPr>
            <p:cNvPr id="3" name="图片 2" descr="关伟明自我引用为标引"/>
            <p:cNvPicPr>
              <a:picLocks noChangeAspect="1"/>
            </p:cNvPicPr>
            <p:nvPr/>
          </p:nvPicPr>
          <p:blipFill>
            <a:blip r:embed="rId13"/>
            <a:stretch>
              <a:fillRect/>
            </a:stretch>
          </p:blipFill>
          <p:spPr>
            <a:xfrm>
              <a:off x="707" y="2998"/>
              <a:ext cx="9689" cy="7336"/>
            </a:xfrm>
            <a:prstGeom prst="rect">
              <a:avLst/>
            </a:prstGeom>
            <a:ln>
              <a:solidFill>
                <a:schemeClr val="accent1"/>
              </a:solidFill>
            </a:ln>
          </p:spPr>
        </p:pic>
        <p:pic>
          <p:nvPicPr>
            <p:cNvPr id="13" name="图片 12" descr="自我引用未标引"/>
            <p:cNvPicPr>
              <a:picLocks noChangeAspect="1"/>
            </p:cNvPicPr>
            <p:nvPr/>
          </p:nvPicPr>
          <p:blipFill>
            <a:blip r:embed="rId14"/>
            <a:srcRect t="775"/>
            <a:stretch>
              <a:fillRect/>
            </a:stretch>
          </p:blipFill>
          <p:spPr>
            <a:xfrm>
              <a:off x="10419" y="723"/>
              <a:ext cx="4768" cy="4226"/>
            </a:xfrm>
            <a:prstGeom prst="rect">
              <a:avLst/>
            </a:prstGeom>
            <a:ln>
              <a:solidFill>
                <a:schemeClr val="accent1"/>
              </a:solidFill>
            </a:ln>
          </p:spPr>
        </p:pic>
        <p:pic>
          <p:nvPicPr>
            <p:cNvPr id="14" name="图片 13" descr="自我引用未标引2"/>
            <p:cNvPicPr>
              <a:picLocks noChangeAspect="1"/>
            </p:cNvPicPr>
            <p:nvPr/>
          </p:nvPicPr>
          <p:blipFill>
            <a:blip r:embed="rId15"/>
            <a:stretch>
              <a:fillRect/>
            </a:stretch>
          </p:blipFill>
          <p:spPr>
            <a:xfrm>
              <a:off x="15196" y="724"/>
              <a:ext cx="4709" cy="3290"/>
            </a:xfrm>
            <a:prstGeom prst="rect">
              <a:avLst/>
            </a:prstGeom>
            <a:ln>
              <a:solidFill>
                <a:schemeClr val="accent1"/>
              </a:solidFill>
            </a:ln>
          </p:spPr>
        </p:pic>
        <p:pic>
          <p:nvPicPr>
            <p:cNvPr id="15" name="图片 14" descr="自我引用未标引3"/>
            <p:cNvPicPr>
              <a:picLocks noChangeAspect="1"/>
            </p:cNvPicPr>
            <p:nvPr/>
          </p:nvPicPr>
          <p:blipFill>
            <a:blip r:embed="rId16"/>
            <a:srcRect l="2392"/>
            <a:stretch>
              <a:fillRect/>
            </a:stretch>
          </p:blipFill>
          <p:spPr>
            <a:xfrm>
              <a:off x="10420" y="4949"/>
              <a:ext cx="4889" cy="2970"/>
            </a:xfrm>
            <a:prstGeom prst="rect">
              <a:avLst/>
            </a:prstGeom>
            <a:ln>
              <a:solidFill>
                <a:schemeClr val="accent1"/>
              </a:solidFill>
            </a:ln>
          </p:spPr>
        </p:pic>
        <p:pic>
          <p:nvPicPr>
            <p:cNvPr id="16" name="图片 15" descr="自我引用未标引4"/>
            <p:cNvPicPr>
              <a:picLocks noChangeAspect="1"/>
            </p:cNvPicPr>
            <p:nvPr/>
          </p:nvPicPr>
          <p:blipFill>
            <a:blip r:embed="rId17"/>
            <a:stretch>
              <a:fillRect/>
            </a:stretch>
          </p:blipFill>
          <p:spPr>
            <a:xfrm>
              <a:off x="15188" y="4014"/>
              <a:ext cx="4694" cy="3504"/>
            </a:xfrm>
            <a:prstGeom prst="rect">
              <a:avLst/>
            </a:prstGeom>
            <a:ln>
              <a:solidFill>
                <a:schemeClr val="accent1"/>
              </a:solidFill>
            </a:ln>
          </p:spPr>
        </p:pic>
        <p:pic>
          <p:nvPicPr>
            <p:cNvPr id="17" name="图片 16" descr="自我引用未标引5"/>
            <p:cNvPicPr>
              <a:picLocks noChangeAspect="1"/>
            </p:cNvPicPr>
            <p:nvPr/>
          </p:nvPicPr>
          <p:blipFill>
            <a:blip r:embed="rId18"/>
            <a:stretch>
              <a:fillRect/>
            </a:stretch>
          </p:blipFill>
          <p:spPr>
            <a:xfrm>
              <a:off x="707" y="724"/>
              <a:ext cx="9659" cy="2273"/>
            </a:xfrm>
            <a:prstGeom prst="rect">
              <a:avLst/>
            </a:prstGeom>
            <a:ln>
              <a:solidFill>
                <a:schemeClr val="accent1"/>
              </a:solidFill>
            </a:ln>
          </p:spPr>
        </p:pic>
        <p:pic>
          <p:nvPicPr>
            <p:cNvPr id="18" name="图片 17" descr="自我引用未标引6"/>
            <p:cNvPicPr>
              <a:picLocks noChangeAspect="1"/>
            </p:cNvPicPr>
            <p:nvPr/>
          </p:nvPicPr>
          <p:blipFill>
            <a:blip r:embed="rId19"/>
            <a:stretch>
              <a:fillRect/>
            </a:stretch>
          </p:blipFill>
          <p:spPr>
            <a:xfrm>
              <a:off x="15187" y="7518"/>
              <a:ext cx="4710" cy="2910"/>
            </a:xfrm>
            <a:prstGeom prst="rect">
              <a:avLst/>
            </a:prstGeom>
            <a:ln>
              <a:solidFill>
                <a:schemeClr val="accent1"/>
              </a:solidFill>
            </a:ln>
          </p:spPr>
        </p:pic>
        <p:pic>
          <p:nvPicPr>
            <p:cNvPr id="19" name="图片 18" descr="自我引用未标引7"/>
            <p:cNvPicPr>
              <a:picLocks noChangeAspect="1"/>
            </p:cNvPicPr>
            <p:nvPr/>
          </p:nvPicPr>
          <p:blipFill>
            <a:blip r:embed="rId20"/>
            <a:stretch>
              <a:fillRect/>
            </a:stretch>
          </p:blipFill>
          <p:spPr>
            <a:xfrm>
              <a:off x="10396" y="7797"/>
              <a:ext cx="4792" cy="2610"/>
            </a:xfrm>
            <a:prstGeom prst="rect">
              <a:avLst/>
            </a:prstGeom>
            <a:ln>
              <a:solidFill>
                <a:schemeClr val="accent1"/>
              </a:solidFill>
            </a:ln>
          </p:spPr>
        </p:pic>
      </p:grpSp>
      <p:sp>
        <p:nvSpPr>
          <p:cNvPr id="26" name="圆角矩形 25"/>
          <p:cNvSpPr/>
          <p:nvPr/>
        </p:nvSpPr>
        <p:spPr>
          <a:xfrm>
            <a:off x="577215" y="3020695"/>
            <a:ext cx="970280" cy="224790"/>
          </a:xfrm>
          <a:prstGeom prst="roundRect">
            <a:avLst/>
          </a:prstGeom>
          <a:noFill/>
          <a:ln w="508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155575" y="4574540"/>
            <a:ext cx="3820795" cy="459105"/>
          </a:xfrm>
          <a:prstGeom prst="roundRect">
            <a:avLst/>
          </a:prstGeom>
          <a:noFill/>
          <a:ln w="508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燕尾形箭头 40"/>
          <p:cNvSpPr/>
          <p:nvPr/>
        </p:nvSpPr>
        <p:spPr>
          <a:xfrm rot="12540000">
            <a:off x="9357545" y="4398176"/>
            <a:ext cx="540004" cy="360003"/>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箭头 42"/>
          <p:cNvSpPr/>
          <p:nvPr/>
        </p:nvSpPr>
        <p:spPr>
          <a:xfrm rot="12540000">
            <a:off x="9258485" y="5883441"/>
            <a:ext cx="540004" cy="360003"/>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燕尾形箭头 43"/>
          <p:cNvSpPr/>
          <p:nvPr/>
        </p:nvSpPr>
        <p:spPr>
          <a:xfrm rot="12540000">
            <a:off x="9523280" y="2976411"/>
            <a:ext cx="540004" cy="360003"/>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0-#ppt_w/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22" presetClass="entr" presetSubtype="1"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1500"/>
                            </p:stCondLst>
                            <p:childTnLst>
                              <p:par>
                                <p:cTn id="21" presetID="3" presetClass="entr" presetSubtype="1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linds(horizontal)">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nodeType="clickEffect">
                                  <p:stCondLst>
                                    <p:cond delay="0"/>
                                  </p:stCondLst>
                                  <p:childTnLst>
                                    <p:animEffect transition="out" filter="blinds(horizontal)">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par>
                                <p:cTn id="29" presetID="3" presetClass="exit" presetSubtype="10" fill="hold" grpId="0" nodeType="withEffect">
                                  <p:stCondLst>
                                    <p:cond delay="0"/>
                                  </p:stCondLst>
                                  <p:childTnLst>
                                    <p:animEffect transition="out" filter="blinds(horizontal)">
                                      <p:cBhvr>
                                        <p:cTn id="30" dur="500"/>
                                        <p:tgtEl>
                                          <p:spTgt spid="22"/>
                                        </p:tgtEl>
                                      </p:cBhvr>
                                    </p:animEffect>
                                    <p:set>
                                      <p:cBhvr>
                                        <p:cTn id="31" dur="1" fill="hold">
                                          <p:stCondLst>
                                            <p:cond delay="499"/>
                                          </p:stCondLst>
                                        </p:cTn>
                                        <p:tgtEl>
                                          <p:spTgt spid="22"/>
                                        </p:tgtEl>
                                        <p:attrNameLst>
                                          <p:attrName>style.visibility</p:attrName>
                                        </p:attrNameLst>
                                      </p:cBhvr>
                                      <p:to>
                                        <p:strVal val="hidden"/>
                                      </p:to>
                                    </p:set>
                                  </p:childTnLst>
                                </p:cTn>
                              </p:par>
                              <p:par>
                                <p:cTn id="32" presetID="3" presetClass="exit" presetSubtype="10" fill="hold" nodeType="withEffect">
                                  <p:stCondLst>
                                    <p:cond delay="0"/>
                                  </p:stCondLst>
                                  <p:childTnLst>
                                    <p:animEffect transition="out" filter="blinds(horizontal)">
                                      <p:cBhvr>
                                        <p:cTn id="33" dur="500"/>
                                        <p:tgtEl>
                                          <p:spTgt spid="23"/>
                                        </p:tgtEl>
                                      </p:cBhvr>
                                    </p:animEffect>
                                    <p:set>
                                      <p:cBhvr>
                                        <p:cTn id="34" dur="1" fill="hold">
                                          <p:stCondLst>
                                            <p:cond delay="499"/>
                                          </p:stCondLst>
                                        </p:cTn>
                                        <p:tgtEl>
                                          <p:spTgt spid="23"/>
                                        </p:tgtEl>
                                        <p:attrNameLst>
                                          <p:attrName>style.visibility</p:attrName>
                                        </p:attrNameLst>
                                      </p:cBhvr>
                                      <p:to>
                                        <p:strVal val="hidden"/>
                                      </p:to>
                                    </p:set>
                                  </p:childTnLst>
                                </p:cTn>
                              </p:par>
                            </p:childTnLst>
                          </p:cTn>
                        </p:par>
                        <p:par>
                          <p:cTn id="35" fill="hold">
                            <p:stCondLst>
                              <p:cond delay="500"/>
                            </p:stCondLst>
                            <p:childTnLst>
                              <p:par>
                                <p:cTn id="36" presetID="3" presetClass="exit" presetSubtype="10" fill="hold" grpId="1" nodeType="afterEffect">
                                  <p:stCondLst>
                                    <p:cond delay="0"/>
                                  </p:stCondLst>
                                  <p:childTnLst>
                                    <p:animEffect transition="out" filter="blinds(horizontal)">
                                      <p:cBhvr>
                                        <p:cTn id="37" dur="500"/>
                                        <p:tgtEl>
                                          <p:spTgt spid="25"/>
                                        </p:tgtEl>
                                      </p:cBhvr>
                                    </p:animEffect>
                                    <p:set>
                                      <p:cBhvr>
                                        <p:cTn id="38" dur="1" fill="hold">
                                          <p:stCondLst>
                                            <p:cond delay="499"/>
                                          </p:stCondLst>
                                        </p:cTn>
                                        <p:tgtEl>
                                          <p:spTgt spid="25"/>
                                        </p:tgtEl>
                                        <p:attrNameLst>
                                          <p:attrName>style.visibility</p:attrName>
                                        </p:attrNameLst>
                                      </p:cBhvr>
                                      <p:to>
                                        <p:strVal val="hidden"/>
                                      </p:to>
                                    </p:set>
                                  </p:childTnLst>
                                </p:cTn>
                              </p:par>
                            </p:childTnLst>
                          </p:cTn>
                        </p:par>
                        <p:par>
                          <p:cTn id="39" fill="hold">
                            <p:stCondLst>
                              <p:cond delay="1000"/>
                            </p:stCondLst>
                            <p:childTnLst>
                              <p:par>
                                <p:cTn id="40" presetID="2" presetClass="exit" presetSubtype="8" fill="hold" grpId="1" nodeType="afterEffect">
                                  <p:stCondLst>
                                    <p:cond delay="0"/>
                                  </p:stCondLst>
                                  <p:childTnLst>
                                    <p:anim calcmode="lin" valueType="num">
                                      <p:cBhvr additive="base">
                                        <p:cTn id="41" dur="500"/>
                                        <p:tgtEl>
                                          <p:spTgt spid="20"/>
                                        </p:tgtEl>
                                        <p:attrNameLst>
                                          <p:attrName>ppt_x</p:attrName>
                                        </p:attrNameLst>
                                      </p:cBhvr>
                                      <p:tavLst>
                                        <p:tav tm="0">
                                          <p:val>
                                            <p:strVal val="ppt_x"/>
                                          </p:val>
                                        </p:tav>
                                        <p:tav tm="100000">
                                          <p:val>
                                            <p:strVal val="0-ppt_w/2"/>
                                          </p:val>
                                        </p:tav>
                                      </p:tavLst>
                                    </p:anim>
                                    <p:anim calcmode="lin" valueType="num">
                                      <p:cBhvr additive="base">
                                        <p:cTn id="42" dur="500"/>
                                        <p:tgtEl>
                                          <p:spTgt spid="20"/>
                                        </p:tgtEl>
                                        <p:attrNameLst>
                                          <p:attrName>ppt_y</p:attrName>
                                        </p:attrNameLst>
                                      </p:cBhvr>
                                      <p:tavLst>
                                        <p:tav tm="0">
                                          <p:val>
                                            <p:strVal val="ppt_y"/>
                                          </p:val>
                                        </p:tav>
                                        <p:tav tm="100000">
                                          <p:val>
                                            <p:strVal val="ppt_y"/>
                                          </p:val>
                                        </p:tav>
                                      </p:tavLst>
                                    </p:anim>
                                    <p:set>
                                      <p:cBhvr>
                                        <p:cTn id="43" dur="1" fill="hold">
                                          <p:stCondLst>
                                            <p:cond delay="499"/>
                                          </p:stCondLst>
                                        </p:cTn>
                                        <p:tgtEl>
                                          <p:spTgt spid="20"/>
                                        </p:tgtEl>
                                        <p:attrNameLst>
                                          <p:attrName>style.visibility</p:attrName>
                                        </p:attrNameLst>
                                      </p:cBhvr>
                                      <p:to>
                                        <p:strVal val="hidden"/>
                                      </p:to>
                                    </p:set>
                                  </p:childTnLst>
                                </p:cTn>
                              </p:par>
                            </p:childTnLst>
                          </p:cTn>
                        </p:par>
                        <p:par>
                          <p:cTn id="44" fill="hold">
                            <p:stCondLst>
                              <p:cond delay="150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p:tgtEl>
                                          <p:spTgt spid="24"/>
                                        </p:tgtEl>
                                        <p:attrNameLst>
                                          <p:attrName>ppt_x</p:attrName>
                                        </p:attrNameLst>
                                      </p:cBhvr>
                                      <p:tavLst>
                                        <p:tav tm="0">
                                          <p:val>
                                            <p:strVal val="#ppt_x+#ppt_w*1.125000"/>
                                          </p:val>
                                        </p:tav>
                                        <p:tav tm="100000">
                                          <p:val>
                                            <p:strVal val="#ppt_x"/>
                                          </p:val>
                                        </p:tav>
                                      </p:tavLst>
                                    </p:anim>
                                    <p:animEffect transition="in" filter="wipe(left)">
                                      <p:cBhvr>
                                        <p:cTn id="48" dur="500"/>
                                        <p:tgtEl>
                                          <p:spTgt spid="24"/>
                                        </p:tgtEl>
                                      </p:cBhvr>
                                    </p:animEffect>
                                  </p:childTnLst>
                                </p:cTn>
                              </p:par>
                              <p:par>
                                <p:cTn id="49" presetID="12" presetClass="entr" presetSubtype="2"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p:tgtEl>
                                          <p:spTgt spid="27"/>
                                        </p:tgtEl>
                                        <p:attrNameLst>
                                          <p:attrName>ppt_x</p:attrName>
                                        </p:attrNameLst>
                                      </p:cBhvr>
                                      <p:tavLst>
                                        <p:tav tm="0">
                                          <p:val>
                                            <p:strVal val="#ppt_x+#ppt_w*1.125000"/>
                                          </p:val>
                                        </p:tav>
                                        <p:tav tm="100000">
                                          <p:val>
                                            <p:strVal val="#ppt_x"/>
                                          </p:val>
                                        </p:tav>
                                      </p:tavLst>
                                    </p:anim>
                                    <p:animEffect transition="in" filter="wipe(left)">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2" fill="hold" grpId="1" nodeType="clickEffect">
                                  <p:stCondLst>
                                    <p:cond delay="0"/>
                                  </p:stCondLst>
                                  <p:childTnLst>
                                    <p:anim calcmode="lin" valueType="num">
                                      <p:cBhvr additive="base">
                                        <p:cTn id="56" dur="500"/>
                                        <p:tgtEl>
                                          <p:spTgt spid="24"/>
                                        </p:tgtEl>
                                        <p:attrNameLst>
                                          <p:attrName>ppt_x</p:attrName>
                                        </p:attrNameLst>
                                      </p:cBhvr>
                                      <p:tavLst>
                                        <p:tav tm="0">
                                          <p:val>
                                            <p:strVal val="ppt_x"/>
                                          </p:val>
                                        </p:tav>
                                        <p:tav tm="100000">
                                          <p:val>
                                            <p:strVal val="1+ppt_w/2"/>
                                          </p:val>
                                        </p:tav>
                                      </p:tavLst>
                                    </p:anim>
                                    <p:anim calcmode="lin" valueType="num">
                                      <p:cBhvr additive="base">
                                        <p:cTn id="57" dur="500"/>
                                        <p:tgtEl>
                                          <p:spTgt spid="24"/>
                                        </p:tgtEl>
                                        <p:attrNameLst>
                                          <p:attrName>ppt_y</p:attrName>
                                        </p:attrNameLst>
                                      </p:cBhvr>
                                      <p:tavLst>
                                        <p:tav tm="0">
                                          <p:val>
                                            <p:strVal val="ppt_y"/>
                                          </p:val>
                                        </p:tav>
                                        <p:tav tm="100000">
                                          <p:val>
                                            <p:strVal val="ppt_y"/>
                                          </p:val>
                                        </p:tav>
                                      </p:tavLst>
                                    </p:anim>
                                    <p:set>
                                      <p:cBhvr>
                                        <p:cTn id="58" dur="1" fill="hold">
                                          <p:stCondLst>
                                            <p:cond delay="499"/>
                                          </p:stCondLst>
                                        </p:cTn>
                                        <p:tgtEl>
                                          <p:spTgt spid="24"/>
                                        </p:tgtEl>
                                        <p:attrNameLst>
                                          <p:attrName>style.visibility</p:attrName>
                                        </p:attrNameLst>
                                      </p:cBhvr>
                                      <p:to>
                                        <p:strVal val="hidden"/>
                                      </p:to>
                                    </p:set>
                                  </p:childTnLst>
                                </p:cTn>
                              </p:par>
                            </p:childTnLst>
                          </p:cTn>
                        </p:par>
                        <p:par>
                          <p:cTn id="59" fill="hold">
                            <p:stCondLst>
                              <p:cond delay="500"/>
                            </p:stCondLst>
                            <p:childTnLst>
                              <p:par>
                                <p:cTn id="60" presetID="3" presetClass="exit" presetSubtype="10" fill="hold" nodeType="afterEffect">
                                  <p:stCondLst>
                                    <p:cond delay="0"/>
                                  </p:stCondLst>
                                  <p:childTnLst>
                                    <p:animEffect transition="out" filter="blinds(horizontal)">
                                      <p:cBhvr>
                                        <p:cTn id="61" dur="500"/>
                                        <p:tgtEl>
                                          <p:spTgt spid="27"/>
                                        </p:tgtEl>
                                      </p:cBhvr>
                                    </p:animEffect>
                                    <p:set>
                                      <p:cBhvr>
                                        <p:cTn id="62" dur="1" fill="hold">
                                          <p:stCondLst>
                                            <p:cond delay="499"/>
                                          </p:stCondLst>
                                        </p:cTn>
                                        <p:tgtEl>
                                          <p:spTgt spid="27"/>
                                        </p:tgtEl>
                                        <p:attrNameLst>
                                          <p:attrName>style.visibility</p:attrName>
                                        </p:attrNameLst>
                                      </p:cBhvr>
                                      <p:to>
                                        <p:strVal val="hidden"/>
                                      </p:to>
                                    </p:set>
                                  </p:childTnLst>
                                </p:cTn>
                              </p:par>
                              <p:par>
                                <p:cTn id="63" presetID="1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p:tgtEl>
                                          <p:spTgt spid="28"/>
                                        </p:tgtEl>
                                        <p:attrNameLst>
                                          <p:attrName>ppt_x</p:attrName>
                                        </p:attrNameLst>
                                      </p:cBhvr>
                                      <p:tavLst>
                                        <p:tav tm="0">
                                          <p:val>
                                            <p:strVal val="#ppt_x-#ppt_w*1.125000"/>
                                          </p:val>
                                        </p:tav>
                                        <p:tav tm="100000">
                                          <p:val>
                                            <p:strVal val="#ppt_x"/>
                                          </p:val>
                                        </p:tav>
                                      </p:tavLst>
                                    </p:anim>
                                    <p:animEffect transition="in" filter="wipe(right)">
                                      <p:cBhvr>
                                        <p:cTn id="66" dur="500"/>
                                        <p:tgtEl>
                                          <p:spTgt spid="28"/>
                                        </p:tgtEl>
                                      </p:cBhvr>
                                    </p:animEffect>
                                  </p:childTnLst>
                                </p:cTn>
                              </p:par>
                              <p:par>
                                <p:cTn id="67" presetID="12" presetClass="entr" presetSubtype="8"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p:tgtEl>
                                          <p:spTgt spid="29"/>
                                        </p:tgtEl>
                                        <p:attrNameLst>
                                          <p:attrName>ppt_x</p:attrName>
                                        </p:attrNameLst>
                                      </p:cBhvr>
                                      <p:tavLst>
                                        <p:tav tm="0">
                                          <p:val>
                                            <p:strVal val="#ppt_x-#ppt_w*1.125000"/>
                                          </p:val>
                                        </p:tav>
                                        <p:tav tm="100000">
                                          <p:val>
                                            <p:strVal val="#ppt_x"/>
                                          </p:val>
                                        </p:tav>
                                      </p:tavLst>
                                    </p:anim>
                                    <p:animEffect transition="in" filter="wipe(right)">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xit" presetSubtype="8" fill="hold" grpId="1" nodeType="clickEffect">
                                  <p:stCondLst>
                                    <p:cond delay="0"/>
                                  </p:stCondLst>
                                  <p:childTnLst>
                                    <p:anim calcmode="lin" valueType="num">
                                      <p:cBhvr additive="base">
                                        <p:cTn id="74" dur="500"/>
                                        <p:tgtEl>
                                          <p:spTgt spid="28"/>
                                        </p:tgtEl>
                                        <p:attrNameLst>
                                          <p:attrName>ppt_x</p:attrName>
                                        </p:attrNameLst>
                                      </p:cBhvr>
                                      <p:tavLst>
                                        <p:tav tm="0">
                                          <p:val>
                                            <p:strVal val="ppt_x"/>
                                          </p:val>
                                        </p:tav>
                                        <p:tav tm="100000">
                                          <p:val>
                                            <p:strVal val="0-ppt_w/2"/>
                                          </p:val>
                                        </p:tav>
                                      </p:tavLst>
                                    </p:anim>
                                    <p:anim calcmode="lin" valueType="num">
                                      <p:cBhvr additive="base">
                                        <p:cTn id="75" dur="500"/>
                                        <p:tgtEl>
                                          <p:spTgt spid="28"/>
                                        </p:tgtEl>
                                        <p:attrNameLst>
                                          <p:attrName>ppt_y</p:attrName>
                                        </p:attrNameLst>
                                      </p:cBhvr>
                                      <p:tavLst>
                                        <p:tav tm="0">
                                          <p:val>
                                            <p:strVal val="ppt_y"/>
                                          </p:val>
                                        </p:tav>
                                        <p:tav tm="100000">
                                          <p:val>
                                            <p:strVal val="ppt_y"/>
                                          </p:val>
                                        </p:tav>
                                      </p:tavLst>
                                    </p:anim>
                                    <p:set>
                                      <p:cBhvr>
                                        <p:cTn id="76" dur="1" fill="hold">
                                          <p:stCondLst>
                                            <p:cond delay="499"/>
                                          </p:stCondLst>
                                        </p:cTn>
                                        <p:tgtEl>
                                          <p:spTgt spid="28"/>
                                        </p:tgtEl>
                                        <p:attrNameLst>
                                          <p:attrName>style.visibility</p:attrName>
                                        </p:attrNameLst>
                                      </p:cBhvr>
                                      <p:to>
                                        <p:strVal val="hidden"/>
                                      </p:to>
                                    </p:set>
                                  </p:childTnLst>
                                </p:cTn>
                              </p:par>
                            </p:childTnLst>
                          </p:cTn>
                        </p:par>
                        <p:par>
                          <p:cTn id="77" fill="hold">
                            <p:stCondLst>
                              <p:cond delay="500"/>
                            </p:stCondLst>
                            <p:childTnLst>
                              <p:par>
                                <p:cTn id="78" presetID="3" presetClass="exit" presetSubtype="10" fill="hold" nodeType="afterEffect">
                                  <p:stCondLst>
                                    <p:cond delay="0"/>
                                  </p:stCondLst>
                                  <p:childTnLst>
                                    <p:animEffect transition="out" filter="blinds(horizontal)">
                                      <p:cBhvr>
                                        <p:cTn id="79" dur="500"/>
                                        <p:tgtEl>
                                          <p:spTgt spid="29"/>
                                        </p:tgtEl>
                                      </p:cBhvr>
                                    </p:animEffect>
                                    <p:set>
                                      <p:cBhvr>
                                        <p:cTn id="80" dur="1" fill="hold">
                                          <p:stCondLst>
                                            <p:cond delay="499"/>
                                          </p:stCondLst>
                                        </p:cTn>
                                        <p:tgtEl>
                                          <p:spTgt spid="29"/>
                                        </p:tgtEl>
                                        <p:attrNameLst>
                                          <p:attrName>style.visibility</p:attrName>
                                        </p:attrNameLst>
                                      </p:cBhvr>
                                      <p:to>
                                        <p:strVal val="hidden"/>
                                      </p:to>
                                    </p:set>
                                  </p:childTnLst>
                                </p:cTn>
                              </p:par>
                              <p:par>
                                <p:cTn id="81" presetID="12" presetClass="entr" presetSubtype="2"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p:tgtEl>
                                          <p:spTgt spid="30"/>
                                        </p:tgtEl>
                                        <p:attrNameLst>
                                          <p:attrName>ppt_x</p:attrName>
                                        </p:attrNameLst>
                                      </p:cBhvr>
                                      <p:tavLst>
                                        <p:tav tm="0">
                                          <p:val>
                                            <p:strVal val="#ppt_x+#ppt_w*1.125000"/>
                                          </p:val>
                                        </p:tav>
                                        <p:tav tm="100000">
                                          <p:val>
                                            <p:strVal val="#ppt_x"/>
                                          </p:val>
                                        </p:tav>
                                      </p:tavLst>
                                    </p:anim>
                                    <p:animEffect transition="in" filter="wipe(left)">
                                      <p:cBhvr>
                                        <p:cTn id="84" dur="500"/>
                                        <p:tgtEl>
                                          <p:spTgt spid="30"/>
                                        </p:tgtEl>
                                      </p:cBhvr>
                                    </p:animEffect>
                                  </p:childTnLst>
                                </p:cTn>
                              </p:par>
                              <p:par>
                                <p:cTn id="85" presetID="12" presetClass="entr" presetSubtype="2" fill="hold"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p:tgtEl>
                                          <p:spTgt spid="34"/>
                                        </p:tgtEl>
                                        <p:attrNameLst>
                                          <p:attrName>ppt_x</p:attrName>
                                        </p:attrNameLst>
                                      </p:cBhvr>
                                      <p:tavLst>
                                        <p:tav tm="0">
                                          <p:val>
                                            <p:strVal val="#ppt_x+#ppt_w*1.125000"/>
                                          </p:val>
                                        </p:tav>
                                        <p:tav tm="100000">
                                          <p:val>
                                            <p:strVal val="#ppt_x"/>
                                          </p:val>
                                        </p:tav>
                                      </p:tavLst>
                                    </p:anim>
                                    <p:animEffect transition="in" filter="wipe(left)">
                                      <p:cBhvr>
                                        <p:cTn id="88" dur="500"/>
                                        <p:tgtEl>
                                          <p:spTgt spid="34"/>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xit" presetSubtype="2" fill="hold" grpId="1" nodeType="clickEffect">
                                  <p:stCondLst>
                                    <p:cond delay="0"/>
                                  </p:stCondLst>
                                  <p:childTnLst>
                                    <p:anim calcmode="lin" valueType="num">
                                      <p:cBhvr additive="base">
                                        <p:cTn id="92" dur="500"/>
                                        <p:tgtEl>
                                          <p:spTgt spid="30"/>
                                        </p:tgtEl>
                                        <p:attrNameLst>
                                          <p:attrName>ppt_x</p:attrName>
                                        </p:attrNameLst>
                                      </p:cBhvr>
                                      <p:tavLst>
                                        <p:tav tm="0">
                                          <p:val>
                                            <p:strVal val="ppt_x"/>
                                          </p:val>
                                        </p:tav>
                                        <p:tav tm="100000">
                                          <p:val>
                                            <p:strVal val="1+ppt_w/2"/>
                                          </p:val>
                                        </p:tav>
                                      </p:tavLst>
                                    </p:anim>
                                    <p:anim calcmode="lin" valueType="num">
                                      <p:cBhvr additive="base">
                                        <p:cTn id="93" dur="500"/>
                                        <p:tgtEl>
                                          <p:spTgt spid="30"/>
                                        </p:tgtEl>
                                        <p:attrNameLst>
                                          <p:attrName>ppt_y</p:attrName>
                                        </p:attrNameLst>
                                      </p:cBhvr>
                                      <p:tavLst>
                                        <p:tav tm="0">
                                          <p:val>
                                            <p:strVal val="ppt_y"/>
                                          </p:val>
                                        </p:tav>
                                        <p:tav tm="100000">
                                          <p:val>
                                            <p:strVal val="ppt_y"/>
                                          </p:val>
                                        </p:tav>
                                      </p:tavLst>
                                    </p:anim>
                                    <p:set>
                                      <p:cBhvr>
                                        <p:cTn id="94" dur="1" fill="hold">
                                          <p:stCondLst>
                                            <p:cond delay="499"/>
                                          </p:stCondLst>
                                        </p:cTn>
                                        <p:tgtEl>
                                          <p:spTgt spid="30"/>
                                        </p:tgtEl>
                                        <p:attrNameLst>
                                          <p:attrName>style.visibility</p:attrName>
                                        </p:attrNameLst>
                                      </p:cBhvr>
                                      <p:to>
                                        <p:strVal val="hidden"/>
                                      </p:to>
                                    </p:set>
                                  </p:childTnLst>
                                </p:cTn>
                              </p:par>
                            </p:childTnLst>
                          </p:cTn>
                        </p:par>
                        <p:par>
                          <p:cTn id="95" fill="hold">
                            <p:stCondLst>
                              <p:cond delay="500"/>
                            </p:stCondLst>
                            <p:childTnLst>
                              <p:par>
                                <p:cTn id="96" presetID="3" presetClass="exit" presetSubtype="10" fill="hold" nodeType="afterEffect">
                                  <p:stCondLst>
                                    <p:cond delay="0"/>
                                  </p:stCondLst>
                                  <p:childTnLst>
                                    <p:animEffect transition="out" filter="blinds(horizontal)">
                                      <p:cBhvr>
                                        <p:cTn id="97" dur="500"/>
                                        <p:tgtEl>
                                          <p:spTgt spid="34"/>
                                        </p:tgtEl>
                                      </p:cBhvr>
                                    </p:animEffect>
                                    <p:set>
                                      <p:cBhvr>
                                        <p:cTn id="98" dur="1" fill="hold">
                                          <p:stCondLst>
                                            <p:cond delay="499"/>
                                          </p:stCondLst>
                                        </p:cTn>
                                        <p:tgtEl>
                                          <p:spTgt spid="34"/>
                                        </p:tgtEl>
                                        <p:attrNameLst>
                                          <p:attrName>style.visibility</p:attrName>
                                        </p:attrNameLst>
                                      </p:cBhvr>
                                      <p:to>
                                        <p:strVal val="hidden"/>
                                      </p:to>
                                    </p:set>
                                  </p:childTnLst>
                                </p:cTn>
                              </p:par>
                            </p:childTnLst>
                          </p:cTn>
                        </p:par>
                        <p:par>
                          <p:cTn id="99" fill="hold">
                            <p:stCondLst>
                              <p:cond delay="1000"/>
                            </p:stCondLst>
                            <p:childTnLst>
                              <p:par>
                                <p:cTn id="100" presetID="2" presetClass="entr" presetSubtype="8"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p:cTn id="102" dur="500" fill="hold"/>
                                        <p:tgtEl>
                                          <p:spTgt spid="35"/>
                                        </p:tgtEl>
                                        <p:attrNameLst>
                                          <p:attrName>ppt_x</p:attrName>
                                        </p:attrNameLst>
                                      </p:cBhvr>
                                      <p:tavLst>
                                        <p:tav tm="0">
                                          <p:val>
                                            <p:strVal val="0-#ppt_w/2"/>
                                          </p:val>
                                        </p:tav>
                                        <p:tav tm="100000">
                                          <p:val>
                                            <p:strVal val="#ppt_x"/>
                                          </p:val>
                                        </p:tav>
                                      </p:tavLst>
                                    </p:anim>
                                    <p:anim calcmode="lin" valueType="num">
                                      <p:cBhvr>
                                        <p:cTn id="103" dur="500" fill="hold"/>
                                        <p:tgtEl>
                                          <p:spTgt spid="35"/>
                                        </p:tgtEl>
                                        <p:attrNameLst>
                                          <p:attrName>ppt_y</p:attrName>
                                        </p:attrNameLst>
                                      </p:cBhvr>
                                      <p:tavLst>
                                        <p:tav tm="0">
                                          <p:val>
                                            <p:strVal val="#ppt_y"/>
                                          </p:val>
                                        </p:tav>
                                        <p:tav tm="100000">
                                          <p:val>
                                            <p:strVal val="#ppt_y"/>
                                          </p:val>
                                        </p:tav>
                                      </p:tavLst>
                                    </p:anim>
                                  </p:childTnLst>
                                </p:cTn>
                              </p:par>
                            </p:childTnLst>
                          </p:cTn>
                        </p:par>
                        <p:par>
                          <p:cTn id="104" fill="hold">
                            <p:stCondLst>
                              <p:cond delay="1500"/>
                            </p:stCondLst>
                            <p:childTnLst>
                              <p:par>
                                <p:cTn id="105" presetID="2" presetClass="entr" presetSubtype="4"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p:cTn id="107" dur="500" fill="hold"/>
                                        <p:tgtEl>
                                          <p:spTgt spid="36"/>
                                        </p:tgtEl>
                                        <p:attrNameLst>
                                          <p:attrName>ppt_x</p:attrName>
                                        </p:attrNameLst>
                                      </p:cBhvr>
                                      <p:tavLst>
                                        <p:tav tm="0">
                                          <p:val>
                                            <p:strVal val="#ppt_x"/>
                                          </p:val>
                                        </p:tav>
                                        <p:tav tm="100000">
                                          <p:val>
                                            <p:strVal val="#ppt_x"/>
                                          </p:val>
                                        </p:tav>
                                      </p:tavLst>
                                    </p:anim>
                                    <p:anim calcmode="lin" valueType="num">
                                      <p:cBhvr>
                                        <p:cTn id="10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xit" presetSubtype="8" fill="hold" grpId="1" nodeType="clickEffect">
                                  <p:stCondLst>
                                    <p:cond delay="0"/>
                                  </p:stCondLst>
                                  <p:childTnLst>
                                    <p:anim calcmode="lin" valueType="num">
                                      <p:cBhvr additive="base">
                                        <p:cTn id="112" dur="500"/>
                                        <p:tgtEl>
                                          <p:spTgt spid="35"/>
                                        </p:tgtEl>
                                        <p:attrNameLst>
                                          <p:attrName>ppt_x</p:attrName>
                                        </p:attrNameLst>
                                      </p:cBhvr>
                                      <p:tavLst>
                                        <p:tav tm="0">
                                          <p:val>
                                            <p:strVal val="ppt_x"/>
                                          </p:val>
                                        </p:tav>
                                        <p:tav tm="100000">
                                          <p:val>
                                            <p:strVal val="0-ppt_w/2"/>
                                          </p:val>
                                        </p:tav>
                                      </p:tavLst>
                                    </p:anim>
                                    <p:anim calcmode="lin" valueType="num">
                                      <p:cBhvr additive="base">
                                        <p:cTn id="113" dur="500"/>
                                        <p:tgtEl>
                                          <p:spTgt spid="35"/>
                                        </p:tgtEl>
                                        <p:attrNameLst>
                                          <p:attrName>ppt_y</p:attrName>
                                        </p:attrNameLst>
                                      </p:cBhvr>
                                      <p:tavLst>
                                        <p:tav tm="0">
                                          <p:val>
                                            <p:strVal val="ppt_y"/>
                                          </p:val>
                                        </p:tav>
                                        <p:tav tm="100000">
                                          <p:val>
                                            <p:strVal val="ppt_y"/>
                                          </p:val>
                                        </p:tav>
                                      </p:tavLst>
                                    </p:anim>
                                    <p:set>
                                      <p:cBhvr>
                                        <p:cTn id="114" dur="1" fill="hold">
                                          <p:stCondLst>
                                            <p:cond delay="499"/>
                                          </p:stCondLst>
                                        </p:cTn>
                                        <p:tgtEl>
                                          <p:spTgt spid="35"/>
                                        </p:tgtEl>
                                        <p:attrNameLst>
                                          <p:attrName>style.visibility</p:attrName>
                                        </p:attrNameLst>
                                      </p:cBhvr>
                                      <p:to>
                                        <p:strVal val="hidden"/>
                                      </p:to>
                                    </p:set>
                                  </p:childTnLst>
                                </p:cTn>
                              </p:par>
                            </p:childTnLst>
                          </p:cTn>
                        </p:par>
                        <p:par>
                          <p:cTn id="115" fill="hold">
                            <p:stCondLst>
                              <p:cond delay="500"/>
                            </p:stCondLst>
                            <p:childTnLst>
                              <p:par>
                                <p:cTn id="116" presetID="2" presetClass="exit" presetSubtype="4" fill="hold" nodeType="afterEffect">
                                  <p:stCondLst>
                                    <p:cond delay="0"/>
                                  </p:stCondLst>
                                  <p:childTnLst>
                                    <p:anim calcmode="lin" valueType="num">
                                      <p:cBhvr>
                                        <p:cTn id="117" dur="500"/>
                                        <p:tgtEl>
                                          <p:spTgt spid="36"/>
                                        </p:tgtEl>
                                        <p:attrNameLst>
                                          <p:attrName>ppt_x</p:attrName>
                                        </p:attrNameLst>
                                      </p:cBhvr>
                                      <p:tavLst>
                                        <p:tav tm="0">
                                          <p:val>
                                            <p:strVal val="ppt_x"/>
                                          </p:val>
                                        </p:tav>
                                        <p:tav tm="100000">
                                          <p:val>
                                            <p:strVal val="ppt_x"/>
                                          </p:val>
                                        </p:tav>
                                      </p:tavLst>
                                    </p:anim>
                                    <p:anim calcmode="lin" valueType="num">
                                      <p:cBhvr>
                                        <p:cTn id="118" dur="500"/>
                                        <p:tgtEl>
                                          <p:spTgt spid="36"/>
                                        </p:tgtEl>
                                        <p:attrNameLst>
                                          <p:attrName>ppt_y</p:attrName>
                                        </p:attrNameLst>
                                      </p:cBhvr>
                                      <p:tavLst>
                                        <p:tav tm="0">
                                          <p:val>
                                            <p:strVal val="ppt_y"/>
                                          </p:val>
                                        </p:tav>
                                        <p:tav tm="100000">
                                          <p:val>
                                            <p:strVal val="1+ppt_h/2"/>
                                          </p:val>
                                        </p:tav>
                                      </p:tavLst>
                                    </p:anim>
                                    <p:set>
                                      <p:cBhvr>
                                        <p:cTn id="119" dur="1" fill="hold">
                                          <p:stCondLst>
                                            <p:cond delay="499"/>
                                          </p:stCondLst>
                                        </p:cTn>
                                        <p:tgtEl>
                                          <p:spTgt spid="36"/>
                                        </p:tgtEl>
                                        <p:attrNameLst>
                                          <p:attrName>style.visibility</p:attrName>
                                        </p:attrNameLst>
                                      </p:cBhvr>
                                      <p:to>
                                        <p:strVal val="hidden"/>
                                      </p:to>
                                    </p:set>
                                  </p:childTnLst>
                                </p:cTn>
                              </p:par>
                            </p:childTnLst>
                          </p:cTn>
                        </p:par>
                        <p:par>
                          <p:cTn id="120" fill="hold">
                            <p:stCondLst>
                              <p:cond delay="1000"/>
                            </p:stCondLst>
                            <p:childTnLst>
                              <p:par>
                                <p:cTn id="121" presetID="12" presetClass="entr" presetSubtype="2"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 calcmode="lin" valueType="num">
                                      <p:cBhvr>
                                        <p:cTn id="123" dur="500"/>
                                        <p:tgtEl>
                                          <p:spTgt spid="37"/>
                                        </p:tgtEl>
                                        <p:attrNameLst>
                                          <p:attrName>ppt_x</p:attrName>
                                        </p:attrNameLst>
                                      </p:cBhvr>
                                      <p:tavLst>
                                        <p:tav tm="0">
                                          <p:val>
                                            <p:strVal val="#ppt_x+#ppt_w*1.125000"/>
                                          </p:val>
                                        </p:tav>
                                        <p:tav tm="100000">
                                          <p:val>
                                            <p:strVal val="#ppt_x"/>
                                          </p:val>
                                        </p:tav>
                                      </p:tavLst>
                                    </p:anim>
                                    <p:animEffect transition="in" filter="wipe(left)">
                                      <p:cBhvr>
                                        <p:cTn id="124" dur="500"/>
                                        <p:tgtEl>
                                          <p:spTgt spid="37"/>
                                        </p:tgtEl>
                                      </p:cBhvr>
                                    </p:animEffect>
                                  </p:childTnLst>
                                </p:cTn>
                              </p:par>
                            </p:childTnLst>
                          </p:cTn>
                        </p:par>
                        <p:par>
                          <p:cTn id="125" fill="hold">
                            <p:stCondLst>
                              <p:cond delay="1500"/>
                            </p:stCondLst>
                            <p:childTnLst>
                              <p:par>
                                <p:cTn id="126" presetID="2" presetClass="entr" presetSubtype="2" fill="hold" nodeType="afterEffect">
                                  <p:stCondLst>
                                    <p:cond delay="0"/>
                                  </p:stCondLst>
                                  <p:childTnLst>
                                    <p:set>
                                      <p:cBhvr>
                                        <p:cTn id="127" dur="1" fill="hold">
                                          <p:stCondLst>
                                            <p:cond delay="0"/>
                                          </p:stCondLst>
                                        </p:cTn>
                                        <p:tgtEl>
                                          <p:spTgt spid="2"/>
                                        </p:tgtEl>
                                        <p:attrNameLst>
                                          <p:attrName>style.visibility</p:attrName>
                                        </p:attrNameLst>
                                      </p:cBhvr>
                                      <p:to>
                                        <p:strVal val="visible"/>
                                      </p:to>
                                    </p:set>
                                    <p:anim calcmode="lin" valueType="num">
                                      <p:cBhvr additive="base">
                                        <p:cTn id="128" dur="500" fill="hold"/>
                                        <p:tgtEl>
                                          <p:spTgt spid="2"/>
                                        </p:tgtEl>
                                        <p:attrNameLst>
                                          <p:attrName>ppt_x</p:attrName>
                                        </p:attrNameLst>
                                      </p:cBhvr>
                                      <p:tavLst>
                                        <p:tav tm="0">
                                          <p:val>
                                            <p:strVal val="1+#ppt_w/2"/>
                                          </p:val>
                                        </p:tav>
                                        <p:tav tm="100000">
                                          <p:val>
                                            <p:strVal val="#ppt_x"/>
                                          </p:val>
                                        </p:tav>
                                      </p:tavLst>
                                    </p:anim>
                                    <p:anim calcmode="lin" valueType="num">
                                      <p:cBhvr additive="base">
                                        <p:cTn id="129" dur="500" fill="hold"/>
                                        <p:tgtEl>
                                          <p:spTgt spid="2"/>
                                        </p:tgtEl>
                                        <p:attrNameLst>
                                          <p:attrName>ppt_y</p:attrName>
                                        </p:attrNameLst>
                                      </p:cBhvr>
                                      <p:tavLst>
                                        <p:tav tm="0">
                                          <p:val>
                                            <p:strVal val="#ppt_y"/>
                                          </p:val>
                                        </p:tav>
                                        <p:tav tm="100000">
                                          <p:val>
                                            <p:strVal val="#ppt_y"/>
                                          </p:val>
                                        </p:tav>
                                      </p:tavLst>
                                    </p:anim>
                                  </p:childTnLst>
                                </p:cTn>
                              </p:par>
                            </p:childTnLst>
                          </p:cTn>
                        </p:par>
                        <p:par>
                          <p:cTn id="130" fill="hold">
                            <p:stCondLst>
                              <p:cond delay="2000"/>
                            </p:stCondLst>
                            <p:childTnLst>
                              <p:par>
                                <p:cTn id="131" presetID="2" presetClass="entr" presetSubtype="2" fill="hold" grpId="0" nodeType="after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additive="base">
                                        <p:cTn id="133" dur="500" fill="hold"/>
                                        <p:tgtEl>
                                          <p:spTgt spid="26"/>
                                        </p:tgtEl>
                                        <p:attrNameLst>
                                          <p:attrName>ppt_x</p:attrName>
                                        </p:attrNameLst>
                                      </p:cBhvr>
                                      <p:tavLst>
                                        <p:tav tm="0">
                                          <p:val>
                                            <p:strVal val="1+#ppt_w/2"/>
                                          </p:val>
                                        </p:tav>
                                        <p:tav tm="100000">
                                          <p:val>
                                            <p:strVal val="#ppt_x"/>
                                          </p:val>
                                        </p:tav>
                                      </p:tavLst>
                                    </p:anim>
                                    <p:anim calcmode="lin" valueType="num">
                                      <p:cBhvr additive="base">
                                        <p:cTn id="134" dur="500" fill="hold"/>
                                        <p:tgtEl>
                                          <p:spTgt spid="26"/>
                                        </p:tgtEl>
                                        <p:attrNameLst>
                                          <p:attrName>ppt_y</p:attrName>
                                        </p:attrNameLst>
                                      </p:cBhvr>
                                      <p:tavLst>
                                        <p:tav tm="0">
                                          <p:val>
                                            <p:strVal val="#ppt_y"/>
                                          </p:val>
                                        </p:tav>
                                        <p:tav tm="100000">
                                          <p:val>
                                            <p:strVal val="#ppt_y"/>
                                          </p:val>
                                        </p:tav>
                                      </p:tavLst>
                                    </p:anim>
                                  </p:childTnLst>
                                </p:cTn>
                              </p:par>
                            </p:childTnLst>
                          </p:cTn>
                        </p:par>
                        <p:par>
                          <p:cTn id="135" fill="hold">
                            <p:stCondLst>
                              <p:cond delay="2500"/>
                            </p:stCondLst>
                            <p:childTnLst>
                              <p:par>
                                <p:cTn id="136" presetID="2" presetClass="entr" presetSubtype="2"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 calcmode="lin" valueType="num">
                                      <p:cBhvr additive="base">
                                        <p:cTn id="138" dur="500" fill="hold"/>
                                        <p:tgtEl>
                                          <p:spTgt spid="39"/>
                                        </p:tgtEl>
                                        <p:attrNameLst>
                                          <p:attrName>ppt_x</p:attrName>
                                        </p:attrNameLst>
                                      </p:cBhvr>
                                      <p:tavLst>
                                        <p:tav tm="0">
                                          <p:val>
                                            <p:strVal val="1+#ppt_w/2"/>
                                          </p:val>
                                        </p:tav>
                                        <p:tav tm="100000">
                                          <p:val>
                                            <p:strVal val="#ppt_x"/>
                                          </p:val>
                                        </p:tav>
                                      </p:tavLst>
                                    </p:anim>
                                    <p:anim calcmode="lin" valueType="num">
                                      <p:cBhvr additive="base">
                                        <p:cTn id="139" dur="500" fill="hold"/>
                                        <p:tgtEl>
                                          <p:spTgt spid="39"/>
                                        </p:tgtEl>
                                        <p:attrNameLst>
                                          <p:attrName>ppt_y</p:attrName>
                                        </p:attrNameLst>
                                      </p:cBhvr>
                                      <p:tavLst>
                                        <p:tav tm="0">
                                          <p:val>
                                            <p:strVal val="#ppt_y"/>
                                          </p:val>
                                        </p:tav>
                                        <p:tav tm="100000">
                                          <p:val>
                                            <p:strVal val="#ppt_y"/>
                                          </p:val>
                                        </p:tav>
                                      </p:tavLst>
                                    </p:anim>
                                  </p:childTnLst>
                                </p:cTn>
                              </p:par>
                            </p:childTnLst>
                          </p:cTn>
                        </p:par>
                        <p:par>
                          <p:cTn id="140" fill="hold">
                            <p:stCondLst>
                              <p:cond delay="3000"/>
                            </p:stCondLst>
                            <p:childTnLst>
                              <p:par>
                                <p:cTn id="141" presetID="2" presetClass="entr" presetSubtype="4" fill="hold" grpId="0" nodeType="afterEffect">
                                  <p:stCondLst>
                                    <p:cond delay="0"/>
                                  </p:stCondLst>
                                  <p:childTnLst>
                                    <p:set>
                                      <p:cBhvr>
                                        <p:cTn id="142" dur="1" fill="hold">
                                          <p:stCondLst>
                                            <p:cond delay="0"/>
                                          </p:stCondLst>
                                        </p:cTn>
                                        <p:tgtEl>
                                          <p:spTgt spid="41"/>
                                        </p:tgtEl>
                                        <p:attrNameLst>
                                          <p:attrName>style.visibility</p:attrName>
                                        </p:attrNameLst>
                                      </p:cBhvr>
                                      <p:to>
                                        <p:strVal val="visible"/>
                                      </p:to>
                                    </p:set>
                                    <p:anim calcmode="lin" valueType="num">
                                      <p:cBhvr additive="base">
                                        <p:cTn id="143" dur="500" fill="hold"/>
                                        <p:tgtEl>
                                          <p:spTgt spid="41"/>
                                        </p:tgtEl>
                                        <p:attrNameLst>
                                          <p:attrName>ppt_x</p:attrName>
                                        </p:attrNameLst>
                                      </p:cBhvr>
                                      <p:tavLst>
                                        <p:tav tm="0">
                                          <p:val>
                                            <p:strVal val="#ppt_x"/>
                                          </p:val>
                                        </p:tav>
                                        <p:tav tm="100000">
                                          <p:val>
                                            <p:strVal val="#ppt_x"/>
                                          </p:val>
                                        </p:tav>
                                      </p:tavLst>
                                    </p:anim>
                                    <p:anim calcmode="lin" valueType="num">
                                      <p:cBhvr additive="base">
                                        <p:cTn id="144" dur="500" fill="hold"/>
                                        <p:tgtEl>
                                          <p:spTgt spid="41"/>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43"/>
                                        </p:tgtEl>
                                        <p:attrNameLst>
                                          <p:attrName>style.visibility</p:attrName>
                                        </p:attrNameLst>
                                      </p:cBhvr>
                                      <p:to>
                                        <p:strVal val="visible"/>
                                      </p:to>
                                    </p:set>
                                    <p:anim calcmode="lin" valueType="num">
                                      <p:cBhvr additive="base">
                                        <p:cTn id="147" dur="500" fill="hold"/>
                                        <p:tgtEl>
                                          <p:spTgt spid="43"/>
                                        </p:tgtEl>
                                        <p:attrNameLst>
                                          <p:attrName>ppt_x</p:attrName>
                                        </p:attrNameLst>
                                      </p:cBhvr>
                                      <p:tavLst>
                                        <p:tav tm="0">
                                          <p:val>
                                            <p:strVal val="#ppt_x"/>
                                          </p:val>
                                        </p:tav>
                                        <p:tav tm="100000">
                                          <p:val>
                                            <p:strVal val="#ppt_x"/>
                                          </p:val>
                                        </p:tav>
                                      </p:tavLst>
                                    </p:anim>
                                    <p:anim calcmode="lin" valueType="num">
                                      <p:cBhvr additive="base">
                                        <p:cTn id="148" dur="500" fill="hold"/>
                                        <p:tgtEl>
                                          <p:spTgt spid="43"/>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44"/>
                                        </p:tgtEl>
                                        <p:attrNameLst>
                                          <p:attrName>style.visibility</p:attrName>
                                        </p:attrNameLst>
                                      </p:cBhvr>
                                      <p:to>
                                        <p:strVal val="visible"/>
                                      </p:to>
                                    </p:set>
                                    <p:anim calcmode="lin" valueType="num">
                                      <p:cBhvr additive="base">
                                        <p:cTn id="151" dur="500" fill="hold"/>
                                        <p:tgtEl>
                                          <p:spTgt spid="44"/>
                                        </p:tgtEl>
                                        <p:attrNameLst>
                                          <p:attrName>ppt_x</p:attrName>
                                        </p:attrNameLst>
                                      </p:cBhvr>
                                      <p:tavLst>
                                        <p:tav tm="0">
                                          <p:val>
                                            <p:strVal val="#ppt_x"/>
                                          </p:val>
                                        </p:tav>
                                        <p:tav tm="100000">
                                          <p:val>
                                            <p:strVal val="#ppt_x"/>
                                          </p:val>
                                        </p:tav>
                                      </p:tavLst>
                                    </p:anim>
                                    <p:anim calcmode="lin" valueType="num">
                                      <p:cBhvr additive="base">
                                        <p:cTn id="15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bldLvl="0" animBg="1"/>
      <p:bldP spid="22" grpId="0" bldLvl="0" animBg="1"/>
      <p:bldP spid="24" grpId="0" bldLvl="0" animBg="1"/>
      <p:bldP spid="24" grpId="1" bldLvl="0" animBg="1"/>
      <p:bldP spid="25" grpId="0" bldLvl="0" animBg="1"/>
      <p:bldP spid="25" grpId="1" bldLvl="0" animBg="1"/>
      <p:bldP spid="28" grpId="0" bldLvl="0" animBg="1"/>
      <p:bldP spid="28" grpId="1" bldLvl="0" animBg="1"/>
      <p:bldP spid="30" grpId="0" bldLvl="0" animBg="1"/>
      <p:bldP spid="30" grpId="1" bldLvl="0" animBg="1"/>
      <p:bldP spid="35" grpId="0" bldLvl="0" animBg="1"/>
      <p:bldP spid="35" grpId="1" bldLvl="0" animBg="1"/>
      <p:bldP spid="37" grpId="0" bldLvl="0" animBg="1"/>
      <p:bldP spid="26" grpId="0" animBg="1"/>
      <p:bldP spid="39" grpId="0" animBg="1"/>
      <p:bldP spid="41" grpId="0" bldLvl="0" animBg="1"/>
      <p:bldP spid="43" grpId="0" bldLvl="0" animBg="1"/>
      <p:bldP spid="4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577215" y="255905"/>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产生高复制比的原因</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4571219" y="2452270"/>
            <a:ext cx="3705763" cy="3708060"/>
            <a:chOff x="3250572" y="1618201"/>
            <a:chExt cx="2635354" cy="2636987"/>
          </a:xfrm>
        </p:grpSpPr>
        <p:sp>
          <p:nvSpPr>
            <p:cNvPr id="11" name="Freeform 29"/>
            <p:cNvSpPr/>
            <p:nvPr/>
          </p:nvSpPr>
          <p:spPr bwMode="auto">
            <a:xfrm>
              <a:off x="3250572" y="2935993"/>
              <a:ext cx="1319188" cy="1319195"/>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96435" tIns="48218" rIns="96435" bIns="48218" numCol="1" anchor="t" anchorCtr="0" compatLnSpc="1"/>
            <a:p>
              <a:endParaRPr lang="zh-CN" altLang="en-US" sz="1425"/>
            </a:p>
          </p:txBody>
        </p:sp>
        <p:sp>
          <p:nvSpPr>
            <p:cNvPr id="12" name="Freeform 30"/>
            <p:cNvSpPr/>
            <p:nvPr/>
          </p:nvSpPr>
          <p:spPr bwMode="auto">
            <a:xfrm>
              <a:off x="4566738" y="1618201"/>
              <a:ext cx="1319188" cy="1319195"/>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6435" tIns="48218" rIns="96435" bIns="48218" numCol="1" anchor="t" anchorCtr="0" compatLnSpc="1"/>
            <a:p>
              <a:endParaRPr lang="zh-CN" altLang="en-US" sz="1425"/>
            </a:p>
          </p:txBody>
        </p:sp>
        <p:sp>
          <p:nvSpPr>
            <p:cNvPr id="5" name="Freeform 40"/>
            <p:cNvSpPr/>
            <p:nvPr/>
          </p:nvSpPr>
          <p:spPr bwMode="auto">
            <a:xfrm>
              <a:off x="3250572" y="1618201"/>
              <a:ext cx="1319188" cy="1319195"/>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96435" tIns="48218" rIns="96435" bIns="48218" numCol="1" anchor="t" anchorCtr="0" compatLnSpc="1"/>
            <a:p>
              <a:endParaRPr lang="zh-CN" altLang="en-US" sz="1425"/>
            </a:p>
          </p:txBody>
        </p:sp>
        <p:sp>
          <p:nvSpPr>
            <p:cNvPr id="6" name="Freeform 43"/>
            <p:cNvSpPr/>
            <p:nvPr/>
          </p:nvSpPr>
          <p:spPr bwMode="auto">
            <a:xfrm>
              <a:off x="4566738" y="2935993"/>
              <a:ext cx="1319188" cy="1319195"/>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96435" tIns="48218" rIns="96435" bIns="48218" numCol="1" anchor="t" anchorCtr="0" compatLnSpc="1"/>
            <a:p>
              <a:endParaRPr lang="zh-CN" altLang="en-US" sz="1425"/>
            </a:p>
          </p:txBody>
        </p:sp>
      </p:grpSp>
      <p:sp>
        <p:nvSpPr>
          <p:cNvPr id="7" name="Freeform 50"/>
          <p:cNvSpPr/>
          <p:nvPr/>
        </p:nvSpPr>
        <p:spPr bwMode="auto">
          <a:xfrm>
            <a:off x="6430628" y="2448245"/>
            <a:ext cx="1855006" cy="185501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p>
            <a:endParaRPr lang="zh-CN" altLang="en-US" sz="1425"/>
          </a:p>
        </p:txBody>
      </p:sp>
      <p:sp>
        <p:nvSpPr>
          <p:cNvPr id="8" name="文本框 7"/>
          <p:cNvSpPr txBox="1"/>
          <p:nvPr/>
        </p:nvSpPr>
        <p:spPr>
          <a:xfrm>
            <a:off x="6978786" y="2121602"/>
            <a:ext cx="4248279" cy="416909"/>
          </a:xfrm>
          <a:prstGeom prst="rect">
            <a:avLst/>
          </a:prstGeom>
          <a:noFill/>
        </p:spPr>
        <p:txBody>
          <a:bodyPr wrap="none" rtlCol="0">
            <a:spAutoFit/>
          </a:bodyPr>
          <a:p>
            <a:pPr lvl="0" algn="l"/>
            <a:r>
              <a:rPr lang="zh-CN" altLang="en-US" sz="2110">
                <a:ln>
                  <a:solidFill>
                    <a:schemeClr val="accent1"/>
                  </a:solidFill>
                </a:ln>
                <a:latin typeface="微软雅黑" panose="020B0503020204020204" pitchFamily="34" charset="-122"/>
                <a:ea typeface="微软雅黑" panose="020B0503020204020204" pitchFamily="34" charset="-122"/>
                <a:sym typeface="+mn-ea"/>
              </a:rPr>
              <a:t>有“零散痕迹”，无“整体呈现”</a:t>
            </a:r>
            <a:endParaRPr lang="zh-CN" altLang="en-US" sz="2110">
              <a:ln>
                <a:solidFill>
                  <a:schemeClr val="accent1"/>
                </a:solidFill>
              </a:ln>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179733" y="4040060"/>
            <a:ext cx="4248279" cy="416909"/>
          </a:xfrm>
          <a:prstGeom prst="rect">
            <a:avLst/>
          </a:prstGeom>
          <a:noFill/>
        </p:spPr>
        <p:txBody>
          <a:bodyPr wrap="none" rtlCol="0">
            <a:spAutoFit/>
          </a:bodyPr>
          <a:p>
            <a:pPr lvl="0" algn="l"/>
            <a:r>
              <a:rPr lang="zh-CN" altLang="en-US" sz="2110">
                <a:ln>
                  <a:solidFill>
                    <a:schemeClr val="accent1"/>
                  </a:solidFill>
                </a:ln>
                <a:latin typeface="微软雅黑" panose="020B0503020204020204" pitchFamily="34" charset="-122"/>
                <a:ea typeface="微软雅黑" panose="020B0503020204020204" pitchFamily="34" charset="-122"/>
                <a:sym typeface="+mn-ea"/>
              </a:rPr>
              <a:t>有“引用意识”，无“学术素养”</a:t>
            </a:r>
            <a:endParaRPr lang="zh-CN" altLang="en-US" sz="2110">
              <a:ln>
                <a:solidFill>
                  <a:schemeClr val="accent1"/>
                </a:solidFill>
              </a:ln>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973370" y="6047983"/>
            <a:ext cx="4248279" cy="416909"/>
          </a:xfrm>
          <a:prstGeom prst="rect">
            <a:avLst/>
          </a:prstGeom>
          <a:noFill/>
        </p:spPr>
        <p:txBody>
          <a:bodyPr wrap="none" rtlCol="0">
            <a:spAutoFit/>
          </a:bodyPr>
          <a:p>
            <a:pPr algn="l"/>
            <a:r>
              <a:rPr lang="zh-CN" altLang="en-US" sz="2110">
                <a:ln>
                  <a:solidFill>
                    <a:schemeClr val="accent1"/>
                  </a:solidFill>
                </a:ln>
                <a:latin typeface="微软雅黑" panose="020B0503020204020204" pitchFamily="34" charset="-122"/>
                <a:ea typeface="微软雅黑" panose="020B0503020204020204" pitchFamily="34" charset="-122"/>
                <a:sym typeface="+mn-ea"/>
              </a:rPr>
              <a:t>有“形式罗列”，无“内容考证”</a:t>
            </a:r>
            <a:endParaRPr lang="zh-CN" altLang="en-US" sz="2110" dirty="0">
              <a:ln>
                <a:solidFill>
                  <a:schemeClr val="accent1"/>
                </a:solidFill>
              </a:l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8" name="文本框 37"/>
          <p:cNvSpPr txBox="1"/>
          <p:nvPr/>
        </p:nvSpPr>
        <p:spPr>
          <a:xfrm>
            <a:off x="5200495" y="3618334"/>
            <a:ext cx="2458431" cy="1260730"/>
          </a:xfrm>
          <a:prstGeom prst="rect">
            <a:avLst/>
          </a:prstGeom>
          <a:noFill/>
        </p:spPr>
        <p:txBody>
          <a:bodyPr wrap="square" rtlCol="0">
            <a:spAutoFit/>
          </a:bodyPr>
          <a:p>
            <a:pPr algn="ctr" fontAlgn="auto">
              <a:lnSpc>
                <a:spcPct val="150000"/>
              </a:lnSpc>
            </a:pPr>
            <a:r>
              <a:rPr lang="zh-CN" altLang="en-US" sz="2530" b="1" dirty="0">
                <a:solidFill>
                  <a:schemeClr val="tx2"/>
                </a:solidFill>
                <a:latin typeface="微软雅黑" panose="020B0503020204020204" pitchFamily="34" charset="-122"/>
                <a:ea typeface="微软雅黑" panose="020B0503020204020204" pitchFamily="34" charset="-122"/>
              </a:rPr>
              <a:t>论文写作中的规范引用常见问题</a:t>
            </a:r>
            <a:endParaRPr lang="zh-CN" altLang="en-US" sz="2530" b="1" dirty="0">
              <a:solidFill>
                <a:schemeClr val="tx2"/>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991127" y="2121736"/>
            <a:ext cx="865951" cy="865951"/>
            <a:chOff x="4260338" y="1383141"/>
            <a:chExt cx="615821" cy="615821"/>
          </a:xfrm>
        </p:grpSpPr>
        <p:sp>
          <p:nvSpPr>
            <p:cNvPr id="42" name="椭圆 41"/>
            <p:cNvSpPr/>
            <p:nvPr/>
          </p:nvSpPr>
          <p:spPr>
            <a:xfrm>
              <a:off x="4260338" y="1383141"/>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25"/>
            </a:p>
          </p:txBody>
        </p:sp>
        <p:sp>
          <p:nvSpPr>
            <p:cNvPr id="57" name="文本框 56"/>
            <p:cNvSpPr txBox="1"/>
            <p:nvPr/>
          </p:nvSpPr>
          <p:spPr>
            <a:xfrm>
              <a:off x="4306639" y="1425594"/>
              <a:ext cx="516637" cy="527261"/>
            </a:xfrm>
            <a:prstGeom prst="rect">
              <a:avLst/>
            </a:prstGeom>
            <a:noFill/>
          </p:spPr>
          <p:txBody>
            <a:bodyPr wrap="none" rtlCol="0">
              <a:spAutoFit/>
            </a:bodyPr>
            <a:p>
              <a:r>
                <a:rPr lang="en-US" altLang="zh-CN" sz="4220" dirty="0">
                  <a:solidFill>
                    <a:schemeClr val="accent2"/>
                  </a:solidFill>
                  <a:latin typeface="时尚中黑简体" panose="01010104010101010101" pitchFamily="2" charset="-122"/>
                  <a:ea typeface="时尚中黑简体" panose="01010104010101010101" pitchFamily="2" charset="-122"/>
                </a:rPr>
                <a:t>01</a:t>
              </a:r>
              <a:endParaRPr lang="zh-CN" altLang="en-US" sz="422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45" name="组合 44"/>
          <p:cNvGrpSpPr/>
          <p:nvPr/>
        </p:nvGrpSpPr>
        <p:grpSpPr>
          <a:xfrm>
            <a:off x="7808791" y="3912833"/>
            <a:ext cx="865951" cy="865951"/>
            <a:chOff x="5552969" y="2656880"/>
            <a:chExt cx="615821" cy="615821"/>
          </a:xfrm>
        </p:grpSpPr>
        <p:sp>
          <p:nvSpPr>
            <p:cNvPr id="56" name="椭圆 55"/>
            <p:cNvSpPr/>
            <p:nvPr/>
          </p:nvSpPr>
          <p:spPr>
            <a:xfrm>
              <a:off x="5552969"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25"/>
            </a:p>
          </p:txBody>
        </p:sp>
        <p:sp>
          <p:nvSpPr>
            <p:cNvPr id="58" name="文本框 57"/>
            <p:cNvSpPr txBox="1"/>
            <p:nvPr/>
          </p:nvSpPr>
          <p:spPr>
            <a:xfrm>
              <a:off x="5599270" y="2699333"/>
              <a:ext cx="516637" cy="527261"/>
            </a:xfrm>
            <a:prstGeom prst="rect">
              <a:avLst/>
            </a:prstGeom>
            <a:noFill/>
          </p:spPr>
          <p:txBody>
            <a:bodyPr wrap="none" rtlCol="0">
              <a:spAutoFit/>
            </a:bodyPr>
            <a:p>
              <a:r>
                <a:rPr lang="en-US" altLang="zh-CN" sz="4220" dirty="0">
                  <a:solidFill>
                    <a:schemeClr val="accent3"/>
                  </a:solidFill>
                  <a:latin typeface="时尚中黑简体" panose="01010104010101010101" pitchFamily="2" charset="-122"/>
                  <a:ea typeface="时尚中黑简体" panose="01010104010101010101" pitchFamily="2" charset="-122"/>
                </a:rPr>
                <a:t>02</a:t>
              </a:r>
              <a:endParaRPr lang="zh-CN" altLang="en-US" sz="422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46" name="组合 45"/>
          <p:cNvGrpSpPr/>
          <p:nvPr/>
        </p:nvGrpSpPr>
        <p:grpSpPr>
          <a:xfrm>
            <a:off x="5991127" y="5559346"/>
            <a:ext cx="865951" cy="865951"/>
            <a:chOff x="4260338" y="3827797"/>
            <a:chExt cx="615821" cy="615821"/>
          </a:xfrm>
        </p:grpSpPr>
        <p:sp>
          <p:nvSpPr>
            <p:cNvPr id="54" name="椭圆 53"/>
            <p:cNvSpPr/>
            <p:nvPr/>
          </p:nvSpPr>
          <p:spPr>
            <a:xfrm>
              <a:off x="4260338" y="3827797"/>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25"/>
            </a:p>
          </p:txBody>
        </p:sp>
        <p:sp>
          <p:nvSpPr>
            <p:cNvPr id="59" name="文本框 58"/>
            <p:cNvSpPr txBox="1"/>
            <p:nvPr/>
          </p:nvSpPr>
          <p:spPr>
            <a:xfrm>
              <a:off x="4306639" y="3870250"/>
              <a:ext cx="516637" cy="527261"/>
            </a:xfrm>
            <a:prstGeom prst="rect">
              <a:avLst/>
            </a:prstGeom>
            <a:noFill/>
          </p:spPr>
          <p:txBody>
            <a:bodyPr wrap="none" rtlCol="0">
              <a:spAutoFit/>
            </a:bodyPr>
            <a:p>
              <a:r>
                <a:rPr lang="en-US" altLang="zh-CN" sz="4220" dirty="0">
                  <a:solidFill>
                    <a:schemeClr val="accent5"/>
                  </a:solidFill>
                  <a:latin typeface="时尚中黑简体" panose="01010104010101010101" pitchFamily="2" charset="-122"/>
                  <a:ea typeface="时尚中黑简体" panose="01010104010101010101" pitchFamily="2" charset="-122"/>
                </a:rPr>
                <a:t>03</a:t>
              </a:r>
              <a:endParaRPr lang="zh-CN" altLang="en-US" sz="4220" dirty="0">
                <a:solidFill>
                  <a:schemeClr val="accent5"/>
                </a:solidFill>
                <a:latin typeface="时尚中黑简体" panose="01010104010101010101" pitchFamily="2" charset="-122"/>
                <a:ea typeface="时尚中黑简体" panose="01010104010101010101" pitchFamily="2" charset="-122"/>
              </a:endParaRPr>
            </a:p>
          </p:txBody>
        </p:sp>
      </p:grpSp>
      <p:grpSp>
        <p:nvGrpSpPr>
          <p:cNvPr id="47" name="组合 46"/>
          <p:cNvGrpSpPr/>
          <p:nvPr/>
        </p:nvGrpSpPr>
        <p:grpSpPr>
          <a:xfrm>
            <a:off x="4197675" y="3912833"/>
            <a:ext cx="865951" cy="865951"/>
            <a:chOff x="2984924" y="2656880"/>
            <a:chExt cx="615821" cy="615821"/>
          </a:xfrm>
        </p:grpSpPr>
        <p:sp>
          <p:nvSpPr>
            <p:cNvPr id="55" name="椭圆 54"/>
            <p:cNvSpPr/>
            <p:nvPr/>
          </p:nvSpPr>
          <p:spPr>
            <a:xfrm>
              <a:off x="2984924"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25"/>
            </a:p>
          </p:txBody>
        </p:sp>
        <p:sp>
          <p:nvSpPr>
            <p:cNvPr id="60" name="文本框 59"/>
            <p:cNvSpPr txBox="1"/>
            <p:nvPr/>
          </p:nvSpPr>
          <p:spPr>
            <a:xfrm>
              <a:off x="3031225" y="2699333"/>
              <a:ext cx="516637" cy="527261"/>
            </a:xfrm>
            <a:prstGeom prst="rect">
              <a:avLst/>
            </a:prstGeom>
            <a:noFill/>
          </p:spPr>
          <p:txBody>
            <a:bodyPr wrap="none" rtlCol="0">
              <a:spAutoFit/>
            </a:bodyPr>
            <a:p>
              <a:r>
                <a:rPr lang="en-US" altLang="zh-CN" sz="4220" dirty="0">
                  <a:solidFill>
                    <a:schemeClr val="accent6"/>
                  </a:solidFill>
                  <a:latin typeface="时尚中黑简体" panose="01010104010101010101" pitchFamily="2" charset="-122"/>
                  <a:ea typeface="时尚中黑简体" panose="01010104010101010101" pitchFamily="2" charset="-122"/>
                </a:rPr>
                <a:t>04</a:t>
              </a:r>
              <a:endParaRPr lang="zh-CN" altLang="en-US" sz="4220" dirty="0">
                <a:solidFill>
                  <a:schemeClr val="accent6"/>
                </a:solidFill>
                <a:latin typeface="时尚中黑简体" panose="01010104010101010101" pitchFamily="2" charset="-122"/>
                <a:ea typeface="时尚中黑简体" panose="01010104010101010101" pitchFamily="2" charset="-122"/>
              </a:endParaRPr>
            </a:p>
          </p:txBody>
        </p:sp>
      </p:grpSp>
      <p:sp>
        <p:nvSpPr>
          <p:cNvPr id="48" name="文本框 47"/>
          <p:cNvSpPr txBox="1"/>
          <p:nvPr/>
        </p:nvSpPr>
        <p:spPr>
          <a:xfrm>
            <a:off x="8034622" y="2606433"/>
            <a:ext cx="4180874" cy="646331"/>
          </a:xfrm>
          <a:prstGeom prst="rect">
            <a:avLst/>
          </a:prstGeom>
          <a:noFill/>
        </p:spPr>
        <p:txBody>
          <a:bodyPr wrap="square" rtlCol="0">
            <a:spAutoFit/>
          </a:bodyPr>
          <a:p>
            <a:pPr fontAlgn="auto">
              <a:lnSpc>
                <a:spcPct val="100000"/>
              </a:lnSpc>
            </a:pPr>
            <a:r>
              <a:rPr lang="zh-CN" altLang="en-US">
                <a:latin typeface="黑体" panose="02010609060101010101" charset="-122"/>
                <a:ea typeface="黑体" panose="02010609060101010101" charset="-122"/>
              </a:rPr>
              <a:t>在正文中有引用标识，在参考文献列表中却无体现</a:t>
            </a:r>
            <a:endParaRPr lang="zh-CN" altLang="en-US">
              <a:latin typeface="黑体" panose="02010609060101010101" charset="-122"/>
              <a:ea typeface="黑体" panose="02010609060101010101" charset="-122"/>
            </a:endParaRPr>
          </a:p>
        </p:txBody>
      </p:sp>
      <p:sp>
        <p:nvSpPr>
          <p:cNvPr id="49" name="文本框 48"/>
          <p:cNvSpPr txBox="1"/>
          <p:nvPr/>
        </p:nvSpPr>
        <p:spPr>
          <a:xfrm>
            <a:off x="469136" y="4977804"/>
            <a:ext cx="4308115" cy="923330"/>
          </a:xfrm>
          <a:prstGeom prst="rect">
            <a:avLst/>
          </a:prstGeom>
          <a:noFill/>
        </p:spPr>
        <p:txBody>
          <a:bodyPr wrap="square" rtlCol="0" anchor="t">
            <a:spAutoFit/>
          </a:bodyPr>
          <a:p>
            <a:r>
              <a:rPr lang="zh-CN" altLang="en-US">
                <a:latin typeface="黑体" panose="02010609060101010101" charset="-122"/>
                <a:ea typeface="黑体" panose="02010609060101010101" charset="-122"/>
              </a:rPr>
              <a:t>未阅读所引用的原始文献、直接用网上搜索来替代专业阅读，导致引用的文献缺乏必要的学术可信度</a:t>
            </a:r>
            <a:endParaRPr lang="zh-CN" altLang="en-US">
              <a:latin typeface="黑体" panose="02010609060101010101" charset="-122"/>
              <a:ea typeface="黑体" panose="02010609060101010101" charset="-122"/>
            </a:endParaRPr>
          </a:p>
        </p:txBody>
      </p:sp>
      <p:sp>
        <p:nvSpPr>
          <p:cNvPr id="50" name="文本框 49"/>
          <p:cNvSpPr txBox="1"/>
          <p:nvPr/>
        </p:nvSpPr>
        <p:spPr>
          <a:xfrm>
            <a:off x="179830" y="3200448"/>
            <a:ext cx="4391826" cy="646331"/>
          </a:xfrm>
          <a:prstGeom prst="rect">
            <a:avLst/>
          </a:prstGeom>
          <a:noFill/>
        </p:spPr>
        <p:txBody>
          <a:bodyPr wrap="square" rtlCol="0" anchor="t">
            <a:spAutoFit/>
          </a:bodyPr>
          <a:p>
            <a:r>
              <a:rPr lang="zh-CN" altLang="en-US">
                <a:latin typeface="黑体" panose="02010609060101010101" charset="-122"/>
                <a:ea typeface="黑体" panose="02010609060101010101" charset="-122"/>
              </a:rPr>
              <a:t>缺乏严谨的学术态度，正文中引文格式与论文所附的参考书目格式极不规范</a:t>
            </a:r>
            <a:endParaRPr lang="zh-CN" altLang="en-US">
              <a:latin typeface="黑体" panose="02010609060101010101" charset="-122"/>
              <a:ea typeface="黑体" panose="02010609060101010101" charset="-122"/>
            </a:endParaRPr>
          </a:p>
        </p:txBody>
      </p:sp>
      <p:sp>
        <p:nvSpPr>
          <p:cNvPr id="51" name="文本框 50"/>
          <p:cNvSpPr txBox="1"/>
          <p:nvPr/>
        </p:nvSpPr>
        <p:spPr>
          <a:xfrm>
            <a:off x="8637936" y="4134555"/>
            <a:ext cx="4248279" cy="416909"/>
          </a:xfrm>
          <a:prstGeom prst="rect">
            <a:avLst/>
          </a:prstGeom>
          <a:noFill/>
        </p:spPr>
        <p:txBody>
          <a:bodyPr wrap="none" rtlCol="0">
            <a:spAutoFit/>
          </a:bodyPr>
          <a:p>
            <a:pPr lvl="0" algn="l"/>
            <a:r>
              <a:rPr lang="zh-CN" altLang="en-US" sz="2110">
                <a:ln>
                  <a:solidFill>
                    <a:schemeClr val="accent1"/>
                  </a:solidFill>
                </a:ln>
                <a:latin typeface="微软雅黑" panose="020B0503020204020204" pitchFamily="34" charset="-122"/>
                <a:ea typeface="微软雅黑" panose="020B0503020204020204" pitchFamily="34" charset="-122"/>
                <a:sym typeface="+mn-ea"/>
              </a:rPr>
              <a:t>有“参考书目”，无“引用痕迹”</a:t>
            </a:r>
            <a:endParaRPr lang="zh-CN" altLang="en-US" sz="2110">
              <a:ln>
                <a:solidFill>
                  <a:schemeClr val="accent1"/>
                </a:solidFill>
              </a:ln>
              <a:latin typeface="微软雅黑" panose="020B0503020204020204" pitchFamily="34" charset="-122"/>
              <a:ea typeface="微软雅黑" panose="020B0503020204020204" pitchFamily="34" charset="-122"/>
              <a:sym typeface="+mn-ea"/>
            </a:endParaRPr>
          </a:p>
        </p:txBody>
      </p:sp>
      <p:sp>
        <p:nvSpPr>
          <p:cNvPr id="52" name="文本框 51"/>
          <p:cNvSpPr txBox="1"/>
          <p:nvPr/>
        </p:nvSpPr>
        <p:spPr>
          <a:xfrm>
            <a:off x="8674845" y="4646978"/>
            <a:ext cx="4211010" cy="646331"/>
          </a:xfrm>
          <a:prstGeom prst="rect">
            <a:avLst/>
          </a:prstGeom>
          <a:noFill/>
        </p:spPr>
        <p:txBody>
          <a:bodyPr wrap="square" rtlCol="0" anchor="t">
            <a:spAutoFit/>
          </a:bodyPr>
          <a:p>
            <a:r>
              <a:rPr lang="zh-CN" altLang="en-US">
                <a:latin typeface="黑体" panose="02010609060101010101" charset="-122"/>
                <a:ea typeface="黑体" panose="02010609060101010101" charset="-122"/>
              </a:rPr>
              <a:t>在正文后列出了一大堆参考书目，却未能在正文中看到相应的引用痕迹</a:t>
            </a:r>
            <a:endParaRPr lang="zh-CN" altLang="en-US">
              <a:latin typeface="黑体" panose="02010609060101010101" charset="-122"/>
              <a:ea typeface="黑体" panose="02010609060101010101" charset="-122"/>
            </a:endParaRPr>
          </a:p>
        </p:txBody>
      </p:sp>
      <p:sp>
        <p:nvSpPr>
          <p:cNvPr id="53" name="文本框 52"/>
          <p:cNvSpPr txBox="1"/>
          <p:nvPr/>
        </p:nvSpPr>
        <p:spPr>
          <a:xfrm>
            <a:off x="4027805" y="1107440"/>
            <a:ext cx="5537200" cy="583565"/>
          </a:xfrm>
          <a:prstGeom prst="rect">
            <a:avLst/>
          </a:prstGeom>
          <a:noFill/>
        </p:spPr>
        <p:txBody>
          <a:bodyPr wrap="square" rtlCol="0">
            <a:spAutoFit/>
          </a:bodyPr>
          <a:p>
            <a:r>
              <a:rPr lang="zh-CN" altLang="en-US" sz="3200">
                <a:ln>
                  <a:solidFill>
                    <a:schemeClr val="accent1"/>
                  </a:solidFill>
                </a:ln>
                <a:latin typeface="微软雅黑" panose="020B0503020204020204" pitchFamily="34" charset="-122"/>
                <a:ea typeface="微软雅黑" panose="020B0503020204020204" pitchFamily="34" charset="-122"/>
              </a:rPr>
              <a:t>不容忽视的引用规范问题</a:t>
            </a:r>
            <a:endParaRPr lang="zh-CN" altLang="en-US" sz="320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60350"/>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产生高复制比的原因</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p:nvPr>
            <p:custDataLst>
              <p:tags r:id="rId3"/>
            </p:custDataLst>
          </p:nvPr>
        </p:nvGrpSpPr>
        <p:grpSpPr>
          <a:xfrm>
            <a:off x="1465634" y="3427294"/>
            <a:ext cx="9765417" cy="2182519"/>
            <a:chOff x="733425" y="3245907"/>
            <a:chExt cx="6668598" cy="1490134"/>
          </a:xfrm>
        </p:grpSpPr>
        <p:sp>
          <p:nvSpPr>
            <p:cNvPr id="15" name="任意多边形 14"/>
            <p:cNvSpPr/>
            <p:nvPr>
              <p:custDataLst>
                <p:tags r:id="rId4"/>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6" name="任意多边形 15"/>
            <p:cNvSpPr/>
            <p:nvPr>
              <p:custDataLst>
                <p:tags r:id="rId5"/>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7" name="任意多边形 16"/>
            <p:cNvSpPr/>
            <p:nvPr>
              <p:custDataLst>
                <p:tags r:id="rId6"/>
              </p:custDataLst>
            </p:nvPr>
          </p:nvSpPr>
          <p:spPr>
            <a:xfrm>
              <a:off x="3322657"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8" name="任意多边形 17"/>
            <p:cNvSpPr/>
            <p:nvPr>
              <p:custDataLst>
                <p:tags r:id="rId7"/>
              </p:custDataLst>
            </p:nvPr>
          </p:nvSpPr>
          <p:spPr>
            <a:xfrm>
              <a:off x="4617273"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9" name="任意多边形 18"/>
            <p:cNvSpPr/>
            <p:nvPr>
              <p:custDataLst>
                <p:tags r:id="rId8"/>
              </p:custDataLst>
            </p:nvPr>
          </p:nvSpPr>
          <p:spPr>
            <a:xfrm>
              <a:off x="5911889"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grpSp>
      <p:grpSp>
        <p:nvGrpSpPr>
          <p:cNvPr id="8" name="组合 7"/>
          <p:cNvGrpSpPr/>
          <p:nvPr>
            <p:custDataLst>
              <p:tags r:id="rId9"/>
            </p:custDataLst>
          </p:nvPr>
        </p:nvGrpSpPr>
        <p:grpSpPr>
          <a:xfrm>
            <a:off x="1465634" y="3440688"/>
            <a:ext cx="9765417" cy="2182519"/>
            <a:chOff x="733425" y="3245907"/>
            <a:chExt cx="6668598" cy="1490134"/>
          </a:xfrm>
        </p:grpSpPr>
        <p:sp>
          <p:nvSpPr>
            <p:cNvPr id="9" name="任意多边形 8"/>
            <p:cNvSpPr/>
            <p:nvPr>
              <p:custDataLst>
                <p:tags r:id="rId10"/>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0" name="任意多边形 9"/>
            <p:cNvSpPr/>
            <p:nvPr>
              <p:custDataLst>
                <p:tags r:id="rId11"/>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1" name="任意多边形 10"/>
            <p:cNvSpPr/>
            <p:nvPr>
              <p:custDataLst>
                <p:tags r:id="rId12"/>
              </p:custDataLst>
            </p:nvPr>
          </p:nvSpPr>
          <p:spPr>
            <a:xfrm>
              <a:off x="3322657"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2" name="任意多边形 11"/>
            <p:cNvSpPr/>
            <p:nvPr>
              <p:custDataLst>
                <p:tags r:id="rId13"/>
              </p:custDataLst>
            </p:nvPr>
          </p:nvSpPr>
          <p:spPr>
            <a:xfrm>
              <a:off x="4617273"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sp>
          <p:nvSpPr>
            <p:cNvPr id="13" name="任意多边形 12"/>
            <p:cNvSpPr/>
            <p:nvPr>
              <p:custDataLst>
                <p:tags r:id="rId14"/>
              </p:custDataLst>
            </p:nvPr>
          </p:nvSpPr>
          <p:spPr>
            <a:xfrm>
              <a:off x="5911889"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27800" tIns="227800" rIns="227800" bIns="227800" numCol="1" spcCol="0" rtlCol="0" fromWordArt="0" anchor="ctr" anchorCtr="0" forceAA="0" compatLnSpc="1">
              <a:noAutofit/>
            </a:bodyPr>
            <a:lstStyle/>
            <a:p>
              <a:pPr algn="ctr">
                <a:lnSpc>
                  <a:spcPct val="130000"/>
                </a:lnSpc>
              </a:pPr>
              <a:endParaRPr lang="zh-CN" altLang="en-US" sz="2110" dirty="0" err="1"/>
            </a:p>
          </p:txBody>
        </p:sp>
      </p:grpSp>
      <p:sp>
        <p:nvSpPr>
          <p:cNvPr id="2" name="矩形 1"/>
          <p:cNvSpPr/>
          <p:nvPr>
            <p:custDataLst>
              <p:tags r:id="rId15"/>
            </p:custDataLst>
          </p:nvPr>
        </p:nvSpPr>
        <p:spPr>
          <a:xfrm>
            <a:off x="1751592" y="4261058"/>
            <a:ext cx="1609265" cy="541109"/>
          </a:xfrm>
          <a:prstGeom prst="rect">
            <a:avLst/>
          </a:prstGeom>
        </p:spPr>
        <p:txBody>
          <a:bodyPr wrap="square" anchor="ctr">
            <a:noAutofit/>
          </a:bodyPr>
          <a:lstStyle/>
          <a:p>
            <a:pPr algn="ctr"/>
            <a:r>
              <a:rPr lang="zh-CN" altLang="en-US" sz="2110" b="1" dirty="0">
                <a:latin typeface="微软雅黑" panose="020B0503020204020204" pitchFamily="34" charset="-122"/>
                <a:ea typeface="微软雅黑" panose="020B0503020204020204" pitchFamily="34" charset="-122"/>
                <a:cs typeface="+mj-cs"/>
              </a:rPr>
              <a:t>题名及作者</a:t>
            </a:r>
            <a:endParaRPr lang="zh-CN" altLang="en-US" sz="2110" b="1" dirty="0">
              <a:latin typeface="微软雅黑" panose="020B0503020204020204" pitchFamily="34" charset="-122"/>
              <a:ea typeface="微软雅黑" panose="020B0503020204020204" pitchFamily="34" charset="-122"/>
              <a:cs typeface="+mj-cs"/>
            </a:endParaRPr>
          </a:p>
        </p:txBody>
      </p:sp>
      <p:sp>
        <p:nvSpPr>
          <p:cNvPr id="3" name="矩形 2"/>
          <p:cNvSpPr/>
          <p:nvPr>
            <p:custDataLst>
              <p:tags r:id="rId16"/>
            </p:custDataLst>
          </p:nvPr>
        </p:nvSpPr>
        <p:spPr>
          <a:xfrm>
            <a:off x="3647484" y="4261058"/>
            <a:ext cx="1609265" cy="541109"/>
          </a:xfrm>
          <a:prstGeom prst="rect">
            <a:avLst/>
          </a:prstGeom>
        </p:spPr>
        <p:txBody>
          <a:bodyPr wrap="square" anchor="ctr">
            <a:normAutofit/>
          </a:bodyPr>
          <a:lstStyle/>
          <a:p>
            <a:pPr algn="ctr"/>
            <a:r>
              <a:rPr lang="zh-CN" altLang="en-US" sz="2110" b="1" dirty="0">
                <a:latin typeface="微软雅黑" panose="020B0503020204020204" pitchFamily="34" charset="-122"/>
                <a:ea typeface="微软雅黑" panose="020B0503020204020204" pitchFamily="34" charset="-122"/>
                <a:cs typeface="+mj-cs"/>
              </a:rPr>
              <a:t>原创性声明</a:t>
            </a:r>
            <a:endParaRPr lang="zh-CN" altLang="en-US" sz="2110" b="1" dirty="0">
              <a:latin typeface="微软雅黑" panose="020B0503020204020204" pitchFamily="34" charset="-122"/>
              <a:ea typeface="微软雅黑" panose="020B0503020204020204" pitchFamily="34" charset="-122"/>
              <a:cs typeface="+mj-cs"/>
            </a:endParaRPr>
          </a:p>
        </p:txBody>
      </p:sp>
      <p:sp>
        <p:nvSpPr>
          <p:cNvPr id="4" name="矩形 3"/>
          <p:cNvSpPr/>
          <p:nvPr>
            <p:custDataLst>
              <p:tags r:id="rId17"/>
            </p:custDataLst>
          </p:nvPr>
        </p:nvSpPr>
        <p:spPr>
          <a:xfrm>
            <a:off x="5543375" y="4261058"/>
            <a:ext cx="1609265" cy="541109"/>
          </a:xfrm>
          <a:prstGeom prst="rect">
            <a:avLst/>
          </a:prstGeom>
        </p:spPr>
        <p:txBody>
          <a:bodyPr wrap="square" anchor="ctr">
            <a:normAutofit/>
          </a:bodyPr>
          <a:lstStyle/>
          <a:p>
            <a:pPr algn="ctr"/>
            <a:r>
              <a:rPr lang="zh-CN" altLang="en-US" sz="2110" b="1" dirty="0">
                <a:latin typeface="微软雅黑" panose="020B0503020204020204" pitchFamily="34" charset="-122"/>
                <a:ea typeface="微软雅黑" panose="020B0503020204020204" pitchFamily="34" charset="-122"/>
                <a:cs typeface="+mj-cs"/>
              </a:rPr>
              <a:t>目录</a:t>
            </a:r>
            <a:endParaRPr lang="zh-CN" altLang="en-US" sz="2110" b="1" dirty="0">
              <a:latin typeface="微软雅黑" panose="020B0503020204020204" pitchFamily="34" charset="-122"/>
              <a:ea typeface="微软雅黑" panose="020B0503020204020204" pitchFamily="34" charset="-122"/>
              <a:cs typeface="+mj-cs"/>
            </a:endParaRPr>
          </a:p>
        </p:txBody>
      </p:sp>
      <p:sp>
        <p:nvSpPr>
          <p:cNvPr id="5" name="矩形 4"/>
          <p:cNvSpPr/>
          <p:nvPr>
            <p:custDataLst>
              <p:tags r:id="rId18"/>
            </p:custDataLst>
          </p:nvPr>
        </p:nvSpPr>
        <p:spPr>
          <a:xfrm>
            <a:off x="7439267" y="4261058"/>
            <a:ext cx="1609265" cy="541109"/>
          </a:xfrm>
          <a:prstGeom prst="rect">
            <a:avLst/>
          </a:prstGeom>
        </p:spPr>
        <p:txBody>
          <a:bodyPr wrap="square" anchor="ctr">
            <a:normAutofit/>
          </a:bodyPr>
          <a:lstStyle/>
          <a:p>
            <a:pPr algn="ctr"/>
            <a:r>
              <a:rPr lang="zh-CN" altLang="en-US" sz="2110" b="1" dirty="0">
                <a:latin typeface="微软雅黑" panose="020B0503020204020204" pitchFamily="34" charset="-122"/>
                <a:ea typeface="微软雅黑" panose="020B0503020204020204" pitchFamily="34" charset="-122"/>
                <a:cs typeface="+mj-cs"/>
              </a:rPr>
              <a:t>章节信息</a:t>
            </a:r>
            <a:endParaRPr lang="zh-CN" altLang="en-US" sz="2110" b="1" dirty="0">
              <a:latin typeface="微软雅黑" panose="020B0503020204020204" pitchFamily="34" charset="-122"/>
              <a:ea typeface="微软雅黑" panose="020B0503020204020204" pitchFamily="34" charset="-122"/>
              <a:cs typeface="+mj-cs"/>
            </a:endParaRPr>
          </a:p>
        </p:txBody>
      </p:sp>
      <p:sp>
        <p:nvSpPr>
          <p:cNvPr id="6" name="矩形 5"/>
          <p:cNvSpPr/>
          <p:nvPr>
            <p:custDataLst>
              <p:tags r:id="rId19"/>
            </p:custDataLst>
          </p:nvPr>
        </p:nvSpPr>
        <p:spPr>
          <a:xfrm>
            <a:off x="9335159" y="4261058"/>
            <a:ext cx="1609265" cy="541109"/>
          </a:xfrm>
          <a:prstGeom prst="rect">
            <a:avLst/>
          </a:prstGeom>
        </p:spPr>
        <p:txBody>
          <a:bodyPr wrap="square" anchor="ctr">
            <a:normAutofit/>
          </a:bodyPr>
          <a:lstStyle/>
          <a:p>
            <a:pPr algn="ctr"/>
            <a:r>
              <a:rPr lang="zh-CN" altLang="en-US" sz="2110" b="1" dirty="0">
                <a:latin typeface="微软雅黑" panose="020B0503020204020204" pitchFamily="34" charset="-122"/>
                <a:ea typeface="微软雅黑" panose="020B0503020204020204" pitchFamily="34" charset="-122"/>
                <a:cs typeface="+mj-cs"/>
              </a:rPr>
              <a:t>参考文献</a:t>
            </a:r>
            <a:endParaRPr lang="zh-CN" altLang="en-US" sz="2110" b="1" dirty="0">
              <a:latin typeface="微软雅黑" panose="020B0503020204020204" pitchFamily="34" charset="-122"/>
              <a:ea typeface="微软雅黑" panose="020B0503020204020204" pitchFamily="34" charset="-122"/>
              <a:cs typeface="+mj-cs"/>
            </a:endParaRPr>
          </a:p>
        </p:txBody>
      </p:sp>
      <p:sp>
        <p:nvSpPr>
          <p:cNvPr id="14" name="文本框 13"/>
          <p:cNvSpPr txBox="1"/>
          <p:nvPr/>
        </p:nvSpPr>
        <p:spPr>
          <a:xfrm>
            <a:off x="1358484" y="1268214"/>
            <a:ext cx="9668312" cy="1778635"/>
          </a:xfrm>
          <a:prstGeom prst="rect">
            <a:avLst/>
          </a:prstGeom>
          <a:noFill/>
        </p:spPr>
        <p:txBody>
          <a:bodyPr wrap="square" rtlCol="0" anchor="t">
            <a:spAutoFit/>
          </a:bodyPr>
          <a:lstStyle/>
          <a:p>
            <a:pPr indent="457200" fontAlgn="auto">
              <a:lnSpc>
                <a:spcPct val="130000"/>
              </a:lnSpc>
            </a:pPr>
            <a:r>
              <a:rPr lang="zh-CN" altLang="en-US" sz="2110" dirty="0">
                <a:latin typeface="Arial" panose="020B0604020202020204" pitchFamily="34" charset="0"/>
                <a:ea typeface="微软雅黑" panose="020B0503020204020204" pitchFamily="34" charset="-122"/>
              </a:rPr>
              <a:t>以研究生学位论文为例，答辩委员在阅卷中发现：不少为学生撰写学位论文时，往往只关注研究内容和研究结果、忽略了论文的规范，从而影响了论文质量。</a:t>
            </a:r>
            <a:endParaRPr lang="zh-CN" altLang="en-US" sz="2110" dirty="0">
              <a:latin typeface="Arial" panose="020B0604020202020204" pitchFamily="34" charset="0"/>
              <a:ea typeface="微软雅黑" panose="020B0503020204020204" pitchFamily="34" charset="-122"/>
            </a:endParaRPr>
          </a:p>
          <a:p>
            <a:pPr indent="457200" fontAlgn="auto">
              <a:lnSpc>
                <a:spcPct val="130000"/>
              </a:lnSpc>
            </a:pPr>
            <a:r>
              <a:rPr lang="zh-CN" altLang="en-US" sz="2110" dirty="0">
                <a:latin typeface="Arial" panose="020B0604020202020204" pitchFamily="34" charset="0"/>
                <a:ea typeface="微软雅黑" panose="020B0503020204020204" pitchFamily="34" charset="-122"/>
              </a:rPr>
              <a:t>在很多学者看来，端正的学术态度决定一切，符合格式规范不只是学位论文写作的形式与义务，同时也</a:t>
            </a:r>
            <a:r>
              <a:rPr lang="zh-CN" altLang="en-US" sz="2110" dirty="0">
                <a:solidFill>
                  <a:srgbClr val="FF0000"/>
                </a:solidFill>
                <a:latin typeface="Arial" panose="020B0604020202020204" pitchFamily="34" charset="0"/>
                <a:ea typeface="微软雅黑" panose="020B0503020204020204" pitchFamily="34" charset="-122"/>
              </a:rPr>
              <a:t>彰显了一种严谨的治学精神</a:t>
            </a:r>
            <a:r>
              <a:rPr lang="zh-CN" altLang="en-US" sz="2110" dirty="0">
                <a:latin typeface="Arial" panose="020B0604020202020204" pitchFamily="34" charset="0"/>
                <a:ea typeface="微软雅黑" panose="020B0503020204020204" pitchFamily="34" charset="-122"/>
              </a:rPr>
              <a:t>。</a:t>
            </a:r>
            <a:endParaRPr lang="zh-CN" altLang="en-US" sz="2110" dirty="0">
              <a:latin typeface="Arial" panose="020B0604020202020204" pitchFamily="34" charset="0"/>
              <a:ea typeface="微软雅黑" panose="020B0503020204020204" pitchFamily="34" charset="-122"/>
            </a:endParaRPr>
          </a:p>
        </p:txBody>
      </p:sp>
      <p:sp>
        <p:nvSpPr>
          <p:cNvPr id="71707" name="文本框 23579"/>
          <p:cNvSpPr txBox="1"/>
          <p:nvPr/>
        </p:nvSpPr>
        <p:spPr>
          <a:xfrm>
            <a:off x="8260977" y="5623876"/>
            <a:ext cx="4182213" cy="739775"/>
          </a:xfrm>
          <a:prstGeom prst="rect">
            <a:avLst/>
          </a:prstGeom>
          <a:noFill/>
          <a:ln w="9525">
            <a:noFill/>
          </a:ln>
        </p:spPr>
        <p:txBody>
          <a:bodyPr wrap="square" anchor="t">
            <a:spAutoFit/>
          </a:bodyPr>
          <a:lstStyle/>
          <a:p>
            <a:pPr lvl="0" indent="0" algn="ctr"/>
            <a:r>
              <a:rPr lang="zh-CN" altLang="en-US" sz="2110" b="1" i="1" dirty="0">
                <a:solidFill>
                  <a:srgbClr val="FFCC00"/>
                </a:solidFill>
                <a:latin typeface="Gill Sans" charset="0"/>
                <a:ea typeface="黑体" panose="02010609060101010101" charset="-122"/>
                <a:sym typeface="Gill Sans" charset="0"/>
              </a:rPr>
              <a:t>详见</a:t>
            </a:r>
            <a:endParaRPr lang="zh-CN" altLang="en-US" sz="2110" b="1" i="1" dirty="0">
              <a:solidFill>
                <a:srgbClr val="FFCC00"/>
              </a:solidFill>
              <a:latin typeface="Gill Sans" charset="0"/>
              <a:ea typeface="黑体" panose="02010609060101010101" charset="-122"/>
              <a:sym typeface="Gill Sans" charset="0"/>
            </a:endParaRPr>
          </a:p>
          <a:p>
            <a:pPr lvl="0" indent="0"/>
            <a:r>
              <a:rPr lang="zh-CN" altLang="en-US" sz="2110" b="1" i="1" dirty="0">
                <a:solidFill>
                  <a:srgbClr val="FFCC00"/>
                </a:solidFill>
                <a:latin typeface="Gill Sans" charset="0"/>
                <a:ea typeface="黑体" panose="02010609060101010101" charset="-122"/>
                <a:sym typeface="Gill Sans" charset="0"/>
              </a:rPr>
              <a:t>《</a:t>
            </a:r>
            <a:r>
              <a:rPr lang="en-US" altLang="zh-CN" sz="2110" b="1" i="1" dirty="0">
                <a:solidFill>
                  <a:srgbClr val="FFCC00"/>
                </a:solidFill>
                <a:latin typeface="Gill Sans" charset="0"/>
                <a:ea typeface="黑体" panose="02010609060101010101" charset="-122"/>
                <a:sym typeface="Gill Sans" charset="0"/>
              </a:rPr>
              <a:t>TMLC</a:t>
            </a:r>
            <a:r>
              <a:rPr lang="zh-CN" altLang="en-US" sz="2110" b="1" i="1" dirty="0">
                <a:solidFill>
                  <a:srgbClr val="FFCC00"/>
                </a:solidFill>
                <a:latin typeface="Gill Sans" charset="0"/>
                <a:ea typeface="黑体" panose="02010609060101010101" charset="-122"/>
                <a:sym typeface="Gill Sans" charset="0"/>
              </a:rPr>
              <a:t>检测系统格式识别规范》</a:t>
            </a:r>
            <a:endParaRPr lang="zh-CN" altLang="en-US" sz="2110" b="1" i="1" dirty="0">
              <a:solidFill>
                <a:srgbClr val="FFCC00"/>
              </a:solidFill>
              <a:latin typeface="Gill Sans" charset="0"/>
              <a:ea typeface="黑体" panose="02010609060101010101" charset="-122"/>
              <a:sym typeface="Gill Sans"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65" y="260350"/>
            <a:ext cx="4341495"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产生高复制比的原因</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0" name="组合 19"/>
          <p:cNvGrpSpPr/>
          <p:nvPr/>
        </p:nvGrpSpPr>
        <p:grpSpPr>
          <a:xfrm>
            <a:off x="999530" y="1063823"/>
            <a:ext cx="11094751" cy="5344635"/>
            <a:chOff x="485" y="148"/>
            <a:chExt cx="18205" cy="10547"/>
          </a:xfrm>
        </p:grpSpPr>
        <p:pic>
          <p:nvPicPr>
            <p:cNvPr id="21" name="图片 2" descr="系统识别格式图"/>
            <p:cNvPicPr>
              <a:picLocks noChangeAspect="1"/>
            </p:cNvPicPr>
            <p:nvPr/>
          </p:nvPicPr>
          <p:blipFill>
            <a:blip r:embed="rId3"/>
            <a:stretch>
              <a:fillRect/>
            </a:stretch>
          </p:blipFill>
          <p:spPr>
            <a:xfrm>
              <a:off x="485" y="153"/>
              <a:ext cx="9070" cy="5290"/>
            </a:xfrm>
            <a:prstGeom prst="rect">
              <a:avLst/>
            </a:prstGeom>
            <a:noFill/>
            <a:ln w="28575">
              <a:solidFill>
                <a:srgbClr val="007943"/>
              </a:solidFill>
            </a:ln>
          </p:spPr>
        </p:pic>
        <p:pic>
          <p:nvPicPr>
            <p:cNvPr id="113669" name="图片 3" descr="系统识别格式图2"/>
            <p:cNvPicPr>
              <a:picLocks noChangeAspect="1"/>
            </p:cNvPicPr>
            <p:nvPr/>
          </p:nvPicPr>
          <p:blipFill>
            <a:blip r:embed="rId4"/>
            <a:stretch>
              <a:fillRect/>
            </a:stretch>
          </p:blipFill>
          <p:spPr>
            <a:xfrm>
              <a:off x="9630" y="148"/>
              <a:ext cx="9060" cy="5290"/>
            </a:xfrm>
            <a:prstGeom prst="rect">
              <a:avLst/>
            </a:prstGeom>
            <a:noFill/>
            <a:ln w="28575">
              <a:solidFill>
                <a:srgbClr val="007943"/>
              </a:solidFill>
            </a:ln>
          </p:spPr>
        </p:pic>
        <p:pic>
          <p:nvPicPr>
            <p:cNvPr id="113670" name="图片 4" descr="系统识别格式图3"/>
            <p:cNvPicPr>
              <a:picLocks noChangeAspect="1"/>
            </p:cNvPicPr>
            <p:nvPr/>
          </p:nvPicPr>
          <p:blipFill>
            <a:blip r:embed="rId5"/>
            <a:stretch>
              <a:fillRect/>
            </a:stretch>
          </p:blipFill>
          <p:spPr>
            <a:xfrm>
              <a:off x="509" y="5465"/>
              <a:ext cx="9048" cy="5225"/>
            </a:xfrm>
            <a:prstGeom prst="rect">
              <a:avLst/>
            </a:prstGeom>
            <a:noFill/>
            <a:ln w="28575">
              <a:solidFill>
                <a:srgbClr val="007943"/>
              </a:solidFill>
            </a:ln>
          </p:spPr>
        </p:pic>
        <p:pic>
          <p:nvPicPr>
            <p:cNvPr id="113671" name="图片 5" descr="系统识别格式图4"/>
            <p:cNvPicPr>
              <a:picLocks noChangeAspect="1"/>
            </p:cNvPicPr>
            <p:nvPr/>
          </p:nvPicPr>
          <p:blipFill>
            <a:blip r:embed="rId6"/>
            <a:stretch>
              <a:fillRect/>
            </a:stretch>
          </p:blipFill>
          <p:spPr>
            <a:xfrm>
              <a:off x="9630" y="5413"/>
              <a:ext cx="9060" cy="5282"/>
            </a:xfrm>
            <a:prstGeom prst="rect">
              <a:avLst/>
            </a:prstGeom>
            <a:noFill/>
            <a:ln w="28575">
              <a:solidFill>
                <a:srgbClr val="007943"/>
              </a:solidFill>
            </a:ln>
          </p:spPr>
        </p:pic>
      </p:grpSp>
      <p:cxnSp>
        <p:nvCxnSpPr>
          <p:cNvPr id="22" name="直接连接符 21"/>
          <p:cNvCxnSpPr/>
          <p:nvPr/>
        </p:nvCxnSpPr>
        <p:spPr>
          <a:xfrm flipV="1">
            <a:off x="12231568" y="3768541"/>
            <a:ext cx="285288" cy="16742"/>
          </a:xfrm>
          <a:prstGeom prst="line">
            <a:avLst/>
          </a:prstGeom>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7"/>
          <a:stretch>
            <a:fillRect/>
          </a:stretch>
        </p:blipFill>
        <p:spPr>
          <a:xfrm>
            <a:off x="2431415" y="925830"/>
            <a:ext cx="7343140" cy="5380990"/>
          </a:xfrm>
          <a:prstGeom prst="rect">
            <a:avLst/>
          </a:prstGeom>
        </p:spPr>
      </p:pic>
      <p:sp>
        <p:nvSpPr>
          <p:cNvPr id="28" name="燕尾形箭头 27"/>
          <p:cNvSpPr/>
          <p:nvPr/>
        </p:nvSpPr>
        <p:spPr>
          <a:xfrm rot="11880000">
            <a:off x="7477125" y="2423795"/>
            <a:ext cx="1199515" cy="360045"/>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8"/>
          <a:stretch>
            <a:fillRect/>
          </a:stretch>
        </p:blipFill>
        <p:spPr>
          <a:xfrm>
            <a:off x="0" y="1066165"/>
            <a:ext cx="6771640" cy="4904740"/>
          </a:xfrm>
          <a:prstGeom prst="rect">
            <a:avLst/>
          </a:prstGeom>
        </p:spPr>
      </p:pic>
      <p:grpSp>
        <p:nvGrpSpPr>
          <p:cNvPr id="9" name="组合 8"/>
          <p:cNvGrpSpPr/>
          <p:nvPr/>
        </p:nvGrpSpPr>
        <p:grpSpPr>
          <a:xfrm>
            <a:off x="829310" y="6064250"/>
            <a:ext cx="4448175" cy="960755"/>
            <a:chOff x="1306" y="9550"/>
            <a:chExt cx="7005" cy="1513"/>
          </a:xfrm>
        </p:grpSpPr>
        <p:pic>
          <p:nvPicPr>
            <p:cNvPr id="7" name="图片 6"/>
            <p:cNvPicPr>
              <a:picLocks noChangeAspect="1"/>
            </p:cNvPicPr>
            <p:nvPr/>
          </p:nvPicPr>
          <p:blipFill>
            <a:blip r:embed="rId9"/>
            <a:stretch>
              <a:fillRect/>
            </a:stretch>
          </p:blipFill>
          <p:spPr>
            <a:xfrm>
              <a:off x="1306" y="9609"/>
              <a:ext cx="6989" cy="1455"/>
            </a:xfrm>
            <a:prstGeom prst="rect">
              <a:avLst/>
            </a:prstGeom>
          </p:spPr>
        </p:pic>
        <p:sp>
          <p:nvSpPr>
            <p:cNvPr id="8" name="矩形 7"/>
            <p:cNvSpPr/>
            <p:nvPr/>
          </p:nvSpPr>
          <p:spPr>
            <a:xfrm>
              <a:off x="1393" y="9550"/>
              <a:ext cx="6918" cy="1474"/>
            </a:xfrm>
            <a:prstGeom prst="rect">
              <a:avLst/>
            </a:prstGeom>
            <a:noFill/>
            <a:ln w="38100">
              <a:solidFill>
                <a:srgbClr val="FF0000"/>
              </a:solidFill>
            </a:ln>
            <a:extLst>
              <a:ext uri="{909E8E84-426E-40DD-AFC4-6F175D3DCCD1}">
                <a14:hiddenFill xmlns:a14="http://schemas.microsoft.com/office/drawing/2010/main">
                  <a:solidFill>
                    <a:srgbClr val="D9D9D9">
                      <a:alpha val="50196"/>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933565" y="6064250"/>
            <a:ext cx="4421505" cy="1008380"/>
            <a:chOff x="10919" y="9550"/>
            <a:chExt cx="6963" cy="1588"/>
          </a:xfrm>
        </p:grpSpPr>
        <p:pic>
          <p:nvPicPr>
            <p:cNvPr id="10" name="图片 9"/>
            <p:cNvPicPr>
              <a:picLocks noChangeAspect="1"/>
            </p:cNvPicPr>
            <p:nvPr/>
          </p:nvPicPr>
          <p:blipFill>
            <a:blip r:embed="rId10"/>
            <a:stretch>
              <a:fillRect/>
            </a:stretch>
          </p:blipFill>
          <p:spPr>
            <a:xfrm>
              <a:off x="10968" y="9609"/>
              <a:ext cx="6914" cy="1485"/>
            </a:xfrm>
            <a:prstGeom prst="rect">
              <a:avLst/>
            </a:prstGeom>
          </p:spPr>
        </p:pic>
        <p:sp>
          <p:nvSpPr>
            <p:cNvPr id="11" name="矩形 10"/>
            <p:cNvSpPr/>
            <p:nvPr/>
          </p:nvSpPr>
          <p:spPr>
            <a:xfrm>
              <a:off x="10919" y="9550"/>
              <a:ext cx="6962" cy="1588"/>
            </a:xfrm>
            <a:prstGeom prst="rect">
              <a:avLst/>
            </a:prstGeom>
            <a:noFill/>
            <a:ln w="38100">
              <a:solidFill>
                <a:srgbClr val="FF0000"/>
              </a:solidFill>
            </a:ln>
            <a:extLst>
              <a:ext uri="{909E8E84-426E-40DD-AFC4-6F175D3DCCD1}">
                <a14:hiddenFill xmlns:a14="http://schemas.microsoft.com/office/drawing/2010/main">
                  <a:solidFill>
                    <a:srgbClr val="D9D9D9">
                      <a:alpha val="50196"/>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11"/>
          <a:stretch>
            <a:fillRect/>
          </a:stretch>
        </p:blipFill>
        <p:spPr>
          <a:xfrm>
            <a:off x="6201410" y="997585"/>
            <a:ext cx="6657340" cy="48475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学术不端检测系统的应用</a:t>
            </a:r>
            <a:endParaRPr lang="zh-CN" altLang="en-US" sz="20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705" name="Shape 402"/>
          <p:cNvSpPr/>
          <p:nvPr/>
        </p:nvSpPr>
        <p:spPr>
          <a:xfrm>
            <a:off x="5409565" y="2476818"/>
            <a:ext cx="841375" cy="1266825"/>
          </a:xfrm>
          <a:prstGeom prst="line">
            <a:avLst/>
          </a:prstGeom>
          <a:ln w="12700" cap="flat" cmpd="sng">
            <a:solidFill>
              <a:srgbClr val="000000"/>
            </a:solidFill>
            <a:prstDash val="solid"/>
            <a:headEnd type="none" w="med" len="med"/>
            <a:tailEnd type="none" w="med" len="med"/>
          </a:ln>
        </p:spPr>
        <p:txBody>
          <a:bodyPr lIns="0" tIns="0" rIns="0" bIns="0"/>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06" name="Shape 403"/>
          <p:cNvSpPr/>
          <p:nvPr/>
        </p:nvSpPr>
        <p:spPr>
          <a:xfrm flipV="1">
            <a:off x="4544378" y="3848418"/>
            <a:ext cx="1874837" cy="733425"/>
          </a:xfrm>
          <a:prstGeom prst="line">
            <a:avLst/>
          </a:prstGeom>
          <a:ln w="12700" cap="flat" cmpd="sng">
            <a:solidFill>
              <a:srgbClr val="000000"/>
            </a:solidFill>
            <a:prstDash val="solid"/>
            <a:headEnd type="none" w="med" len="med"/>
            <a:tailEnd type="none" w="med" len="med"/>
          </a:ln>
        </p:spPr>
        <p:txBody>
          <a:bodyPr lIns="0" tIns="0" rIns="0" bIns="0"/>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07" name="Shape 404"/>
          <p:cNvSpPr/>
          <p:nvPr/>
        </p:nvSpPr>
        <p:spPr>
          <a:xfrm flipH="1">
            <a:off x="6543040" y="2627630"/>
            <a:ext cx="212725" cy="917575"/>
          </a:xfrm>
          <a:prstGeom prst="line">
            <a:avLst/>
          </a:prstGeom>
          <a:ln w="12700" cap="flat" cmpd="sng">
            <a:solidFill>
              <a:srgbClr val="000000"/>
            </a:solidFill>
            <a:prstDash val="solid"/>
            <a:headEnd type="none" w="med" len="med"/>
            <a:tailEnd type="none" w="med" len="med"/>
          </a:ln>
        </p:spPr>
        <p:txBody>
          <a:bodyPr lIns="0" tIns="0" rIns="0" bIns="0"/>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08" name="Shape 405"/>
          <p:cNvSpPr/>
          <p:nvPr/>
        </p:nvSpPr>
        <p:spPr>
          <a:xfrm flipH="1">
            <a:off x="6252528" y="4153218"/>
            <a:ext cx="290512" cy="1714500"/>
          </a:xfrm>
          <a:prstGeom prst="line">
            <a:avLst/>
          </a:prstGeom>
          <a:ln w="12700" cap="flat" cmpd="sng">
            <a:solidFill>
              <a:srgbClr val="000000"/>
            </a:solidFill>
            <a:prstDash val="solid"/>
            <a:headEnd type="none" w="med" len="med"/>
            <a:tailEnd type="none" w="med" len="med"/>
          </a:ln>
        </p:spPr>
        <p:txBody>
          <a:bodyPr lIns="0" tIns="0" rIns="0" bIns="0"/>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09" name="Shape 406"/>
          <p:cNvSpPr/>
          <p:nvPr/>
        </p:nvSpPr>
        <p:spPr>
          <a:xfrm>
            <a:off x="6847840" y="4067493"/>
            <a:ext cx="981075" cy="1152525"/>
          </a:xfrm>
          <a:prstGeom prst="line">
            <a:avLst/>
          </a:prstGeom>
          <a:ln w="12700" cap="flat" cmpd="sng">
            <a:solidFill>
              <a:srgbClr val="000000"/>
            </a:solidFill>
            <a:prstDash val="solid"/>
            <a:headEnd type="none" w="med" len="med"/>
            <a:tailEnd type="none" w="med" len="med"/>
          </a:ln>
        </p:spPr>
        <p:txBody>
          <a:bodyPr lIns="0" tIns="0" rIns="0" bIns="0"/>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10" name="Shape 407"/>
          <p:cNvSpPr/>
          <p:nvPr/>
        </p:nvSpPr>
        <p:spPr>
          <a:xfrm>
            <a:off x="6847840" y="3772218"/>
            <a:ext cx="1060450" cy="206375"/>
          </a:xfrm>
          <a:prstGeom prst="line">
            <a:avLst/>
          </a:prstGeom>
          <a:ln w="12700" cap="flat" cmpd="sng">
            <a:solidFill>
              <a:srgbClr val="000000"/>
            </a:solidFill>
            <a:prstDash val="solid"/>
            <a:headEnd type="none" w="med" len="med"/>
            <a:tailEnd type="none" w="med" len="med"/>
          </a:ln>
        </p:spPr>
        <p:txBody>
          <a:bodyPr lIns="0" tIns="0" rIns="0" bIns="0"/>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711" name="Group 436"/>
          <p:cNvGrpSpPr/>
          <p:nvPr/>
        </p:nvGrpSpPr>
        <p:grpSpPr>
          <a:xfrm>
            <a:off x="6323965" y="1784668"/>
            <a:ext cx="1166813" cy="1157287"/>
            <a:chOff x="0" y="0"/>
            <a:chExt cx="1166973" cy="1158115"/>
          </a:xfrm>
        </p:grpSpPr>
        <p:sp>
          <p:nvSpPr>
            <p:cNvPr id="29712" name="Shape 408"/>
            <p:cNvSpPr/>
            <p:nvPr/>
          </p:nvSpPr>
          <p:spPr>
            <a:xfrm>
              <a:off x="0" y="0"/>
              <a:ext cx="1146175" cy="1154113"/>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AEAEA">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713" name="Group 423"/>
            <p:cNvGrpSpPr/>
            <p:nvPr/>
          </p:nvGrpSpPr>
          <p:grpSpPr>
            <a:xfrm>
              <a:off x="34925" y="36512"/>
              <a:ext cx="1132049" cy="1121604"/>
              <a:chOff x="0" y="0"/>
              <a:chExt cx="1132048" cy="1121602"/>
            </a:xfrm>
          </p:grpSpPr>
          <p:pic>
            <p:nvPicPr>
              <p:cNvPr id="29714" name="circuler_1.png"/>
              <p:cNvPicPr/>
              <p:nvPr/>
            </p:nvPicPr>
            <p:blipFill>
              <a:blip r:embed="rId3"/>
              <a:stretch>
                <a:fillRect/>
              </a:stretch>
            </p:blipFill>
            <p:spPr>
              <a:xfrm>
                <a:off x="0" y="0"/>
                <a:ext cx="1072543" cy="1083561"/>
              </a:xfrm>
              <a:prstGeom prst="rect">
                <a:avLst/>
              </a:prstGeom>
              <a:noFill/>
              <a:ln w="9525">
                <a:noFill/>
              </a:ln>
            </p:spPr>
          </p:pic>
          <p:sp>
            <p:nvSpPr>
              <p:cNvPr id="29715" name="Shape 410"/>
              <p:cNvSpPr/>
              <p:nvPr/>
            </p:nvSpPr>
            <p:spPr>
              <a:xfrm>
                <a:off x="0" y="0"/>
                <a:ext cx="1079501" cy="1085879"/>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9999">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716" name="light_shadow1.png"/>
              <p:cNvPicPr/>
              <p:nvPr/>
            </p:nvPicPr>
            <p:blipFill>
              <a:blip r:embed="rId4"/>
              <a:srcRect t="14284"/>
              <a:stretch>
                <a:fillRect/>
              </a:stretch>
            </p:blipFill>
            <p:spPr>
              <a:xfrm>
                <a:off x="10435" y="45196"/>
                <a:ext cx="790784" cy="677951"/>
              </a:xfrm>
              <a:prstGeom prst="rect">
                <a:avLst/>
              </a:prstGeom>
              <a:noFill/>
              <a:ln w="9525">
                <a:noFill/>
              </a:ln>
            </p:spPr>
          </p:pic>
          <p:grpSp>
            <p:nvGrpSpPr>
              <p:cNvPr id="29717" name="Group 422"/>
              <p:cNvGrpSpPr/>
              <p:nvPr/>
            </p:nvGrpSpPr>
            <p:grpSpPr>
              <a:xfrm>
                <a:off x="370926" y="413219"/>
                <a:ext cx="761123" cy="708384"/>
                <a:chOff x="0" y="0"/>
                <a:chExt cx="761122" cy="708382"/>
              </a:xfrm>
            </p:grpSpPr>
            <p:grpSp>
              <p:nvGrpSpPr>
                <p:cNvPr id="29718" name="Group 416"/>
                <p:cNvGrpSpPr/>
                <p:nvPr/>
              </p:nvGrpSpPr>
              <p:grpSpPr>
                <a:xfrm>
                  <a:off x="169057" y="0"/>
                  <a:ext cx="592066" cy="694793"/>
                  <a:chOff x="0" y="0"/>
                  <a:chExt cx="592065" cy="694792"/>
                </a:xfrm>
              </p:grpSpPr>
              <p:sp>
                <p:nvSpPr>
                  <p:cNvPr id="29719" name="Shape 412"/>
                  <p:cNvSpPr/>
                  <p:nvPr/>
                </p:nvSpPr>
                <p:spPr>
                  <a:xfrm rot="12329628">
                    <a:off x="330225" y="2136"/>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20" name="Shape 413"/>
                  <p:cNvSpPr/>
                  <p:nvPr/>
                </p:nvSpPr>
                <p:spPr>
                  <a:xfrm rot="13144779">
                    <a:off x="285405" y="87235"/>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21" name="Shape 414"/>
                  <p:cNvSpPr/>
                  <p:nvPr/>
                </p:nvSpPr>
                <p:spPr>
                  <a:xfrm rot="13440425">
                    <a:off x="248313" y="128447"/>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22" name="Shape 415"/>
                  <p:cNvSpPr/>
                  <p:nvPr/>
                </p:nvSpPr>
                <p:spPr>
                  <a:xfrm rot="13972809">
                    <a:off x="202226" y="176111"/>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723" name="Group 421"/>
                <p:cNvGrpSpPr/>
                <p:nvPr/>
              </p:nvGrpSpPr>
              <p:grpSpPr>
                <a:xfrm>
                  <a:off x="-1" y="198275"/>
                  <a:ext cx="743902" cy="510108"/>
                  <a:chOff x="0" y="0"/>
                  <a:chExt cx="743900" cy="510107"/>
                </a:xfrm>
              </p:grpSpPr>
              <p:sp>
                <p:nvSpPr>
                  <p:cNvPr id="29724" name="Shape 417"/>
                  <p:cNvSpPr/>
                  <p:nvPr/>
                </p:nvSpPr>
                <p:spPr>
                  <a:xfrm rot="13683170">
                    <a:off x="411467" y="-4314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25" name="Shape 418"/>
                  <p:cNvSpPr/>
                  <p:nvPr/>
                </p:nvSpPr>
                <p:spPr>
                  <a:xfrm rot="14498320">
                    <a:off x="337429" y="18245"/>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26" name="Shape 419"/>
                  <p:cNvSpPr/>
                  <p:nvPr/>
                </p:nvSpPr>
                <p:spPr>
                  <a:xfrm rot="14793966">
                    <a:off x="287318" y="4201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27" name="Shape 420"/>
                  <p:cNvSpPr/>
                  <p:nvPr/>
                </p:nvSpPr>
                <p:spPr>
                  <a:xfrm rot="15326351">
                    <a:off x="226408" y="6827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grpSp>
          <p:nvGrpSpPr>
            <p:cNvPr id="29728" name="Group 434"/>
            <p:cNvGrpSpPr/>
            <p:nvPr/>
          </p:nvGrpSpPr>
          <p:grpSpPr>
            <a:xfrm>
              <a:off x="451193" y="423370"/>
              <a:ext cx="670768" cy="623943"/>
              <a:chOff x="0" y="0"/>
              <a:chExt cx="670766" cy="623941"/>
            </a:xfrm>
          </p:grpSpPr>
          <p:grpSp>
            <p:nvGrpSpPr>
              <p:cNvPr id="29729" name="Group 428"/>
              <p:cNvGrpSpPr/>
              <p:nvPr/>
            </p:nvGrpSpPr>
            <p:grpSpPr>
              <a:xfrm>
                <a:off x="148934" y="0"/>
                <a:ext cx="521833" cy="612016"/>
                <a:chOff x="0" y="0"/>
                <a:chExt cx="521831" cy="612015"/>
              </a:xfrm>
            </p:grpSpPr>
            <p:sp>
              <p:nvSpPr>
                <p:cNvPr id="29730" name="Shape 424"/>
                <p:cNvSpPr/>
                <p:nvPr/>
              </p:nvSpPr>
              <p:spPr>
                <a:xfrm rot="12329628">
                  <a:off x="290726" y="2023"/>
                  <a:ext cx="124334"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31" name="Shape 425"/>
                <p:cNvSpPr/>
                <p:nvPr/>
              </p:nvSpPr>
              <p:spPr>
                <a:xfrm rot="13144779">
                  <a:off x="251267" y="76942"/>
                  <a:ext cx="124335" cy="50805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32" name="Shape 426"/>
                <p:cNvSpPr/>
                <p:nvPr/>
              </p:nvSpPr>
              <p:spPr>
                <a:xfrm rot="13440425">
                  <a:off x="218555" y="113194"/>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33" name="Shape 427"/>
                <p:cNvSpPr/>
                <p:nvPr/>
              </p:nvSpPr>
              <p:spPr>
                <a:xfrm rot="13972809">
                  <a:off x="177904" y="155113"/>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734" name="Group 433"/>
              <p:cNvGrpSpPr/>
              <p:nvPr/>
            </p:nvGrpSpPr>
            <p:grpSpPr>
              <a:xfrm>
                <a:off x="0" y="174351"/>
                <a:ext cx="655317" cy="449591"/>
                <a:chOff x="0" y="0"/>
                <a:chExt cx="655316" cy="449590"/>
              </a:xfrm>
            </p:grpSpPr>
            <p:sp>
              <p:nvSpPr>
                <p:cNvPr id="29735" name="Shape 429"/>
                <p:cNvSpPr/>
                <p:nvPr/>
              </p:nvSpPr>
              <p:spPr>
                <a:xfrm rot="13683170">
                  <a:off x="362094" y="-37740"/>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36" name="Shape 430"/>
                <p:cNvSpPr/>
                <p:nvPr/>
              </p:nvSpPr>
              <p:spPr>
                <a:xfrm rot="14498320">
                  <a:off x="296913" y="1630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37" name="Shape 431"/>
                <p:cNvSpPr/>
                <p:nvPr/>
              </p:nvSpPr>
              <p:spPr>
                <a:xfrm rot="14793966">
                  <a:off x="252755" y="37188"/>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38" name="Shape 432"/>
                <p:cNvSpPr/>
                <p:nvPr/>
              </p:nvSpPr>
              <p:spPr>
                <a:xfrm rot="15326351">
                  <a:off x="199075" y="6023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sp>
          <p:nvSpPr>
            <p:cNvPr id="29739" name="Shape 435"/>
            <p:cNvSpPr/>
            <p:nvPr/>
          </p:nvSpPr>
          <p:spPr>
            <a:xfrm>
              <a:off x="150336" y="419100"/>
              <a:ext cx="866141" cy="350521"/>
            </a:xfrm>
            <a:prstGeom prst="rect">
              <a:avLst/>
            </a:prstGeom>
            <a:noFill/>
            <a:ln w="9525">
              <a:noFill/>
            </a:ln>
          </p:spPr>
          <p:txBody>
            <a:bodyPr wrap="none" lIns="45719" tIns="45719" rIns="45719" bIns="45719" anchor="t">
              <a:spAutoFit/>
            </a:bodyPr>
            <a:lstStyle/>
            <a:p>
              <a:pPr lvl="0" algn="ctr">
                <a:lnSpc>
                  <a:spcPct val="100000"/>
                </a:lnSpc>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出版社</a:t>
              </a:r>
              <a:endParaRPr lang="zh-CN" altLang="en-US">
                <a:latin typeface="Arial" panose="020B0604020202020204" pitchFamily="34" charset="0"/>
                <a:ea typeface="Arial" panose="020B0604020202020204" pitchFamily="34" charset="0"/>
                <a:sym typeface="Arial" panose="020B0604020202020204" pitchFamily="34" charset="0"/>
              </a:endParaRPr>
            </a:p>
          </p:txBody>
        </p:sp>
      </p:grpSp>
      <p:grpSp>
        <p:nvGrpSpPr>
          <p:cNvPr id="29740" name="Group 466"/>
          <p:cNvGrpSpPr/>
          <p:nvPr/>
        </p:nvGrpSpPr>
        <p:grpSpPr>
          <a:xfrm>
            <a:off x="3999865" y="3978593"/>
            <a:ext cx="1166813" cy="1157287"/>
            <a:chOff x="0" y="0"/>
            <a:chExt cx="1166364" cy="1158511"/>
          </a:xfrm>
        </p:grpSpPr>
        <p:sp>
          <p:nvSpPr>
            <p:cNvPr id="29741" name="Shape 437"/>
            <p:cNvSpPr/>
            <p:nvPr/>
          </p:nvSpPr>
          <p:spPr>
            <a:xfrm>
              <a:off x="0" y="0"/>
              <a:ext cx="1145222" cy="1154325"/>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AEAEA">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742" name="Group 448"/>
            <p:cNvGrpSpPr/>
            <p:nvPr/>
          </p:nvGrpSpPr>
          <p:grpSpPr>
            <a:xfrm>
              <a:off x="486022" y="461108"/>
              <a:ext cx="671951" cy="622177"/>
              <a:chOff x="0" y="0"/>
              <a:chExt cx="671949" cy="622175"/>
            </a:xfrm>
          </p:grpSpPr>
          <p:grpSp>
            <p:nvGrpSpPr>
              <p:cNvPr id="29743" name="Group 442"/>
              <p:cNvGrpSpPr/>
              <p:nvPr/>
            </p:nvGrpSpPr>
            <p:grpSpPr>
              <a:xfrm>
                <a:off x="148846" y="-1"/>
                <a:ext cx="523104" cy="610702"/>
                <a:chOff x="0" y="0"/>
                <a:chExt cx="523103" cy="610700"/>
              </a:xfrm>
            </p:grpSpPr>
            <p:sp>
              <p:nvSpPr>
                <p:cNvPr id="29744" name="Shape 438"/>
                <p:cNvSpPr/>
                <p:nvPr/>
              </p:nvSpPr>
              <p:spPr>
                <a:xfrm rot="12343130">
                  <a:off x="291754" y="1787"/>
                  <a:ext cx="124232" cy="50809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45" name="Shape 439"/>
                <p:cNvSpPr/>
                <p:nvPr/>
              </p:nvSpPr>
              <p:spPr>
                <a:xfrm rot="13158281">
                  <a:off x="251999" y="76557"/>
                  <a:ext cx="124231" cy="50809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46" name="Shape 440"/>
                <p:cNvSpPr/>
                <p:nvPr/>
              </p:nvSpPr>
              <p:spPr>
                <a:xfrm rot="13453927">
                  <a:off x="219152" y="112688"/>
                  <a:ext cx="124231" cy="50809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47" name="Shape 441"/>
                <p:cNvSpPr/>
                <p:nvPr/>
              </p:nvSpPr>
              <p:spPr>
                <a:xfrm rot="13986312">
                  <a:off x="178346" y="154458"/>
                  <a:ext cx="124232" cy="50809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748" name="Group 447"/>
              <p:cNvGrpSpPr/>
              <p:nvPr/>
            </p:nvGrpSpPr>
            <p:grpSpPr>
              <a:xfrm>
                <a:off x="0" y="174464"/>
                <a:ext cx="656177" cy="447712"/>
                <a:chOff x="0" y="0"/>
                <a:chExt cx="656176" cy="447710"/>
              </a:xfrm>
            </p:grpSpPr>
            <p:sp>
              <p:nvSpPr>
                <p:cNvPr id="29749" name="Shape 443"/>
                <p:cNvSpPr/>
                <p:nvPr/>
              </p:nvSpPr>
              <p:spPr>
                <a:xfrm rot="13696672">
                  <a:off x="362544" y="-38365"/>
                  <a:ext cx="124903" cy="50809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50" name="Shape 444"/>
                <p:cNvSpPr/>
                <p:nvPr/>
              </p:nvSpPr>
              <p:spPr>
                <a:xfrm rot="14511824">
                  <a:off x="297146" y="15432"/>
                  <a:ext cx="124903" cy="50809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51" name="Shape 445"/>
                <p:cNvSpPr/>
                <p:nvPr/>
              </p:nvSpPr>
              <p:spPr>
                <a:xfrm rot="14807468">
                  <a:off x="252910" y="36147"/>
                  <a:ext cx="124903" cy="50809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52" name="Shape 446"/>
                <p:cNvSpPr/>
                <p:nvPr/>
              </p:nvSpPr>
              <p:spPr>
                <a:xfrm rot="15339853">
                  <a:off x="199145" y="59000"/>
                  <a:ext cx="124903" cy="50809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nvGrpSpPr>
            <p:cNvPr id="29753" name="Group 465"/>
            <p:cNvGrpSpPr/>
            <p:nvPr/>
          </p:nvGrpSpPr>
          <p:grpSpPr>
            <a:xfrm>
              <a:off x="34895" y="36211"/>
              <a:ext cx="1131470" cy="1122301"/>
              <a:chOff x="0" y="0"/>
              <a:chExt cx="1131468" cy="1122299"/>
            </a:xfrm>
          </p:grpSpPr>
          <p:grpSp>
            <p:nvGrpSpPr>
              <p:cNvPr id="29754" name="Group 463"/>
              <p:cNvGrpSpPr/>
              <p:nvPr/>
            </p:nvGrpSpPr>
            <p:grpSpPr>
              <a:xfrm>
                <a:off x="0" y="0"/>
                <a:ext cx="1131469" cy="1122300"/>
                <a:chOff x="0" y="0"/>
                <a:chExt cx="1131468" cy="1122299"/>
              </a:xfrm>
            </p:grpSpPr>
            <p:pic>
              <p:nvPicPr>
                <p:cNvPr id="29755" name="circuler_1.png"/>
                <p:cNvPicPr/>
                <p:nvPr/>
              </p:nvPicPr>
              <p:blipFill>
                <a:blip r:embed="rId3"/>
                <a:stretch>
                  <a:fillRect/>
                </a:stretch>
              </p:blipFill>
              <p:spPr>
                <a:xfrm>
                  <a:off x="0" y="0"/>
                  <a:ext cx="1071652" cy="1084314"/>
                </a:xfrm>
                <a:prstGeom prst="rect">
                  <a:avLst/>
                </a:prstGeom>
                <a:noFill/>
                <a:ln w="9525">
                  <a:noFill/>
                </a:ln>
              </p:spPr>
            </p:pic>
            <p:sp>
              <p:nvSpPr>
                <p:cNvPr id="29756" name="Shape 450"/>
                <p:cNvSpPr/>
                <p:nvPr/>
              </p:nvSpPr>
              <p:spPr>
                <a:xfrm>
                  <a:off x="0" y="0"/>
                  <a:ext cx="1078603" cy="1086633"/>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33399">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757" name="light_shadow1.png"/>
                <p:cNvPicPr/>
                <p:nvPr/>
              </p:nvPicPr>
              <p:blipFill>
                <a:blip r:embed="rId4"/>
                <a:srcRect t="14284"/>
                <a:stretch>
                  <a:fillRect/>
                </a:stretch>
              </p:blipFill>
              <p:spPr>
                <a:xfrm>
                  <a:off x="10426" y="45228"/>
                  <a:ext cx="790127" cy="678421"/>
                </a:xfrm>
                <a:prstGeom prst="rect">
                  <a:avLst/>
                </a:prstGeom>
                <a:noFill/>
                <a:ln w="9525">
                  <a:noFill/>
                </a:ln>
              </p:spPr>
            </p:pic>
            <p:grpSp>
              <p:nvGrpSpPr>
                <p:cNvPr id="29758" name="Group 462"/>
                <p:cNvGrpSpPr/>
                <p:nvPr/>
              </p:nvGrpSpPr>
              <p:grpSpPr>
                <a:xfrm>
                  <a:off x="370041" y="413521"/>
                  <a:ext cx="761428" cy="708779"/>
                  <a:chOff x="0" y="0"/>
                  <a:chExt cx="761427" cy="708778"/>
                </a:xfrm>
              </p:grpSpPr>
              <p:grpSp>
                <p:nvGrpSpPr>
                  <p:cNvPr id="29759" name="Group 456"/>
                  <p:cNvGrpSpPr/>
                  <p:nvPr/>
                </p:nvGrpSpPr>
                <p:grpSpPr>
                  <a:xfrm>
                    <a:off x="169141" y="0"/>
                    <a:ext cx="592287" cy="695167"/>
                    <a:chOff x="0" y="0"/>
                    <a:chExt cx="592285" cy="695166"/>
                  </a:xfrm>
                </p:grpSpPr>
                <p:sp>
                  <p:nvSpPr>
                    <p:cNvPr id="29760" name="Shape 452"/>
                    <p:cNvSpPr/>
                    <p:nvPr/>
                  </p:nvSpPr>
                  <p:spPr>
                    <a:xfrm rot="12329628">
                      <a:off x="330454" y="2091"/>
                      <a:ext cx="140360" cy="577489"/>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61" name="Shape 453"/>
                    <p:cNvSpPr/>
                    <p:nvPr/>
                  </p:nvSpPr>
                  <p:spPr>
                    <a:xfrm rot="13144779">
                      <a:off x="285602" y="87250"/>
                      <a:ext cx="140361" cy="577489"/>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62" name="Shape 454"/>
                    <p:cNvSpPr/>
                    <p:nvPr/>
                  </p:nvSpPr>
                  <p:spPr>
                    <a:xfrm rot="13440425">
                      <a:off x="248503" y="128500"/>
                      <a:ext cx="140360" cy="5774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63" name="Shape 455"/>
                    <p:cNvSpPr/>
                    <p:nvPr/>
                  </p:nvSpPr>
                  <p:spPr>
                    <a:xfrm rot="13972809">
                      <a:off x="202409" y="176207"/>
                      <a:ext cx="140361" cy="577489"/>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764" name="Group 461"/>
                  <p:cNvGrpSpPr/>
                  <p:nvPr/>
                </p:nvGrpSpPr>
                <p:grpSpPr>
                  <a:xfrm>
                    <a:off x="0" y="198479"/>
                    <a:ext cx="744287" cy="510300"/>
                    <a:chOff x="0" y="0"/>
                    <a:chExt cx="744286" cy="510299"/>
                  </a:xfrm>
                </p:grpSpPr>
                <p:sp>
                  <p:nvSpPr>
                    <p:cNvPr id="29765" name="Shape 457"/>
                    <p:cNvSpPr/>
                    <p:nvPr/>
                  </p:nvSpPr>
                  <p:spPr>
                    <a:xfrm rot="13683170">
                      <a:off x="411802" y="-43256"/>
                      <a:ext cx="141120" cy="577489"/>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66" name="Shape 458"/>
                    <p:cNvSpPr/>
                    <p:nvPr/>
                  </p:nvSpPr>
                  <p:spPr>
                    <a:xfrm rot="14498320">
                      <a:off x="337713" y="18177"/>
                      <a:ext cx="141119" cy="577489"/>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67" name="Shape 459"/>
                    <p:cNvSpPr/>
                    <p:nvPr/>
                  </p:nvSpPr>
                  <p:spPr>
                    <a:xfrm rot="14793966">
                      <a:off x="287583" y="41985"/>
                      <a:ext cx="141120" cy="5774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68" name="Shape 460"/>
                    <p:cNvSpPr/>
                    <p:nvPr/>
                  </p:nvSpPr>
                  <p:spPr>
                    <a:xfrm rot="15326351">
                      <a:off x="226649" y="68285"/>
                      <a:ext cx="141120" cy="5774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sp>
            <p:nvSpPr>
              <p:cNvPr id="29769" name="Shape 464"/>
              <p:cNvSpPr/>
              <p:nvPr/>
            </p:nvSpPr>
            <p:spPr>
              <a:xfrm>
                <a:off x="6979" y="219810"/>
                <a:ext cx="1064645" cy="491746"/>
              </a:xfrm>
              <a:prstGeom prst="rect">
                <a:avLst/>
              </a:prstGeom>
              <a:noFill/>
              <a:ln w="9525">
                <a:noFill/>
              </a:ln>
            </p:spPr>
            <p:txBody>
              <a:bodyPr wrap="square" lIns="45719" tIns="45719" rIns="45719" bIns="45719" anchor="t">
                <a:spAutoFit/>
              </a:bodyPr>
              <a:lstStyle/>
              <a:p>
                <a:pPr lvl="0" algn="ctr">
                  <a:lnSpc>
                    <a:spcPct val="100000"/>
                  </a:lnSpc>
                </a:pP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科研人事</a:t>
                </a:r>
                <a:endParaRPr lang="zh-CN" altLang="en-US" sz="1600" b="1" dirty="0">
                  <a:solidFill>
                    <a:srgbClr val="000000"/>
                  </a:solidFill>
                  <a:latin typeface="Arial" panose="020B0604020202020204" pitchFamily="34" charset="0"/>
                  <a:ea typeface="Arial" panose="020B0604020202020204" pitchFamily="34" charset="0"/>
                  <a:sym typeface="Arial" panose="020B0604020202020204" pitchFamily="34" charset="0"/>
                </a:endParaRPr>
              </a:p>
              <a:p>
                <a:pPr lvl="0" algn="ctr">
                  <a:lnSpc>
                    <a:spcPct val="100000"/>
                  </a:lnSpc>
                </a:pP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管理部门</a:t>
                </a:r>
                <a:endParaRPr lang="zh-CN" altLang="en-US" dirty="0">
                  <a:latin typeface="Arial" panose="020B0604020202020204" pitchFamily="34" charset="0"/>
                  <a:ea typeface="Arial" panose="020B0604020202020204" pitchFamily="34" charset="0"/>
                  <a:sym typeface="Arial" panose="020B0604020202020204" pitchFamily="34" charset="0"/>
                </a:endParaRPr>
              </a:p>
            </p:txBody>
          </p:sp>
        </p:grpSp>
      </p:grpSp>
      <p:grpSp>
        <p:nvGrpSpPr>
          <p:cNvPr id="29770" name="Group 495"/>
          <p:cNvGrpSpPr/>
          <p:nvPr/>
        </p:nvGrpSpPr>
        <p:grpSpPr>
          <a:xfrm>
            <a:off x="5844540" y="4789805"/>
            <a:ext cx="1166813" cy="1158875"/>
            <a:chOff x="0" y="0"/>
            <a:chExt cx="1166973" cy="1158115"/>
          </a:xfrm>
        </p:grpSpPr>
        <p:sp>
          <p:nvSpPr>
            <p:cNvPr id="29771" name="Shape 467"/>
            <p:cNvSpPr/>
            <p:nvPr/>
          </p:nvSpPr>
          <p:spPr>
            <a:xfrm>
              <a:off x="0" y="0"/>
              <a:ext cx="1146175" cy="1154113"/>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AEAEA">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772" name="Group 482"/>
            <p:cNvGrpSpPr/>
            <p:nvPr/>
          </p:nvGrpSpPr>
          <p:grpSpPr>
            <a:xfrm>
              <a:off x="34925" y="36512"/>
              <a:ext cx="1132049" cy="1121604"/>
              <a:chOff x="0" y="0"/>
              <a:chExt cx="1132048" cy="1121602"/>
            </a:xfrm>
          </p:grpSpPr>
          <p:pic>
            <p:nvPicPr>
              <p:cNvPr id="29773" name="circuler_1.png"/>
              <p:cNvPicPr/>
              <p:nvPr/>
            </p:nvPicPr>
            <p:blipFill>
              <a:blip r:embed="rId3"/>
              <a:stretch>
                <a:fillRect/>
              </a:stretch>
            </p:blipFill>
            <p:spPr>
              <a:xfrm>
                <a:off x="0" y="0"/>
                <a:ext cx="1072543" cy="1083561"/>
              </a:xfrm>
              <a:prstGeom prst="rect">
                <a:avLst/>
              </a:prstGeom>
              <a:noFill/>
              <a:ln w="9525">
                <a:noFill/>
              </a:ln>
            </p:spPr>
          </p:pic>
          <p:sp>
            <p:nvSpPr>
              <p:cNvPr id="29774" name="Shape 469"/>
              <p:cNvSpPr/>
              <p:nvPr/>
            </p:nvSpPr>
            <p:spPr>
              <a:xfrm>
                <a:off x="0" y="0"/>
                <a:ext cx="1079501" cy="1085879"/>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7C6E5">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775" name="light_shadow1.png"/>
              <p:cNvPicPr/>
              <p:nvPr/>
            </p:nvPicPr>
            <p:blipFill>
              <a:blip r:embed="rId4"/>
              <a:srcRect t="14284"/>
              <a:stretch>
                <a:fillRect/>
              </a:stretch>
            </p:blipFill>
            <p:spPr>
              <a:xfrm>
                <a:off x="10435" y="45196"/>
                <a:ext cx="790784" cy="677951"/>
              </a:xfrm>
              <a:prstGeom prst="rect">
                <a:avLst/>
              </a:prstGeom>
              <a:noFill/>
              <a:ln w="9525">
                <a:noFill/>
              </a:ln>
            </p:spPr>
          </p:pic>
          <p:grpSp>
            <p:nvGrpSpPr>
              <p:cNvPr id="29776" name="Group 481"/>
              <p:cNvGrpSpPr/>
              <p:nvPr/>
            </p:nvGrpSpPr>
            <p:grpSpPr>
              <a:xfrm>
                <a:off x="370926" y="413219"/>
                <a:ext cx="761123" cy="708384"/>
                <a:chOff x="0" y="0"/>
                <a:chExt cx="761122" cy="708382"/>
              </a:xfrm>
            </p:grpSpPr>
            <p:grpSp>
              <p:nvGrpSpPr>
                <p:cNvPr id="29777" name="Group 475"/>
                <p:cNvGrpSpPr/>
                <p:nvPr/>
              </p:nvGrpSpPr>
              <p:grpSpPr>
                <a:xfrm>
                  <a:off x="169057" y="0"/>
                  <a:ext cx="592066" cy="694793"/>
                  <a:chOff x="0" y="0"/>
                  <a:chExt cx="592065" cy="694792"/>
                </a:xfrm>
              </p:grpSpPr>
              <p:sp>
                <p:nvSpPr>
                  <p:cNvPr id="29778" name="Shape 471"/>
                  <p:cNvSpPr/>
                  <p:nvPr/>
                </p:nvSpPr>
                <p:spPr>
                  <a:xfrm rot="12329628">
                    <a:off x="330225" y="2136"/>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79" name="Shape 472"/>
                  <p:cNvSpPr/>
                  <p:nvPr/>
                </p:nvSpPr>
                <p:spPr>
                  <a:xfrm rot="13144779">
                    <a:off x="285405" y="87235"/>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80" name="Shape 473"/>
                  <p:cNvSpPr/>
                  <p:nvPr/>
                </p:nvSpPr>
                <p:spPr>
                  <a:xfrm rot="13440425">
                    <a:off x="248313" y="128447"/>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81" name="Shape 474"/>
                  <p:cNvSpPr/>
                  <p:nvPr/>
                </p:nvSpPr>
                <p:spPr>
                  <a:xfrm rot="13972809">
                    <a:off x="202226" y="176111"/>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782" name="Group 480"/>
                <p:cNvGrpSpPr/>
                <p:nvPr/>
              </p:nvGrpSpPr>
              <p:grpSpPr>
                <a:xfrm>
                  <a:off x="-1" y="198275"/>
                  <a:ext cx="743902" cy="510108"/>
                  <a:chOff x="0" y="0"/>
                  <a:chExt cx="743900" cy="510107"/>
                </a:xfrm>
              </p:grpSpPr>
              <p:sp>
                <p:nvSpPr>
                  <p:cNvPr id="29783" name="Shape 476"/>
                  <p:cNvSpPr/>
                  <p:nvPr/>
                </p:nvSpPr>
                <p:spPr>
                  <a:xfrm rot="13683170">
                    <a:off x="411467" y="-4314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84" name="Shape 477"/>
                  <p:cNvSpPr/>
                  <p:nvPr/>
                </p:nvSpPr>
                <p:spPr>
                  <a:xfrm rot="14498320">
                    <a:off x="337429" y="18245"/>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85" name="Shape 478"/>
                  <p:cNvSpPr/>
                  <p:nvPr/>
                </p:nvSpPr>
                <p:spPr>
                  <a:xfrm rot="14793966">
                    <a:off x="287318" y="4201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86" name="Shape 479"/>
                  <p:cNvSpPr/>
                  <p:nvPr/>
                </p:nvSpPr>
                <p:spPr>
                  <a:xfrm rot="15326351">
                    <a:off x="226408" y="6827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grpSp>
          <p:nvGrpSpPr>
            <p:cNvPr id="29787" name="Group 493"/>
            <p:cNvGrpSpPr/>
            <p:nvPr/>
          </p:nvGrpSpPr>
          <p:grpSpPr>
            <a:xfrm>
              <a:off x="451193" y="423370"/>
              <a:ext cx="670768" cy="623943"/>
              <a:chOff x="0" y="0"/>
              <a:chExt cx="670766" cy="623941"/>
            </a:xfrm>
          </p:grpSpPr>
          <p:grpSp>
            <p:nvGrpSpPr>
              <p:cNvPr id="29788" name="Group 487"/>
              <p:cNvGrpSpPr/>
              <p:nvPr/>
            </p:nvGrpSpPr>
            <p:grpSpPr>
              <a:xfrm>
                <a:off x="148934" y="0"/>
                <a:ext cx="521833" cy="612016"/>
                <a:chOff x="0" y="0"/>
                <a:chExt cx="521831" cy="612015"/>
              </a:xfrm>
            </p:grpSpPr>
            <p:sp>
              <p:nvSpPr>
                <p:cNvPr id="29789" name="Shape 483"/>
                <p:cNvSpPr/>
                <p:nvPr/>
              </p:nvSpPr>
              <p:spPr>
                <a:xfrm rot="12329628">
                  <a:off x="290726" y="2023"/>
                  <a:ext cx="124334"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90" name="Shape 484"/>
                <p:cNvSpPr/>
                <p:nvPr/>
              </p:nvSpPr>
              <p:spPr>
                <a:xfrm rot="13144779">
                  <a:off x="251267" y="76942"/>
                  <a:ext cx="124335" cy="50805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91" name="Shape 485"/>
                <p:cNvSpPr/>
                <p:nvPr/>
              </p:nvSpPr>
              <p:spPr>
                <a:xfrm rot="13440425">
                  <a:off x="218555" y="113194"/>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92" name="Shape 486"/>
                <p:cNvSpPr/>
                <p:nvPr/>
              </p:nvSpPr>
              <p:spPr>
                <a:xfrm rot="13972809">
                  <a:off x="177904" y="155113"/>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793" name="Group 492"/>
              <p:cNvGrpSpPr/>
              <p:nvPr/>
            </p:nvGrpSpPr>
            <p:grpSpPr>
              <a:xfrm>
                <a:off x="0" y="174351"/>
                <a:ext cx="655317" cy="449591"/>
                <a:chOff x="0" y="0"/>
                <a:chExt cx="655316" cy="449590"/>
              </a:xfrm>
            </p:grpSpPr>
            <p:sp>
              <p:nvSpPr>
                <p:cNvPr id="29794" name="Shape 488"/>
                <p:cNvSpPr/>
                <p:nvPr/>
              </p:nvSpPr>
              <p:spPr>
                <a:xfrm rot="13683170">
                  <a:off x="362094" y="-37740"/>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95" name="Shape 489"/>
                <p:cNvSpPr/>
                <p:nvPr/>
              </p:nvSpPr>
              <p:spPr>
                <a:xfrm rot="14498320">
                  <a:off x="296913" y="1630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96" name="Shape 490"/>
                <p:cNvSpPr/>
                <p:nvPr/>
              </p:nvSpPr>
              <p:spPr>
                <a:xfrm rot="14793966">
                  <a:off x="252755" y="37188"/>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797" name="Shape 491"/>
                <p:cNvSpPr/>
                <p:nvPr/>
              </p:nvSpPr>
              <p:spPr>
                <a:xfrm rot="15326351">
                  <a:off x="199075" y="6023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sp>
          <p:nvSpPr>
            <p:cNvPr id="29798" name="Shape 494"/>
            <p:cNvSpPr/>
            <p:nvPr/>
          </p:nvSpPr>
          <p:spPr>
            <a:xfrm>
              <a:off x="277336" y="419100"/>
              <a:ext cx="612141" cy="350521"/>
            </a:xfrm>
            <a:prstGeom prst="rect">
              <a:avLst/>
            </a:prstGeom>
            <a:noFill/>
            <a:ln w="9525">
              <a:noFill/>
            </a:ln>
          </p:spPr>
          <p:txBody>
            <a:bodyPr wrap="none" lIns="45719" tIns="45719" rIns="45719" bIns="45719" anchor="t">
              <a:spAutoFit/>
            </a:bodyPr>
            <a:lstStyle/>
            <a:p>
              <a:pPr lvl="0" algn="ctr">
                <a:lnSpc>
                  <a:spcPct val="100000"/>
                </a:lnSpc>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高校</a:t>
              </a:r>
              <a:endParaRPr lang="zh-CN" altLang="en-US">
                <a:latin typeface="Arial" panose="020B0604020202020204" pitchFamily="34" charset="0"/>
                <a:ea typeface="Arial" panose="020B0604020202020204" pitchFamily="34" charset="0"/>
                <a:sym typeface="Arial" panose="020B0604020202020204" pitchFamily="34" charset="0"/>
              </a:endParaRPr>
            </a:p>
          </p:txBody>
        </p:sp>
      </p:grpSp>
      <p:grpSp>
        <p:nvGrpSpPr>
          <p:cNvPr id="29799" name="Group 524"/>
          <p:cNvGrpSpPr/>
          <p:nvPr/>
        </p:nvGrpSpPr>
        <p:grpSpPr>
          <a:xfrm>
            <a:off x="7600315" y="4758055"/>
            <a:ext cx="1166813" cy="1158875"/>
            <a:chOff x="0" y="0"/>
            <a:chExt cx="1166973" cy="1158115"/>
          </a:xfrm>
        </p:grpSpPr>
        <p:sp>
          <p:nvSpPr>
            <p:cNvPr id="29800" name="Shape 496"/>
            <p:cNvSpPr/>
            <p:nvPr/>
          </p:nvSpPr>
          <p:spPr>
            <a:xfrm>
              <a:off x="0" y="0"/>
              <a:ext cx="1146175" cy="1154113"/>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AEAEA">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801" name="Group 511"/>
            <p:cNvGrpSpPr/>
            <p:nvPr/>
          </p:nvGrpSpPr>
          <p:grpSpPr>
            <a:xfrm>
              <a:off x="34925" y="36512"/>
              <a:ext cx="1132049" cy="1121604"/>
              <a:chOff x="0" y="0"/>
              <a:chExt cx="1132048" cy="1121602"/>
            </a:xfrm>
          </p:grpSpPr>
          <p:pic>
            <p:nvPicPr>
              <p:cNvPr id="29802" name="circuler_1.png"/>
              <p:cNvPicPr/>
              <p:nvPr/>
            </p:nvPicPr>
            <p:blipFill>
              <a:blip r:embed="rId3"/>
              <a:stretch>
                <a:fillRect/>
              </a:stretch>
            </p:blipFill>
            <p:spPr>
              <a:xfrm>
                <a:off x="0" y="0"/>
                <a:ext cx="1072543" cy="1083561"/>
              </a:xfrm>
              <a:prstGeom prst="rect">
                <a:avLst/>
              </a:prstGeom>
              <a:noFill/>
              <a:ln w="9525">
                <a:noFill/>
              </a:ln>
            </p:spPr>
          </p:pic>
          <p:sp>
            <p:nvSpPr>
              <p:cNvPr id="29803" name="Shape 498"/>
              <p:cNvSpPr/>
              <p:nvPr/>
            </p:nvSpPr>
            <p:spPr>
              <a:xfrm>
                <a:off x="0" y="0"/>
                <a:ext cx="1079501" cy="1085879"/>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08080">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804" name="light_shadow1.png"/>
              <p:cNvPicPr/>
              <p:nvPr/>
            </p:nvPicPr>
            <p:blipFill>
              <a:blip r:embed="rId4"/>
              <a:srcRect t="14284"/>
              <a:stretch>
                <a:fillRect/>
              </a:stretch>
            </p:blipFill>
            <p:spPr>
              <a:xfrm>
                <a:off x="10435" y="45196"/>
                <a:ext cx="790784" cy="677951"/>
              </a:xfrm>
              <a:prstGeom prst="rect">
                <a:avLst/>
              </a:prstGeom>
              <a:noFill/>
              <a:ln w="9525">
                <a:noFill/>
              </a:ln>
            </p:spPr>
          </p:pic>
          <p:grpSp>
            <p:nvGrpSpPr>
              <p:cNvPr id="29805" name="Group 510"/>
              <p:cNvGrpSpPr/>
              <p:nvPr/>
            </p:nvGrpSpPr>
            <p:grpSpPr>
              <a:xfrm>
                <a:off x="370926" y="413219"/>
                <a:ext cx="761123" cy="708384"/>
                <a:chOff x="0" y="0"/>
                <a:chExt cx="761122" cy="708382"/>
              </a:xfrm>
            </p:grpSpPr>
            <p:grpSp>
              <p:nvGrpSpPr>
                <p:cNvPr id="29806" name="Group 504"/>
                <p:cNvGrpSpPr/>
                <p:nvPr/>
              </p:nvGrpSpPr>
              <p:grpSpPr>
                <a:xfrm>
                  <a:off x="169057" y="0"/>
                  <a:ext cx="592066" cy="694793"/>
                  <a:chOff x="0" y="0"/>
                  <a:chExt cx="592065" cy="694792"/>
                </a:xfrm>
              </p:grpSpPr>
              <p:sp>
                <p:nvSpPr>
                  <p:cNvPr id="29807" name="Shape 500"/>
                  <p:cNvSpPr/>
                  <p:nvPr/>
                </p:nvSpPr>
                <p:spPr>
                  <a:xfrm rot="12329628">
                    <a:off x="330225" y="2136"/>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08" name="Shape 501"/>
                  <p:cNvSpPr/>
                  <p:nvPr/>
                </p:nvSpPr>
                <p:spPr>
                  <a:xfrm rot="13144779">
                    <a:off x="285405" y="87235"/>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09" name="Shape 502"/>
                  <p:cNvSpPr/>
                  <p:nvPr/>
                </p:nvSpPr>
                <p:spPr>
                  <a:xfrm rot="13440425">
                    <a:off x="248313" y="128447"/>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10" name="Shape 503"/>
                  <p:cNvSpPr/>
                  <p:nvPr/>
                </p:nvSpPr>
                <p:spPr>
                  <a:xfrm rot="13972809">
                    <a:off x="202226" y="176111"/>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811" name="Group 509"/>
                <p:cNvGrpSpPr/>
                <p:nvPr/>
              </p:nvGrpSpPr>
              <p:grpSpPr>
                <a:xfrm>
                  <a:off x="-1" y="198275"/>
                  <a:ext cx="743902" cy="510108"/>
                  <a:chOff x="0" y="0"/>
                  <a:chExt cx="743900" cy="510107"/>
                </a:xfrm>
              </p:grpSpPr>
              <p:sp>
                <p:nvSpPr>
                  <p:cNvPr id="29812" name="Shape 505"/>
                  <p:cNvSpPr/>
                  <p:nvPr/>
                </p:nvSpPr>
                <p:spPr>
                  <a:xfrm rot="13683170">
                    <a:off x="411467" y="-4314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13" name="Shape 506"/>
                  <p:cNvSpPr/>
                  <p:nvPr/>
                </p:nvSpPr>
                <p:spPr>
                  <a:xfrm rot="14498320">
                    <a:off x="337429" y="18245"/>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14" name="Shape 507"/>
                  <p:cNvSpPr/>
                  <p:nvPr/>
                </p:nvSpPr>
                <p:spPr>
                  <a:xfrm rot="14793966">
                    <a:off x="287318" y="4201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15" name="Shape 508"/>
                  <p:cNvSpPr/>
                  <p:nvPr/>
                </p:nvSpPr>
                <p:spPr>
                  <a:xfrm rot="15326351">
                    <a:off x="226408" y="6827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grpSp>
          <p:nvGrpSpPr>
            <p:cNvPr id="29816" name="Group 522"/>
            <p:cNvGrpSpPr/>
            <p:nvPr/>
          </p:nvGrpSpPr>
          <p:grpSpPr>
            <a:xfrm>
              <a:off x="451193" y="423370"/>
              <a:ext cx="670768" cy="623943"/>
              <a:chOff x="0" y="0"/>
              <a:chExt cx="670766" cy="623941"/>
            </a:xfrm>
          </p:grpSpPr>
          <p:grpSp>
            <p:nvGrpSpPr>
              <p:cNvPr id="29817" name="Group 516"/>
              <p:cNvGrpSpPr/>
              <p:nvPr/>
            </p:nvGrpSpPr>
            <p:grpSpPr>
              <a:xfrm>
                <a:off x="148934" y="0"/>
                <a:ext cx="521833" cy="612016"/>
                <a:chOff x="0" y="0"/>
                <a:chExt cx="521831" cy="612015"/>
              </a:xfrm>
            </p:grpSpPr>
            <p:sp>
              <p:nvSpPr>
                <p:cNvPr id="29818" name="Shape 512"/>
                <p:cNvSpPr/>
                <p:nvPr/>
              </p:nvSpPr>
              <p:spPr>
                <a:xfrm rot="12329628">
                  <a:off x="290726" y="2023"/>
                  <a:ext cx="124334"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19" name="Shape 513"/>
                <p:cNvSpPr/>
                <p:nvPr/>
              </p:nvSpPr>
              <p:spPr>
                <a:xfrm rot="13144779">
                  <a:off x="251267" y="76942"/>
                  <a:ext cx="124335" cy="50805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20" name="Shape 514"/>
                <p:cNvSpPr/>
                <p:nvPr/>
              </p:nvSpPr>
              <p:spPr>
                <a:xfrm rot="13440425">
                  <a:off x="218555" y="113194"/>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21" name="Shape 515"/>
                <p:cNvSpPr/>
                <p:nvPr/>
              </p:nvSpPr>
              <p:spPr>
                <a:xfrm rot="13972809">
                  <a:off x="177904" y="155113"/>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822" name="Group 521"/>
              <p:cNvGrpSpPr/>
              <p:nvPr/>
            </p:nvGrpSpPr>
            <p:grpSpPr>
              <a:xfrm>
                <a:off x="0" y="174351"/>
                <a:ext cx="655317" cy="449591"/>
                <a:chOff x="0" y="0"/>
                <a:chExt cx="655316" cy="449590"/>
              </a:xfrm>
            </p:grpSpPr>
            <p:sp>
              <p:nvSpPr>
                <p:cNvPr id="29823" name="Shape 517"/>
                <p:cNvSpPr/>
                <p:nvPr/>
              </p:nvSpPr>
              <p:spPr>
                <a:xfrm rot="13683170">
                  <a:off x="362094" y="-37740"/>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24" name="Shape 518"/>
                <p:cNvSpPr/>
                <p:nvPr/>
              </p:nvSpPr>
              <p:spPr>
                <a:xfrm rot="14498320">
                  <a:off x="296913" y="1630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25" name="Shape 519"/>
                <p:cNvSpPr/>
                <p:nvPr/>
              </p:nvSpPr>
              <p:spPr>
                <a:xfrm rot="14793966">
                  <a:off x="252755" y="37188"/>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26" name="Shape 520"/>
                <p:cNvSpPr/>
                <p:nvPr/>
              </p:nvSpPr>
              <p:spPr>
                <a:xfrm rot="15326351">
                  <a:off x="199075" y="6023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sp>
          <p:nvSpPr>
            <p:cNvPr id="29827" name="Shape 523"/>
            <p:cNvSpPr/>
            <p:nvPr/>
          </p:nvSpPr>
          <p:spPr>
            <a:xfrm>
              <a:off x="150336" y="419100"/>
              <a:ext cx="866141" cy="350521"/>
            </a:xfrm>
            <a:prstGeom prst="rect">
              <a:avLst/>
            </a:prstGeom>
            <a:noFill/>
            <a:ln w="9525">
              <a:noFill/>
            </a:ln>
          </p:spPr>
          <p:txBody>
            <a:bodyPr wrap="none" lIns="45719" tIns="45719" rIns="45719" bIns="45719" anchor="t">
              <a:spAutoFit/>
            </a:bodyPr>
            <a:lstStyle/>
            <a:p>
              <a:pPr lvl="0" algn="ctr">
                <a:lnSpc>
                  <a:spcPct val="100000"/>
                </a:lnSpc>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期刊社</a:t>
              </a:r>
              <a:endParaRPr lang="zh-CN" altLang="en-US">
                <a:latin typeface="Arial" panose="020B0604020202020204" pitchFamily="34" charset="0"/>
                <a:ea typeface="Arial" panose="020B0604020202020204" pitchFamily="34" charset="0"/>
                <a:sym typeface="Arial" panose="020B0604020202020204" pitchFamily="34" charset="0"/>
              </a:endParaRPr>
            </a:p>
          </p:txBody>
        </p:sp>
      </p:grpSp>
      <p:grpSp>
        <p:nvGrpSpPr>
          <p:cNvPr id="29828" name="Group 553"/>
          <p:cNvGrpSpPr/>
          <p:nvPr/>
        </p:nvGrpSpPr>
        <p:grpSpPr>
          <a:xfrm>
            <a:off x="7578090" y="3556318"/>
            <a:ext cx="1166813" cy="1157287"/>
            <a:chOff x="0" y="0"/>
            <a:chExt cx="1166973" cy="1158115"/>
          </a:xfrm>
        </p:grpSpPr>
        <p:sp>
          <p:nvSpPr>
            <p:cNvPr id="29829" name="Shape 525"/>
            <p:cNvSpPr/>
            <p:nvPr/>
          </p:nvSpPr>
          <p:spPr>
            <a:xfrm>
              <a:off x="0" y="0"/>
              <a:ext cx="1146175" cy="1154113"/>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AEAEA">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830" name="Group 540"/>
            <p:cNvGrpSpPr/>
            <p:nvPr/>
          </p:nvGrpSpPr>
          <p:grpSpPr>
            <a:xfrm>
              <a:off x="34925" y="36512"/>
              <a:ext cx="1132049" cy="1121604"/>
              <a:chOff x="0" y="0"/>
              <a:chExt cx="1132048" cy="1121602"/>
            </a:xfrm>
          </p:grpSpPr>
          <p:pic>
            <p:nvPicPr>
              <p:cNvPr id="29831" name="circuler_1.png"/>
              <p:cNvPicPr/>
              <p:nvPr/>
            </p:nvPicPr>
            <p:blipFill>
              <a:blip r:embed="rId3"/>
              <a:stretch>
                <a:fillRect/>
              </a:stretch>
            </p:blipFill>
            <p:spPr>
              <a:xfrm>
                <a:off x="0" y="0"/>
                <a:ext cx="1072543" cy="1083561"/>
              </a:xfrm>
              <a:prstGeom prst="rect">
                <a:avLst/>
              </a:prstGeom>
              <a:noFill/>
              <a:ln w="9525">
                <a:noFill/>
              </a:ln>
            </p:spPr>
          </p:pic>
          <p:sp>
            <p:nvSpPr>
              <p:cNvPr id="29832" name="Shape 527"/>
              <p:cNvSpPr/>
              <p:nvPr/>
            </p:nvSpPr>
            <p:spPr>
              <a:xfrm>
                <a:off x="0" y="0"/>
                <a:ext cx="1079501" cy="1085879"/>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9CC00">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833" name="light_shadow1.png"/>
              <p:cNvPicPr/>
              <p:nvPr/>
            </p:nvPicPr>
            <p:blipFill>
              <a:blip r:embed="rId4"/>
              <a:srcRect t="14284"/>
              <a:stretch>
                <a:fillRect/>
              </a:stretch>
            </p:blipFill>
            <p:spPr>
              <a:xfrm>
                <a:off x="10435" y="45196"/>
                <a:ext cx="790784" cy="677951"/>
              </a:xfrm>
              <a:prstGeom prst="rect">
                <a:avLst/>
              </a:prstGeom>
              <a:noFill/>
              <a:ln w="9525">
                <a:noFill/>
              </a:ln>
            </p:spPr>
          </p:pic>
          <p:grpSp>
            <p:nvGrpSpPr>
              <p:cNvPr id="29834" name="Group 539"/>
              <p:cNvGrpSpPr/>
              <p:nvPr/>
            </p:nvGrpSpPr>
            <p:grpSpPr>
              <a:xfrm>
                <a:off x="370926" y="413219"/>
                <a:ext cx="761123" cy="708384"/>
                <a:chOff x="0" y="0"/>
                <a:chExt cx="761122" cy="708382"/>
              </a:xfrm>
            </p:grpSpPr>
            <p:grpSp>
              <p:nvGrpSpPr>
                <p:cNvPr id="29835" name="Group 533"/>
                <p:cNvGrpSpPr/>
                <p:nvPr/>
              </p:nvGrpSpPr>
              <p:grpSpPr>
                <a:xfrm>
                  <a:off x="169057" y="0"/>
                  <a:ext cx="592066" cy="694793"/>
                  <a:chOff x="0" y="0"/>
                  <a:chExt cx="592065" cy="694792"/>
                </a:xfrm>
              </p:grpSpPr>
              <p:sp>
                <p:nvSpPr>
                  <p:cNvPr id="29836" name="Shape 529"/>
                  <p:cNvSpPr/>
                  <p:nvPr/>
                </p:nvSpPr>
                <p:spPr>
                  <a:xfrm rot="12329628">
                    <a:off x="330225" y="2136"/>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37" name="Shape 530"/>
                  <p:cNvSpPr/>
                  <p:nvPr/>
                </p:nvSpPr>
                <p:spPr>
                  <a:xfrm rot="13144779">
                    <a:off x="285405" y="87235"/>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38" name="Shape 531"/>
                  <p:cNvSpPr/>
                  <p:nvPr/>
                </p:nvSpPr>
                <p:spPr>
                  <a:xfrm rot="13440425">
                    <a:off x="248313" y="128447"/>
                    <a:ext cx="14047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39" name="Shape 532"/>
                  <p:cNvSpPr/>
                  <p:nvPr/>
                </p:nvSpPr>
                <p:spPr>
                  <a:xfrm rot="13972809">
                    <a:off x="202226" y="176111"/>
                    <a:ext cx="140478"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840" name="Group 538"/>
                <p:cNvGrpSpPr/>
                <p:nvPr/>
              </p:nvGrpSpPr>
              <p:grpSpPr>
                <a:xfrm>
                  <a:off x="-1" y="198275"/>
                  <a:ext cx="743902" cy="510108"/>
                  <a:chOff x="0" y="0"/>
                  <a:chExt cx="743900" cy="510107"/>
                </a:xfrm>
              </p:grpSpPr>
              <p:sp>
                <p:nvSpPr>
                  <p:cNvPr id="29841" name="Shape 534"/>
                  <p:cNvSpPr/>
                  <p:nvPr/>
                </p:nvSpPr>
                <p:spPr>
                  <a:xfrm rot="13683170">
                    <a:off x="411467" y="-4314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42" name="Shape 535"/>
                  <p:cNvSpPr/>
                  <p:nvPr/>
                </p:nvSpPr>
                <p:spPr>
                  <a:xfrm rot="14498320">
                    <a:off x="337429" y="18245"/>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43" name="Shape 536"/>
                  <p:cNvSpPr/>
                  <p:nvPr/>
                </p:nvSpPr>
                <p:spPr>
                  <a:xfrm rot="14793966">
                    <a:off x="287318" y="4201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44" name="Shape 537"/>
                  <p:cNvSpPr/>
                  <p:nvPr/>
                </p:nvSpPr>
                <p:spPr>
                  <a:xfrm rot="15326351">
                    <a:off x="226408" y="68276"/>
                    <a:ext cx="141237" cy="577088"/>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grpSp>
          <p:nvGrpSpPr>
            <p:cNvPr id="29845" name="Group 551"/>
            <p:cNvGrpSpPr/>
            <p:nvPr/>
          </p:nvGrpSpPr>
          <p:grpSpPr>
            <a:xfrm>
              <a:off x="451193" y="423370"/>
              <a:ext cx="670768" cy="623943"/>
              <a:chOff x="0" y="0"/>
              <a:chExt cx="670766" cy="623941"/>
            </a:xfrm>
          </p:grpSpPr>
          <p:grpSp>
            <p:nvGrpSpPr>
              <p:cNvPr id="29846" name="Group 545"/>
              <p:cNvGrpSpPr/>
              <p:nvPr/>
            </p:nvGrpSpPr>
            <p:grpSpPr>
              <a:xfrm>
                <a:off x="148934" y="0"/>
                <a:ext cx="521833" cy="612016"/>
                <a:chOff x="0" y="0"/>
                <a:chExt cx="521831" cy="612015"/>
              </a:xfrm>
            </p:grpSpPr>
            <p:sp>
              <p:nvSpPr>
                <p:cNvPr id="29847" name="Shape 541"/>
                <p:cNvSpPr/>
                <p:nvPr/>
              </p:nvSpPr>
              <p:spPr>
                <a:xfrm rot="12329628">
                  <a:off x="290726" y="2023"/>
                  <a:ext cx="124334"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48" name="Shape 542"/>
                <p:cNvSpPr/>
                <p:nvPr/>
              </p:nvSpPr>
              <p:spPr>
                <a:xfrm rot="13144779">
                  <a:off x="251267" y="76942"/>
                  <a:ext cx="124335" cy="50805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49" name="Shape 543"/>
                <p:cNvSpPr/>
                <p:nvPr/>
              </p:nvSpPr>
              <p:spPr>
                <a:xfrm rot="13440425">
                  <a:off x="218555" y="113194"/>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50" name="Shape 544"/>
                <p:cNvSpPr/>
                <p:nvPr/>
              </p:nvSpPr>
              <p:spPr>
                <a:xfrm rot="13972809">
                  <a:off x="177904" y="155113"/>
                  <a:ext cx="124335"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851" name="Group 550"/>
              <p:cNvGrpSpPr/>
              <p:nvPr/>
            </p:nvGrpSpPr>
            <p:grpSpPr>
              <a:xfrm>
                <a:off x="0" y="174351"/>
                <a:ext cx="655317" cy="449591"/>
                <a:chOff x="0" y="0"/>
                <a:chExt cx="655316" cy="449590"/>
              </a:xfrm>
            </p:grpSpPr>
            <p:sp>
              <p:nvSpPr>
                <p:cNvPr id="29852" name="Shape 546"/>
                <p:cNvSpPr/>
                <p:nvPr/>
              </p:nvSpPr>
              <p:spPr>
                <a:xfrm rot="13683170">
                  <a:off x="362094" y="-37740"/>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53" name="Shape 547"/>
                <p:cNvSpPr/>
                <p:nvPr/>
              </p:nvSpPr>
              <p:spPr>
                <a:xfrm rot="14498320">
                  <a:off x="296913" y="1630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54" name="Shape 548"/>
                <p:cNvSpPr/>
                <p:nvPr/>
              </p:nvSpPr>
              <p:spPr>
                <a:xfrm rot="14793966">
                  <a:off x="252755" y="37188"/>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55" name="Shape 549"/>
                <p:cNvSpPr/>
                <p:nvPr/>
              </p:nvSpPr>
              <p:spPr>
                <a:xfrm rot="15326351">
                  <a:off x="199075" y="60239"/>
                  <a:ext cx="125007" cy="50805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sp>
          <p:nvSpPr>
            <p:cNvPr id="29856" name="Shape 552"/>
            <p:cNvSpPr/>
            <p:nvPr/>
          </p:nvSpPr>
          <p:spPr>
            <a:xfrm>
              <a:off x="277336" y="419100"/>
              <a:ext cx="612141" cy="350521"/>
            </a:xfrm>
            <a:prstGeom prst="rect">
              <a:avLst/>
            </a:prstGeom>
            <a:noFill/>
            <a:ln w="9525">
              <a:noFill/>
            </a:ln>
          </p:spPr>
          <p:txBody>
            <a:bodyPr wrap="none" lIns="45719" tIns="45719" rIns="45719" bIns="45719" anchor="t">
              <a:spAutoFit/>
            </a:bodyPr>
            <a:lstStyle/>
            <a:p>
              <a:pPr lvl="0" algn="ctr">
                <a:lnSpc>
                  <a:spcPct val="100000"/>
                </a:lnSpc>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报社</a:t>
              </a:r>
              <a:endParaRPr lang="zh-CN" altLang="en-US">
                <a:latin typeface="Arial" panose="020B0604020202020204" pitchFamily="34" charset="0"/>
                <a:ea typeface="Arial" panose="020B0604020202020204" pitchFamily="34" charset="0"/>
                <a:sym typeface="Arial" panose="020B0604020202020204" pitchFamily="34" charset="0"/>
              </a:endParaRPr>
            </a:p>
          </p:txBody>
        </p:sp>
      </p:grpSp>
      <p:sp>
        <p:nvSpPr>
          <p:cNvPr id="29859" name="Shape 555"/>
          <p:cNvSpPr/>
          <p:nvPr/>
        </p:nvSpPr>
        <p:spPr>
          <a:xfrm>
            <a:off x="6067425" y="3473450"/>
            <a:ext cx="895350" cy="895350"/>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C0C0">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4" name="组合 23"/>
          <p:cNvGrpSpPr/>
          <p:nvPr/>
        </p:nvGrpSpPr>
        <p:grpSpPr>
          <a:xfrm>
            <a:off x="5924266" y="3253733"/>
            <a:ext cx="1250454" cy="1254803"/>
            <a:chOff x="8356" y="4456"/>
            <a:chExt cx="2033" cy="2066"/>
          </a:xfrm>
        </p:grpSpPr>
        <p:sp>
          <p:nvSpPr>
            <p:cNvPr id="29858" name="Shape 554"/>
            <p:cNvSpPr/>
            <p:nvPr/>
          </p:nvSpPr>
          <p:spPr>
            <a:xfrm>
              <a:off x="8356" y="4456"/>
              <a:ext cx="2033" cy="2066"/>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CDC">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860" name="Group 571"/>
            <p:cNvGrpSpPr/>
            <p:nvPr/>
          </p:nvGrpSpPr>
          <p:grpSpPr>
            <a:xfrm>
              <a:off x="8746" y="4772"/>
              <a:ext cx="1308" cy="1332"/>
              <a:chOff x="0" y="0"/>
              <a:chExt cx="830281" cy="846107"/>
            </a:xfrm>
          </p:grpSpPr>
          <p:pic>
            <p:nvPicPr>
              <p:cNvPr id="29861" name="circuler_1.png"/>
              <p:cNvPicPr/>
              <p:nvPr/>
            </p:nvPicPr>
            <p:blipFill>
              <a:blip r:embed="rId3"/>
              <a:stretch>
                <a:fillRect/>
              </a:stretch>
            </p:blipFill>
            <p:spPr>
              <a:xfrm rot="4976862">
                <a:off x="123987" y="132734"/>
                <a:ext cx="574116" cy="568390"/>
              </a:xfrm>
              <a:prstGeom prst="rect">
                <a:avLst/>
              </a:prstGeom>
              <a:noFill/>
              <a:ln w="9525">
                <a:noFill/>
              </a:ln>
            </p:spPr>
          </p:pic>
          <p:sp>
            <p:nvSpPr>
              <p:cNvPr id="29862" name="Shape 557"/>
              <p:cNvSpPr/>
              <p:nvPr/>
            </p:nvSpPr>
            <p:spPr>
              <a:xfrm rot="4976862">
                <a:off x="125431" y="131093"/>
                <a:ext cx="570816" cy="568391"/>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rotWithShape="1">
                <a:gsLst>
                  <a:gs pos="0">
                    <a:srgbClr val="000000">
                      <a:alpha val="100000"/>
                    </a:srgbClr>
                  </a:gs>
                  <a:gs pos="100000">
                    <a:srgbClr val="3B3B3B">
                      <a:alpha val="100000"/>
                    </a:srgbClr>
                  </a:gs>
                </a:gsLst>
                <a:lin ang="5400000" scaled="1"/>
                <a:tileRect/>
              </a:gra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nvGrpSpPr>
              <p:cNvPr id="29863" name="Group 568"/>
              <p:cNvGrpSpPr/>
              <p:nvPr/>
            </p:nvGrpSpPr>
            <p:grpSpPr>
              <a:xfrm>
                <a:off x="105918" y="207459"/>
                <a:ext cx="230606" cy="500242"/>
                <a:chOff x="0" y="0"/>
                <a:chExt cx="230605" cy="500240"/>
              </a:xfrm>
            </p:grpSpPr>
            <p:grpSp>
              <p:nvGrpSpPr>
                <p:cNvPr id="29864" name="Group 562"/>
                <p:cNvGrpSpPr/>
                <p:nvPr/>
              </p:nvGrpSpPr>
              <p:grpSpPr>
                <a:xfrm>
                  <a:off x="10811" y="91485"/>
                  <a:ext cx="219795" cy="408756"/>
                  <a:chOff x="0" y="0"/>
                  <a:chExt cx="219793" cy="408755"/>
                </a:xfrm>
              </p:grpSpPr>
              <p:sp>
                <p:nvSpPr>
                  <p:cNvPr id="29865" name="Shape 558"/>
                  <p:cNvSpPr/>
                  <p:nvPr/>
                </p:nvSpPr>
                <p:spPr>
                  <a:xfrm rot="19742567">
                    <a:off x="72489" y="108502"/>
                    <a:ext cx="74816"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66" name="Shape 559"/>
                  <p:cNvSpPr/>
                  <p:nvPr/>
                </p:nvSpPr>
                <p:spPr>
                  <a:xfrm rot="20557718">
                    <a:off x="48292" y="64260"/>
                    <a:ext cx="74815"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67" name="Shape 560"/>
                  <p:cNvSpPr/>
                  <p:nvPr/>
                </p:nvSpPr>
                <p:spPr>
                  <a:xfrm rot="20853364">
                    <a:off x="41131" y="36058"/>
                    <a:ext cx="74815"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68" name="Shape 561"/>
                  <p:cNvSpPr/>
                  <p:nvPr/>
                </p:nvSpPr>
                <p:spPr>
                  <a:xfrm rot="21385748">
                    <a:off x="33792" y="2036"/>
                    <a:ext cx="74815"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869" name="Group 567"/>
                <p:cNvGrpSpPr/>
                <p:nvPr/>
              </p:nvGrpSpPr>
              <p:grpSpPr>
                <a:xfrm>
                  <a:off x="-1" y="0"/>
                  <a:ext cx="169572" cy="423612"/>
                  <a:chOff x="0" y="0"/>
                  <a:chExt cx="169570" cy="423611"/>
                </a:xfrm>
              </p:grpSpPr>
              <p:sp>
                <p:nvSpPr>
                  <p:cNvPr id="29870" name="Shape 563"/>
                  <p:cNvSpPr/>
                  <p:nvPr/>
                </p:nvSpPr>
                <p:spPr>
                  <a:xfrm rot="21096108">
                    <a:off x="41975" y="117180"/>
                    <a:ext cx="75220"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71" name="Shape 564"/>
                  <p:cNvSpPr/>
                  <p:nvPr/>
                </p:nvSpPr>
                <p:spPr>
                  <a:xfrm rot="311257">
                    <a:off x="36602" y="67041"/>
                    <a:ext cx="75220"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72" name="Shape 565"/>
                  <p:cNvSpPr/>
                  <p:nvPr/>
                </p:nvSpPr>
                <p:spPr>
                  <a:xfrm rot="606903">
                    <a:off x="40847" y="38245"/>
                    <a:ext cx="75220"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73" name="Shape 566"/>
                  <p:cNvSpPr/>
                  <p:nvPr/>
                </p:nvSpPr>
                <p:spPr>
                  <a:xfrm rot="1139290">
                    <a:off x="47175" y="4005"/>
                    <a:ext cx="75220" cy="30256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sp>
            <p:nvSpPr>
              <p:cNvPr id="29874" name="Shape 569"/>
              <p:cNvSpPr/>
              <p:nvPr/>
            </p:nvSpPr>
            <p:spPr>
              <a:xfrm rot="-20470854" flipH="1">
                <a:off x="91255" y="86486"/>
                <a:ext cx="647771" cy="673135"/>
              </a:xfrm>
              <a:custGeom>
                <a:avLst/>
                <a:gdLst>
                  <a:gd name="txL" fmla="*/ 0 w 18973"/>
                  <a:gd name="txT" fmla="*/ 0 h 20200"/>
                  <a:gd name="txR" fmla="*/ 18973 w 18973"/>
                  <a:gd name="txB" fmla="*/ 20200 h 20200"/>
                </a:gdLst>
                <a:ahLst/>
                <a:cxnLst>
                  <a:cxn ang="0">
                    <a:pos x="0" y="0"/>
                  </a:cxn>
                  <a:cxn ang="0">
                    <a:pos x="0" y="0"/>
                  </a:cxn>
                  <a:cxn ang="0">
                    <a:pos x="0" y="0"/>
                  </a:cxn>
                  <a:cxn ang="0">
                    <a:pos x="0" y="0"/>
                  </a:cxn>
                </a:cxnLst>
                <a:rect l="txL" t="txT" r="txR" b="txB"/>
                <a:pathLst>
                  <a:path w="18973" h="20200">
                    <a:moveTo>
                      <a:pt x="1583" y="15702"/>
                    </a:moveTo>
                    <a:cubicBezTo>
                      <a:pt x="-1314" y="11050"/>
                      <a:pt x="-124" y="4775"/>
                      <a:pt x="4241" y="1688"/>
                    </a:cubicBezTo>
                    <a:cubicBezTo>
                      <a:pt x="8605" y="-1400"/>
                      <a:pt x="14492" y="-132"/>
                      <a:pt x="17389" y="4520"/>
                    </a:cubicBezTo>
                    <a:cubicBezTo>
                      <a:pt x="20286" y="9172"/>
                      <a:pt x="19096" y="15447"/>
                      <a:pt x="14731" y="18535"/>
                    </a:cubicBezTo>
                    <a:cubicBezTo>
                      <a:pt x="13350" y="19512"/>
                      <a:pt x="11753" y="20086"/>
                      <a:pt x="10099" y="20200"/>
                    </a:cubicBezTo>
                  </a:path>
                </a:pathLst>
              </a:custGeom>
              <a:noFill/>
              <a:ln w="12700" cap="flat" cmpd="sng">
                <a:solidFill>
                  <a:srgbClr val="000000"/>
                </a:solidFill>
                <a:prstDash val="sysDot"/>
                <a:miter/>
                <a:headEnd type="none" w="med" len="med"/>
                <a:tailEnd type="triangle" w="med" len="med"/>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875" name="light_shadow1.png"/>
              <p:cNvPicPr/>
              <p:nvPr/>
            </p:nvPicPr>
            <p:blipFill>
              <a:blip r:embed="rId4"/>
              <a:srcRect t="23738"/>
              <a:stretch>
                <a:fillRect/>
              </a:stretch>
            </p:blipFill>
            <p:spPr>
              <a:xfrm rot="2407018">
                <a:off x="280573" y="163221"/>
                <a:ext cx="425638" cy="277587"/>
              </a:xfrm>
              <a:prstGeom prst="rect">
                <a:avLst/>
              </a:prstGeom>
              <a:noFill/>
              <a:ln w="9525">
                <a:noFill/>
              </a:ln>
            </p:spPr>
          </p:pic>
        </p:grpSp>
      </p:grpSp>
      <p:grpSp>
        <p:nvGrpSpPr>
          <p:cNvPr id="29876" name="Group 575"/>
          <p:cNvGrpSpPr/>
          <p:nvPr/>
        </p:nvGrpSpPr>
        <p:grpSpPr>
          <a:xfrm>
            <a:off x="8653567" y="3173723"/>
            <a:ext cx="2740662" cy="1038225"/>
            <a:chOff x="0" y="0"/>
            <a:chExt cx="2741295" cy="1038225"/>
          </a:xfrm>
        </p:grpSpPr>
        <p:sp>
          <p:nvSpPr>
            <p:cNvPr id="29877" name="Shape 573"/>
            <p:cNvSpPr/>
            <p:nvPr/>
          </p:nvSpPr>
          <p:spPr>
            <a:xfrm>
              <a:off x="0" y="0"/>
              <a:ext cx="546741" cy="103822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0" y="15179"/>
                  </a:moveTo>
                  <a:lnTo>
                    <a:pt x="10811" y="2378"/>
                  </a:lnTo>
                  <a:lnTo>
                    <a:pt x="21600" y="2378"/>
                  </a:lnTo>
                  <a:moveTo>
                    <a:pt x="21600" y="0"/>
                  </a:moveTo>
                  <a:lnTo>
                    <a:pt x="21600" y="21600"/>
                  </a:lnTo>
                </a:path>
              </a:pathLst>
            </a:custGeom>
            <a:noFill/>
            <a:ln w="9525" cap="flat" cmpd="sng">
              <a:solidFill>
                <a:srgbClr val="99CC00"/>
              </a:solidFill>
              <a:prstDash val="solid"/>
              <a:miter/>
              <a:headEnd type="diamond" w="med" len="med"/>
              <a:tailEnd type="none" w="med" len="med"/>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78" name="Shape 574"/>
            <p:cNvSpPr/>
            <p:nvPr/>
          </p:nvSpPr>
          <p:spPr>
            <a:xfrm>
              <a:off x="766444" y="50968"/>
              <a:ext cx="1974851" cy="936289"/>
            </a:xfrm>
            <a:prstGeom prst="rect">
              <a:avLst/>
            </a:prstGeom>
            <a:noFill/>
            <a:ln w="9525">
              <a:noFill/>
            </a:ln>
          </p:spPr>
          <p:txBody>
            <a:bodyPr wrap="square" lIns="0" tIns="0" rIns="0" bIns="0" anchor="ctr">
              <a:spAutoFit/>
            </a:bodyPr>
            <a:lstStyle/>
            <a:p>
              <a:pPr lvl="0">
                <a:lnSpc>
                  <a:spcPct val="100000"/>
                </a:lnSpc>
              </a:pP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人民网</a:t>
              </a:r>
              <a:r>
                <a:rPr lang="en-US" altLang="zh-CN" sz="1600"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/21</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世纪网：原创新闻监控及版权保护系统</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9879" name="Group 578"/>
          <p:cNvGrpSpPr/>
          <p:nvPr/>
        </p:nvGrpSpPr>
        <p:grpSpPr>
          <a:xfrm>
            <a:off x="8712284" y="4701264"/>
            <a:ext cx="3040698" cy="1384300"/>
            <a:chOff x="0" y="0"/>
            <a:chExt cx="3041080" cy="1384300"/>
          </a:xfrm>
        </p:grpSpPr>
        <p:sp>
          <p:nvSpPr>
            <p:cNvPr id="29880" name="Shape 576"/>
            <p:cNvSpPr/>
            <p:nvPr/>
          </p:nvSpPr>
          <p:spPr>
            <a:xfrm>
              <a:off x="0" y="0"/>
              <a:ext cx="681416" cy="1384300"/>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0" y="9413"/>
                  </a:moveTo>
                  <a:lnTo>
                    <a:pt x="8354" y="1783"/>
                  </a:lnTo>
                  <a:lnTo>
                    <a:pt x="21600" y="1783"/>
                  </a:lnTo>
                  <a:moveTo>
                    <a:pt x="21600" y="0"/>
                  </a:moveTo>
                  <a:lnTo>
                    <a:pt x="21600" y="21600"/>
                  </a:lnTo>
                </a:path>
              </a:pathLst>
            </a:custGeom>
            <a:noFill/>
            <a:ln w="9525" cap="flat" cmpd="sng">
              <a:solidFill>
                <a:srgbClr val="A7C6E5"/>
              </a:solidFill>
              <a:prstDash val="solid"/>
              <a:miter/>
              <a:headEnd type="diamond" w="med" len="med"/>
              <a:tailEnd type="none" w="med" len="med"/>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81" name="Shape 577"/>
            <p:cNvSpPr/>
            <p:nvPr/>
          </p:nvSpPr>
          <p:spPr>
            <a:xfrm>
              <a:off x="901129" y="68580"/>
              <a:ext cx="2139951" cy="1247141"/>
            </a:xfrm>
            <a:prstGeom prst="rect">
              <a:avLst/>
            </a:prstGeom>
            <a:noFill/>
            <a:ln w="9525">
              <a:noFill/>
            </a:ln>
          </p:spPr>
          <p:txBody>
            <a:bodyPr wrap="square" lIns="0" tIns="0" rIns="0" bIns="0" anchor="ctr">
              <a:spAutoFit/>
            </a:bodyPr>
            <a:lstStyle/>
            <a:p>
              <a:pPr lvl="0">
                <a:lnSpc>
                  <a:spcPct val="100000"/>
                </a:lnSpc>
              </a:pPr>
              <a:r>
                <a:rPr lang="en-US"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清华大学学报</a:t>
              </a:r>
              <a:r>
                <a:rPr lang="en-US"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物理学报</a:t>
              </a:r>
              <a:r>
                <a:rPr lang="en-US"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遗传学报</a:t>
              </a:r>
              <a:r>
                <a:rPr lang="en-US" altLang="zh-CN"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等</a:t>
              </a:r>
              <a:r>
                <a:rPr lang="en-US" altLang="zh-CN"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6000</a:t>
              </a:r>
              <a:r>
                <a:rPr lang="zh-CN" altLang="en-US"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多家</a:t>
              </a:r>
              <a:r>
                <a:rPr lang="zh-CN" altLang="en-US" sz="16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期刊编辑部使用检测系统</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9885" name="Group 584"/>
          <p:cNvGrpSpPr/>
          <p:nvPr/>
        </p:nvGrpSpPr>
        <p:grpSpPr>
          <a:xfrm>
            <a:off x="1560848" y="3910641"/>
            <a:ext cx="2529524" cy="1246190"/>
            <a:chOff x="-143562" y="-1"/>
            <a:chExt cx="2530423" cy="1247141"/>
          </a:xfrm>
        </p:grpSpPr>
        <p:sp>
          <p:nvSpPr>
            <p:cNvPr id="29886" name="Shape 582"/>
            <p:cNvSpPr/>
            <p:nvPr/>
          </p:nvSpPr>
          <p:spPr>
            <a:xfrm>
              <a:off x="1589092" y="11588"/>
              <a:ext cx="797769" cy="1223964"/>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7054"/>
                  </a:moveTo>
                  <a:lnTo>
                    <a:pt x="10197" y="2019"/>
                  </a:lnTo>
                  <a:lnTo>
                    <a:pt x="0" y="2019"/>
                  </a:lnTo>
                  <a:moveTo>
                    <a:pt x="0" y="0"/>
                  </a:moveTo>
                  <a:lnTo>
                    <a:pt x="0" y="21600"/>
                  </a:lnTo>
                </a:path>
              </a:pathLst>
            </a:custGeom>
            <a:noFill/>
            <a:ln w="9525" cap="flat" cmpd="sng">
              <a:solidFill>
                <a:srgbClr val="333399"/>
              </a:solidFill>
              <a:prstDash val="solid"/>
              <a:miter/>
              <a:headEnd type="diamond" w="med" len="med"/>
              <a:tailEnd type="none" w="med" len="med"/>
            </a:ln>
          </p:spPr>
          <p:txBody>
            <a:bodyPr wrap="square" lIns="0" tIns="0" rIns="0" bIns="0" anchor="ctr"/>
            <a:lstStyle/>
            <a:p>
              <a:pPr lvl="0" algn="r">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87" name="Shape 583"/>
            <p:cNvSpPr/>
            <p:nvPr/>
          </p:nvSpPr>
          <p:spPr>
            <a:xfrm>
              <a:off x="-143562" y="-1"/>
              <a:ext cx="1512888" cy="1247141"/>
            </a:xfrm>
            <a:prstGeom prst="rect">
              <a:avLst/>
            </a:prstGeom>
            <a:noFill/>
            <a:ln w="9525">
              <a:noFill/>
            </a:ln>
          </p:spPr>
          <p:txBody>
            <a:bodyPr wrap="square" lIns="0" tIns="0" rIns="0" bIns="0" anchor="ctr">
              <a:spAutoFit/>
            </a:bodyPr>
            <a:lstStyle/>
            <a:p>
              <a:pPr lvl="0" algn="r">
                <a:lnSpc>
                  <a:spcPct val="100000"/>
                </a:lnSpc>
              </a:pPr>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全国</a:t>
              </a:r>
              <a:r>
                <a:rPr lang="en-US" altLang="zh-CN">
                  <a:solidFill>
                    <a:srgbClr val="FF0000"/>
                  </a:solidFill>
                  <a:latin typeface="微软雅黑" panose="020B0503020204020204" pitchFamily="34" charset="-122"/>
                  <a:ea typeface="微软雅黑" panose="020B0503020204020204" pitchFamily="34" charset="-122"/>
                  <a:sym typeface="宋体" panose="02010600030101010101" pitchFamily="2" charset="-122"/>
                </a:rPr>
                <a:t>1000</a:t>
              </a:r>
              <a:r>
                <a:rPr lang="zh-CN" altLang="en-US">
                  <a:solidFill>
                    <a:srgbClr val="FF0000"/>
                  </a:solidFill>
                  <a:latin typeface="微软雅黑" panose="020B0503020204020204" pitchFamily="34" charset="-122"/>
                  <a:ea typeface="微软雅黑" panose="020B0503020204020204" pitchFamily="34" charset="-122"/>
                  <a:sym typeface="宋体" panose="02010600030101010101" pitchFamily="2" charset="-122"/>
                </a:rPr>
                <a:t>多所</a:t>
              </a:r>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科研人事管理部门用于人事职称评审工作</a:t>
              </a: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9891" name="Group 616"/>
          <p:cNvGrpSpPr/>
          <p:nvPr/>
        </p:nvGrpSpPr>
        <p:grpSpPr>
          <a:xfrm>
            <a:off x="4953953" y="2051368"/>
            <a:ext cx="1152525" cy="1154112"/>
            <a:chOff x="0" y="0"/>
            <a:chExt cx="1153424" cy="1153530"/>
          </a:xfrm>
        </p:grpSpPr>
        <p:grpSp>
          <p:nvGrpSpPr>
            <p:cNvPr id="29892" name="Group 614"/>
            <p:cNvGrpSpPr/>
            <p:nvPr/>
          </p:nvGrpSpPr>
          <p:grpSpPr>
            <a:xfrm>
              <a:off x="-1" y="0"/>
              <a:ext cx="1153426" cy="1153531"/>
              <a:chOff x="0" y="0"/>
              <a:chExt cx="1153424" cy="1153530"/>
            </a:xfrm>
          </p:grpSpPr>
          <p:sp>
            <p:nvSpPr>
              <p:cNvPr id="29893" name="Shape 588"/>
              <p:cNvSpPr/>
              <p:nvPr/>
            </p:nvSpPr>
            <p:spPr>
              <a:xfrm>
                <a:off x="-1" y="-1"/>
                <a:ext cx="1146812" cy="1153532"/>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AEAEA">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894" name="circuler_1.png"/>
              <p:cNvPicPr/>
              <p:nvPr/>
            </p:nvPicPr>
            <p:blipFill>
              <a:blip r:embed="rId3"/>
              <a:stretch>
                <a:fillRect/>
              </a:stretch>
            </p:blipFill>
            <p:spPr>
              <a:xfrm>
                <a:off x="34944" y="36186"/>
                <a:ext cx="1073110" cy="1083063"/>
              </a:xfrm>
              <a:prstGeom prst="rect">
                <a:avLst/>
              </a:prstGeom>
              <a:noFill/>
              <a:ln w="9525">
                <a:noFill/>
              </a:ln>
            </p:spPr>
          </p:pic>
          <p:sp>
            <p:nvSpPr>
              <p:cNvPr id="29895" name="Shape 590"/>
              <p:cNvSpPr/>
              <p:nvPr/>
            </p:nvSpPr>
            <p:spPr>
              <a:xfrm>
                <a:off x="34944" y="36186"/>
                <a:ext cx="1080099" cy="1085602"/>
              </a:xfrm>
              <a:custGeom>
                <a:avLst/>
                <a:gdLst>
                  <a:gd name="txL" fmla="*/ 0 w 19679"/>
                  <a:gd name="txT" fmla="*/ 0 h 19679"/>
                  <a:gd name="txR" fmla="*/ 19679 w 19679"/>
                  <a:gd name="txB" fmla="*/ 19679 h 19679"/>
                </a:gdLst>
                <a:ahLst/>
                <a:cxnLst>
                  <a:cxn ang="0">
                    <a:pos x="0" y="0"/>
                  </a:cxn>
                  <a:cxn ang="0">
                    <a:pos x="0" y="0"/>
                  </a:cxn>
                  <a:cxn ang="0">
                    <a:pos x="0" y="0"/>
                  </a:cxn>
                  <a:cxn ang="0">
                    <a:pos x="0" y="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9900">
                  <a:alpha val="50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pic>
            <p:nvPicPr>
              <p:cNvPr id="29896" name="light_shadow1.png"/>
              <p:cNvPicPr/>
              <p:nvPr/>
            </p:nvPicPr>
            <p:blipFill>
              <a:blip r:embed="rId4"/>
              <a:srcRect t="14284"/>
              <a:stretch>
                <a:fillRect/>
              </a:stretch>
            </p:blipFill>
            <p:spPr>
              <a:xfrm>
                <a:off x="45109" y="81261"/>
                <a:ext cx="791015" cy="678025"/>
              </a:xfrm>
              <a:prstGeom prst="rect">
                <a:avLst/>
              </a:prstGeom>
              <a:noFill/>
              <a:ln w="9525">
                <a:noFill/>
              </a:ln>
            </p:spPr>
          </p:pic>
          <p:grpSp>
            <p:nvGrpSpPr>
              <p:cNvPr id="29897" name="Group 602"/>
              <p:cNvGrpSpPr/>
              <p:nvPr/>
            </p:nvGrpSpPr>
            <p:grpSpPr>
              <a:xfrm>
                <a:off x="384345" y="429150"/>
                <a:ext cx="762865" cy="706553"/>
                <a:chOff x="0" y="0"/>
                <a:chExt cx="762864" cy="706552"/>
              </a:xfrm>
            </p:grpSpPr>
            <p:grpSp>
              <p:nvGrpSpPr>
                <p:cNvPr id="29898" name="Group 596"/>
                <p:cNvGrpSpPr/>
                <p:nvPr/>
              </p:nvGrpSpPr>
              <p:grpSpPr>
                <a:xfrm>
                  <a:off x="169015" y="-1"/>
                  <a:ext cx="593850" cy="693498"/>
                  <a:chOff x="0" y="0"/>
                  <a:chExt cx="593849" cy="693496"/>
                </a:xfrm>
              </p:grpSpPr>
              <p:sp>
                <p:nvSpPr>
                  <p:cNvPr id="29899" name="Shape 592"/>
                  <p:cNvSpPr/>
                  <p:nvPr/>
                </p:nvSpPr>
                <p:spPr>
                  <a:xfrm rot="12343130">
                    <a:off x="331401" y="1947"/>
                    <a:ext cx="140731" cy="577142"/>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00" name="Shape 593"/>
                  <p:cNvSpPr/>
                  <p:nvPr/>
                </p:nvSpPr>
                <p:spPr>
                  <a:xfrm rot="13158281">
                    <a:off x="286242" y="86878"/>
                    <a:ext cx="140732" cy="577142"/>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01" name="Shape 594"/>
                  <p:cNvSpPr/>
                  <p:nvPr/>
                </p:nvSpPr>
                <p:spPr>
                  <a:xfrm rot="13453927">
                    <a:off x="248964" y="127936"/>
                    <a:ext cx="140732" cy="577142"/>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02" name="Shape 595"/>
                  <p:cNvSpPr/>
                  <p:nvPr/>
                </p:nvSpPr>
                <p:spPr>
                  <a:xfrm rot="13986312">
                    <a:off x="202659" y="175406"/>
                    <a:ext cx="140731" cy="57714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903" name="Group 601"/>
                <p:cNvGrpSpPr/>
                <p:nvPr/>
              </p:nvGrpSpPr>
              <p:grpSpPr>
                <a:xfrm>
                  <a:off x="-1" y="198292"/>
                  <a:ext cx="745117" cy="508261"/>
                  <a:chOff x="0" y="0"/>
                  <a:chExt cx="745115" cy="508260"/>
                </a:xfrm>
              </p:grpSpPr>
              <p:sp>
                <p:nvSpPr>
                  <p:cNvPr id="29904" name="Shape 597"/>
                  <p:cNvSpPr/>
                  <p:nvPr/>
                </p:nvSpPr>
                <p:spPr>
                  <a:xfrm rot="13696672">
                    <a:off x="411903" y="-43719"/>
                    <a:ext cx="141492" cy="577142"/>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05" name="Shape 598"/>
                  <p:cNvSpPr/>
                  <p:nvPr/>
                </p:nvSpPr>
                <p:spPr>
                  <a:xfrm rot="14511824">
                    <a:off x="337618" y="17389"/>
                    <a:ext cx="141492" cy="577142"/>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06" name="Shape 599"/>
                  <p:cNvSpPr/>
                  <p:nvPr/>
                </p:nvSpPr>
                <p:spPr>
                  <a:xfrm rot="14807468">
                    <a:off x="287391" y="40945"/>
                    <a:ext cx="141492" cy="57714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07" name="Shape 600"/>
                  <p:cNvSpPr/>
                  <p:nvPr/>
                </p:nvSpPr>
                <p:spPr>
                  <a:xfrm rot="15339853">
                    <a:off x="226352" y="66943"/>
                    <a:ext cx="141493" cy="577141"/>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nvGrpSpPr>
              <p:cNvPr id="29908" name="Group 613"/>
              <p:cNvGrpSpPr/>
              <p:nvPr/>
            </p:nvGrpSpPr>
            <p:grpSpPr>
              <a:xfrm>
                <a:off x="481669" y="455060"/>
                <a:ext cx="671756" cy="621864"/>
                <a:chOff x="0" y="0"/>
                <a:chExt cx="671755" cy="621863"/>
              </a:xfrm>
            </p:grpSpPr>
            <p:grpSp>
              <p:nvGrpSpPr>
                <p:cNvPr id="29909" name="Group 607"/>
                <p:cNvGrpSpPr/>
                <p:nvPr/>
              </p:nvGrpSpPr>
              <p:grpSpPr>
                <a:xfrm>
                  <a:off x="148782" y="-1"/>
                  <a:ext cx="522974" cy="610414"/>
                  <a:chOff x="0" y="0"/>
                  <a:chExt cx="522972" cy="610412"/>
                </a:xfrm>
              </p:grpSpPr>
              <p:sp>
                <p:nvSpPr>
                  <p:cNvPr id="29910" name="Shape 603"/>
                  <p:cNvSpPr/>
                  <p:nvPr/>
                </p:nvSpPr>
                <p:spPr>
                  <a:xfrm rot="12343130">
                    <a:off x="291554" y="1842"/>
                    <a:ext cx="124404" cy="50774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11" name="Shape 604"/>
                  <p:cNvSpPr/>
                  <p:nvPr/>
                </p:nvSpPr>
                <p:spPr>
                  <a:xfrm rot="13158281">
                    <a:off x="251826" y="76561"/>
                    <a:ext cx="124404" cy="50774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12" name="Shape 605"/>
                  <p:cNvSpPr/>
                  <p:nvPr/>
                </p:nvSpPr>
                <p:spPr>
                  <a:xfrm rot="13453927">
                    <a:off x="218979" y="112655"/>
                    <a:ext cx="124404" cy="50774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13" name="Shape 606"/>
                  <p:cNvSpPr/>
                  <p:nvPr/>
                </p:nvSpPr>
                <p:spPr>
                  <a:xfrm rot="13986312">
                    <a:off x="178172" y="154380"/>
                    <a:ext cx="124404" cy="507745"/>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9914" name="Group 612"/>
                <p:cNvGrpSpPr/>
                <p:nvPr/>
              </p:nvGrpSpPr>
              <p:grpSpPr>
                <a:xfrm>
                  <a:off x="0" y="174264"/>
                  <a:ext cx="655882" cy="447600"/>
                  <a:chOff x="0" y="0"/>
                  <a:chExt cx="655881" cy="447598"/>
                </a:xfrm>
              </p:grpSpPr>
              <p:sp>
                <p:nvSpPr>
                  <p:cNvPr id="29915" name="Shape 608"/>
                  <p:cNvSpPr/>
                  <p:nvPr/>
                </p:nvSpPr>
                <p:spPr>
                  <a:xfrm rot="13696672">
                    <a:off x="362238" y="-38239"/>
                    <a:ext cx="125076" cy="50774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16" name="Shape 609"/>
                  <p:cNvSpPr/>
                  <p:nvPr/>
                </p:nvSpPr>
                <p:spPr>
                  <a:xfrm rot="14511824">
                    <a:off x="296885" y="15521"/>
                    <a:ext cx="125076" cy="50774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17" name="Shape 610"/>
                  <p:cNvSpPr/>
                  <p:nvPr/>
                </p:nvSpPr>
                <p:spPr>
                  <a:xfrm rot="14807468">
                    <a:off x="252663" y="36202"/>
                    <a:ext cx="125076" cy="50774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18" name="Shape 611"/>
                  <p:cNvSpPr/>
                  <p:nvPr/>
                </p:nvSpPr>
                <p:spPr>
                  <a:xfrm rot="15339853">
                    <a:off x="198914" y="59013"/>
                    <a:ext cx="125076" cy="507746"/>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1600" y="0"/>
                        </a:lnTo>
                        <a:cubicBezTo>
                          <a:pt x="9670" y="0"/>
                          <a:pt x="0" y="4835"/>
                          <a:pt x="0" y="10800"/>
                        </a:cubicBezTo>
                        <a:cubicBezTo>
                          <a:pt x="0" y="16765"/>
                          <a:pt x="9670" y="21600"/>
                          <a:pt x="21600" y="21600"/>
                        </a:cubicBezTo>
                        <a:lnTo>
                          <a:pt x="21600" y="21600"/>
                        </a:lnTo>
                        <a:cubicBezTo>
                          <a:pt x="9671" y="17160"/>
                          <a:pt x="7198" y="8726"/>
                          <a:pt x="16077" y="2761"/>
                        </a:cubicBezTo>
                        <a:cubicBezTo>
                          <a:pt x="17640" y="1712"/>
                          <a:pt x="19501" y="782"/>
                          <a:pt x="21600" y="0"/>
                        </a:cubicBezTo>
                        <a:close/>
                      </a:path>
                    </a:pathLst>
                  </a:custGeom>
                  <a:solidFill>
                    <a:srgbClr val="FFFFFF">
                      <a:alpha val="3000"/>
                    </a:srgbClr>
                  </a:solidFill>
                  <a:ln w="9525">
                    <a:noFill/>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grpSp>
          </p:grpSp>
        </p:grpSp>
        <p:sp>
          <p:nvSpPr>
            <p:cNvPr id="29919" name="Shape 615"/>
            <p:cNvSpPr/>
            <p:nvPr/>
          </p:nvSpPr>
          <p:spPr>
            <a:xfrm>
              <a:off x="7624" y="269813"/>
              <a:ext cx="1130927" cy="567183"/>
            </a:xfrm>
            <a:prstGeom prst="rect">
              <a:avLst/>
            </a:prstGeom>
            <a:noFill/>
            <a:ln w="9525">
              <a:noFill/>
            </a:ln>
          </p:spPr>
          <p:txBody>
            <a:bodyPr wrap="square" lIns="45719" tIns="45719" rIns="45719" bIns="45719" anchor="t">
              <a:spAutoFit/>
            </a:bodyPr>
            <a:lstStyle/>
            <a:p>
              <a:pPr lvl="0" algn="ctr">
                <a:lnSpc>
                  <a:spcPct val="100000"/>
                </a:lnSpc>
              </a:pP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政府管理部门</a:t>
              </a:r>
              <a:endParaRPr lang="zh-CN" altLang="en-US">
                <a:latin typeface="Arial" panose="020B0604020202020204" pitchFamily="34" charset="0"/>
                <a:ea typeface="Arial" panose="020B0604020202020204" pitchFamily="34" charset="0"/>
                <a:sym typeface="Arial" panose="020B0604020202020204" pitchFamily="34" charset="0"/>
              </a:endParaRPr>
            </a:p>
          </p:txBody>
        </p:sp>
      </p:grpSp>
      <p:grpSp>
        <p:nvGrpSpPr>
          <p:cNvPr id="29920" name="Group 619"/>
          <p:cNvGrpSpPr/>
          <p:nvPr/>
        </p:nvGrpSpPr>
        <p:grpSpPr>
          <a:xfrm>
            <a:off x="1516623" y="1325880"/>
            <a:ext cx="3535680" cy="2219325"/>
            <a:chOff x="-143540" y="59660"/>
            <a:chExt cx="3536412" cy="2218213"/>
          </a:xfrm>
        </p:grpSpPr>
        <p:sp>
          <p:nvSpPr>
            <p:cNvPr id="29921" name="Shape 617"/>
            <p:cNvSpPr/>
            <p:nvPr/>
          </p:nvSpPr>
          <p:spPr>
            <a:xfrm>
              <a:off x="2874605" y="59660"/>
              <a:ext cx="518267" cy="2218213"/>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10155"/>
                  </a:moveTo>
                  <a:lnTo>
                    <a:pt x="10666" y="1116"/>
                  </a:lnTo>
                  <a:lnTo>
                    <a:pt x="0" y="1116"/>
                  </a:lnTo>
                  <a:moveTo>
                    <a:pt x="0" y="0"/>
                  </a:moveTo>
                  <a:lnTo>
                    <a:pt x="0" y="21600"/>
                  </a:lnTo>
                </a:path>
              </a:pathLst>
            </a:custGeom>
            <a:noFill/>
            <a:ln w="9525" cap="flat" cmpd="sng">
              <a:solidFill>
                <a:srgbClr val="DBCC00"/>
              </a:solidFill>
              <a:prstDash val="solid"/>
              <a:miter/>
              <a:headEnd type="diamond" w="med" len="med"/>
              <a:tailEnd type="none" w="med" len="med"/>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922" name="Shape 618"/>
            <p:cNvSpPr/>
            <p:nvPr/>
          </p:nvSpPr>
          <p:spPr>
            <a:xfrm>
              <a:off x="-143540" y="199291"/>
              <a:ext cx="2840038" cy="1933876"/>
            </a:xfrm>
            <a:prstGeom prst="rect">
              <a:avLst/>
            </a:prstGeom>
            <a:noFill/>
            <a:ln w="9525">
              <a:noFill/>
            </a:ln>
          </p:spPr>
          <p:txBody>
            <a:bodyPr wrap="square" lIns="0" tIns="0" rIns="0" bIns="0" anchor="ctr">
              <a:spAutoFit/>
            </a:bodyPr>
            <a:lstStyle/>
            <a:p>
              <a:pPr lvl="0">
                <a:lnSpc>
                  <a:spcPct val="100000"/>
                </a:lnSpc>
                <a:buSzPct val="100000"/>
                <a:buFont typeface="Arial" panose="020B0604020202020204" pitchFamily="34" charset="0"/>
                <a:buChar char="•"/>
              </a:pPr>
              <a:r>
                <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教育部考试中心</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教育部社科类学风建设办公室</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 安徽省教育厅 </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 广西壮族自治区教育厅</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 江西省教育厅</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 山东省教育厅</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 天津市教委</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zh-CN" altLang="en-US" sz="1400">
                  <a:solidFill>
                    <a:srgbClr val="000000"/>
                  </a:solidFill>
                  <a:latin typeface="微软雅黑" panose="020B0503020204020204" pitchFamily="34" charset="-122"/>
                  <a:ea typeface="微软雅黑" panose="020B0503020204020204" pitchFamily="34" charset="-122"/>
                  <a:sym typeface="宋体" panose="02010600030101010101" pitchFamily="2" charset="-122"/>
                </a:rPr>
                <a:t> 河北省哲学社会科学规划办公室</a:t>
              </a:r>
              <a:endParaRPr lang="zh-CN" altLang="en-US" sz="1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nSpc>
                  <a:spcPct val="100000"/>
                </a:lnSpc>
                <a:buSzPct val="100000"/>
                <a:buFont typeface="Arial" panose="020B0604020202020204" pitchFamily="34" charset="0"/>
                <a:buChar char="•"/>
              </a:pPr>
              <a:r>
                <a:rPr lang="en-US" altLang="zh-CN" sz="1400" b="1">
                  <a:solidFill>
                    <a:srgbClr val="000000"/>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9888" name="Group 587"/>
          <p:cNvGrpSpPr/>
          <p:nvPr/>
        </p:nvGrpSpPr>
        <p:grpSpPr>
          <a:xfrm>
            <a:off x="2349809" y="5797860"/>
            <a:ext cx="3832860" cy="930277"/>
            <a:chOff x="-92710" y="-1"/>
            <a:chExt cx="3832860" cy="929641"/>
          </a:xfrm>
        </p:grpSpPr>
        <p:sp>
          <p:nvSpPr>
            <p:cNvPr id="29889" name="Shape 585"/>
            <p:cNvSpPr/>
            <p:nvPr/>
          </p:nvSpPr>
          <p:spPr>
            <a:xfrm>
              <a:off x="2933700" y="59394"/>
              <a:ext cx="806450" cy="800714"/>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21600" y="0"/>
                  </a:moveTo>
                  <a:lnTo>
                    <a:pt x="291" y="3352"/>
                  </a:lnTo>
                  <a:lnTo>
                    <a:pt x="0" y="3352"/>
                  </a:lnTo>
                  <a:moveTo>
                    <a:pt x="0" y="273"/>
                  </a:moveTo>
                  <a:lnTo>
                    <a:pt x="0" y="21600"/>
                  </a:lnTo>
                </a:path>
              </a:pathLst>
            </a:custGeom>
            <a:noFill/>
            <a:ln w="9525" cap="flat" cmpd="sng">
              <a:solidFill>
                <a:srgbClr val="A7C6E5"/>
              </a:solidFill>
              <a:prstDash val="solid"/>
              <a:miter/>
              <a:headEnd type="diamond" w="med" len="med"/>
              <a:tailEnd type="none" w="med" len="med"/>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90" name="Shape 586"/>
            <p:cNvSpPr/>
            <p:nvPr/>
          </p:nvSpPr>
          <p:spPr>
            <a:xfrm>
              <a:off x="-92710" y="-1"/>
              <a:ext cx="2857500" cy="929641"/>
            </a:xfrm>
            <a:prstGeom prst="rect">
              <a:avLst/>
            </a:prstGeom>
            <a:noFill/>
            <a:ln w="9525">
              <a:noFill/>
            </a:ln>
          </p:spPr>
          <p:txBody>
            <a:bodyPr wrap="square" lIns="0" tIns="0" rIns="0" bIns="0" anchor="ctr">
              <a:spAutoFit/>
            </a:bodyPr>
            <a:lstStyle/>
            <a:p>
              <a:pPr lvl="0">
                <a:lnSpc>
                  <a:spcPct val="100000"/>
                </a:lnSpc>
              </a:pPr>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全国</a:t>
              </a:r>
              <a:r>
                <a:rPr lang="en-US" altLang="zh-CN" sz="1600" b="1">
                  <a:solidFill>
                    <a:srgbClr val="FF2600"/>
                  </a:solidFill>
                  <a:latin typeface="微软雅黑" panose="020B0503020204020204" pitchFamily="34" charset="-122"/>
                  <a:ea typeface="微软雅黑" panose="020B0503020204020204" pitchFamily="34" charset="-122"/>
                  <a:sym typeface="宋体" panose="02010600030101010101" pitchFamily="2" charset="-122"/>
                </a:rPr>
                <a:t>625</a:t>
              </a:r>
              <a:r>
                <a:rPr lang="zh-CN" altLang="en-US" sz="1600" b="1">
                  <a:solidFill>
                    <a:srgbClr val="FF2600"/>
                  </a:solidFill>
                  <a:latin typeface="微软雅黑" panose="020B0503020204020204" pitchFamily="34" charset="-122"/>
                  <a:ea typeface="微软雅黑" panose="020B0503020204020204" pitchFamily="34" charset="-122"/>
                  <a:sym typeface="宋体" panose="02010600030101010101" pitchFamily="2" charset="-122"/>
                </a:rPr>
                <a:t>家研究生培养单位</a:t>
              </a:r>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1600" b="1">
                  <a:solidFill>
                    <a:srgbClr val="000000"/>
                  </a:solidFill>
                  <a:latin typeface="微软雅黑" panose="020B0503020204020204" pitchFamily="34" charset="-122"/>
                  <a:ea typeface="微软雅黑" panose="020B0503020204020204" pitchFamily="34" charset="-122"/>
                  <a:sym typeface="宋体" panose="02010600030101010101" pitchFamily="2" charset="-122"/>
                </a:rPr>
                <a:t>800</a:t>
              </a:r>
              <a:r>
                <a:rPr lang="zh-CN" altLang="en-US" sz="1600" b="1">
                  <a:solidFill>
                    <a:srgbClr val="000000"/>
                  </a:solidFill>
                  <a:latin typeface="微软雅黑" panose="020B0503020204020204" pitchFamily="34" charset="-122"/>
                  <a:ea typeface="微软雅黑" panose="020B0503020204020204" pitchFamily="34" charset="-122"/>
                  <a:sym typeface="宋体" panose="02010600030101010101" pitchFamily="2" charset="-122"/>
                </a:rPr>
                <a:t>多家本科院校</a:t>
              </a:r>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使用检测系统用于审核学位论文</a:t>
              </a:r>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9882" name="Group 581"/>
          <p:cNvGrpSpPr/>
          <p:nvPr/>
        </p:nvGrpSpPr>
        <p:grpSpPr>
          <a:xfrm>
            <a:off x="7382673" y="989643"/>
            <a:ext cx="4247517" cy="2015675"/>
            <a:chOff x="0" y="40684"/>
            <a:chExt cx="4247737" cy="2014539"/>
          </a:xfrm>
        </p:grpSpPr>
        <p:sp>
          <p:nvSpPr>
            <p:cNvPr id="29883" name="Shape 579"/>
            <p:cNvSpPr/>
            <p:nvPr/>
          </p:nvSpPr>
          <p:spPr>
            <a:xfrm>
              <a:off x="0" y="40684"/>
              <a:ext cx="573381" cy="2014539"/>
            </a:xfrm>
            <a:custGeom>
              <a:avLst/>
              <a:gdLst>
                <a:gd name="txL" fmla="*/ 0 w 21600"/>
                <a:gd name="txT" fmla="*/ 0 h 21600"/>
                <a:gd name="txR" fmla="*/ 21600 w 21600"/>
                <a:gd name="txB" fmla="*/ 21600 h 21600"/>
              </a:gdLst>
              <a:ahLst/>
              <a:cxnLst>
                <a:cxn ang="0">
                  <a:pos x="0" y="0"/>
                </a:cxn>
                <a:cxn ang="0">
                  <a:pos x="0" y="0"/>
                </a:cxn>
                <a:cxn ang="0">
                  <a:pos x="0" y="0"/>
                </a:cxn>
                <a:cxn ang="0">
                  <a:pos x="0" y="0"/>
                </a:cxn>
              </a:cxnLst>
              <a:rect l="txL" t="txT" r="txR" b="txB"/>
              <a:pathLst>
                <a:path w="21600" h="21600">
                  <a:moveTo>
                    <a:pt x="0" y="12523"/>
                  </a:moveTo>
                  <a:lnTo>
                    <a:pt x="10785" y="1226"/>
                  </a:lnTo>
                  <a:lnTo>
                    <a:pt x="21600" y="1226"/>
                  </a:lnTo>
                  <a:moveTo>
                    <a:pt x="21600" y="0"/>
                  </a:moveTo>
                  <a:lnTo>
                    <a:pt x="21600" y="21600"/>
                  </a:lnTo>
                </a:path>
              </a:pathLst>
            </a:custGeom>
            <a:noFill/>
            <a:ln w="9525" cap="flat" cmpd="sng">
              <a:solidFill>
                <a:srgbClr val="009999"/>
              </a:solidFill>
              <a:prstDash val="solid"/>
              <a:miter/>
              <a:headEnd type="diamond" w="med" len="med"/>
              <a:tailEnd type="none" w="med" len="med"/>
            </a:ln>
          </p:spPr>
          <p:txBody>
            <a:bodyPr wrap="square" lIns="0" tIns="0" rIns="0" bIns="0" anchor="ctr"/>
            <a:lstStyle/>
            <a:p>
              <a:pPr lvl="0">
                <a:lnSpc>
                  <a:spcPct val="100000"/>
                </a:lnSpc>
              </a:pPr>
              <a:endParaRPr>
                <a:solidFill>
                  <a:srgbClr val="000000"/>
                </a:solidFill>
                <a:latin typeface="Arial" panose="020B0604020202020204" pitchFamily="34" charset="0"/>
                <a:ea typeface="Arial" panose="020B0604020202020204" pitchFamily="34" charset="0"/>
                <a:sym typeface="Arial" panose="020B0604020202020204" pitchFamily="34" charset="0"/>
              </a:endParaRPr>
            </a:p>
          </p:txBody>
        </p:sp>
        <p:sp>
          <p:nvSpPr>
            <p:cNvPr id="29884" name="Shape 580"/>
            <p:cNvSpPr/>
            <p:nvPr/>
          </p:nvSpPr>
          <p:spPr>
            <a:xfrm>
              <a:off x="864774" y="186744"/>
              <a:ext cx="3382963" cy="1722419"/>
            </a:xfrm>
            <a:prstGeom prst="rect">
              <a:avLst/>
            </a:prstGeom>
            <a:noFill/>
            <a:ln w="9525">
              <a:noFill/>
            </a:ln>
          </p:spPr>
          <p:txBody>
            <a:bodyPr wrap="square" lIns="0" tIns="0" rIns="0" bIns="0" anchor="ctr">
              <a:spAutoFit/>
            </a:bodyPr>
            <a:lstStyle/>
            <a:p>
              <a:pPr lvl="0" algn="l">
                <a:lnSpc>
                  <a:spcPct val="100000"/>
                </a:lnSpc>
                <a:buSzPct val="100000"/>
                <a:buFont typeface="Arial" panose="020B0604020202020204" pitchFamily="34" charset="0"/>
                <a:buChar char="•"/>
              </a:pPr>
              <a:r>
                <a:rPr lang="en-US" altLang="zh-CN"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高等教育出版社：对学术专著进行检测</a:t>
              </a:r>
              <a:endPar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gn="l">
                <a:lnSpc>
                  <a:spcPct val="100000"/>
                </a:lnSpc>
                <a:buSzPct val="100000"/>
                <a:buFont typeface="Arial" panose="020B0604020202020204" pitchFamily="34" charset="0"/>
                <a:buChar char="•"/>
              </a:pPr>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社科文献出版社：对皮书进行检测</a:t>
              </a:r>
              <a:endPar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gn="l">
                <a:lnSpc>
                  <a:spcPct val="100000"/>
                </a:lnSpc>
                <a:buSzPct val="100000"/>
                <a:buFont typeface="Arial" panose="020B0604020202020204" pitchFamily="34" charset="0"/>
                <a:buChar char="•"/>
              </a:pPr>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中国海关出版社：对书稿进行检测</a:t>
              </a:r>
              <a:endPar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gn="l">
                <a:lnSpc>
                  <a:spcPct val="100000"/>
                </a:lnSpc>
                <a:buSzPct val="100000"/>
                <a:buFont typeface="Arial" panose="020B0604020202020204" pitchFamily="34" charset="0"/>
                <a:buChar char="•"/>
              </a:pPr>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少年儿童出版社：对新版</a:t>
              </a:r>
              <a:r>
                <a:rPr lang="en-US" altLang="zh-CN"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十万个为什么</a:t>
              </a:r>
              <a:r>
                <a:rPr lang="en-US" altLang="zh-CN"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进行检测</a:t>
              </a:r>
              <a:endPar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gn="l">
                <a:lnSpc>
                  <a:spcPct val="100000"/>
                </a:lnSpc>
                <a:buSzPct val="100000"/>
                <a:buFont typeface="Arial" panose="020B0604020202020204" pitchFamily="34" charset="0"/>
                <a:buChar char="•"/>
              </a:pPr>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中国协和医科大学出版社：对</a:t>
              </a:r>
              <a:r>
                <a:rPr lang="en-US" altLang="zh-CN"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中国医学百科全书</a:t>
              </a:r>
              <a:r>
                <a:rPr lang="en-US" altLang="zh-CN"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4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进行检测</a:t>
              </a:r>
              <a:endPar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lvl="0" algn="l">
                <a:lnSpc>
                  <a:spcPct val="100000"/>
                </a:lnSpc>
                <a:buSzPct val="100000"/>
                <a:buFont typeface="Arial" panose="020B0604020202020204" pitchFamily="34" charset="0"/>
                <a:buChar char="•"/>
              </a:pPr>
              <a:r>
                <a:rPr lang="en-US" altLang="zh-CN" sz="1400"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dirty="0">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5781303" y="2720610"/>
            <a:ext cx="5237480" cy="676910"/>
          </a:xfrm>
          <a:prstGeom prst="rect">
            <a:avLst/>
          </a:prstGeom>
          <a:noFill/>
        </p:spPr>
        <p:txBody>
          <a:bodyPr wrap="square" lIns="0" tIns="0" rIns="0" bIns="0" rtlCol="0">
            <a:spAutoFit/>
          </a:bodyPr>
          <a:lstStyle/>
          <a:p>
            <a:r>
              <a:rPr lang="zh-CN" altLang="en-US" sz="4400" dirty="0">
                <a:solidFill>
                  <a:schemeClr val="accent1"/>
                </a:solidFill>
                <a:latin typeface="微软雅黑" panose="020B0503020204020204" pitchFamily="34" charset="-122"/>
                <a:ea typeface="微软雅黑" panose="020B0503020204020204" pitchFamily="34" charset="-122"/>
                <a:cs typeface="+mn-ea"/>
                <a:sym typeface="+mn-lt"/>
              </a:rPr>
              <a:t>协同创新与授人以技 </a:t>
            </a:r>
            <a:endParaRPr lang="zh-CN" altLang="en-GB" sz="44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5" name="矩形 259"/>
          <p:cNvSpPr>
            <a:spLocks noChangeArrowheads="1"/>
          </p:cNvSpPr>
          <p:nvPr/>
        </p:nvSpPr>
        <p:spPr bwMode="auto">
          <a:xfrm>
            <a:off x="3255952" y="1951625"/>
            <a:ext cx="2196442" cy="221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800" cap="all" spc="300" dirty="0">
                <a:solidFill>
                  <a:schemeClr val="accent1"/>
                </a:solidFill>
                <a:latin typeface="Impact" panose="020B0806030902050204" pitchFamily="34" charset="0"/>
                <a:cs typeface="Arial" panose="020B0604020202020204" pitchFamily="34" charset="0"/>
              </a:rPr>
              <a:t>03</a:t>
            </a:r>
            <a:endParaRPr lang="zh-CN" altLang="en-US" sz="13800" cap="all" spc="300" dirty="0">
              <a:solidFill>
                <a:schemeClr val="accent1"/>
              </a:solidFill>
              <a:latin typeface="Impact" panose="020B0806030902050204" pitchFamily="34" charset="0"/>
              <a:cs typeface="Arial" panose="020B0604020202020204" pitchFamily="34" charset="0"/>
            </a:endParaRPr>
          </a:p>
        </p:txBody>
      </p:sp>
      <p:sp>
        <p:nvSpPr>
          <p:cNvPr id="6" name="Freeform 6"/>
          <p:cNvSpPr/>
          <p:nvPr/>
        </p:nvSpPr>
        <p:spPr bwMode="auto">
          <a:xfrm>
            <a:off x="354" y="5397910"/>
            <a:ext cx="12858044" cy="1834739"/>
          </a:xfrm>
          <a:custGeom>
            <a:avLst/>
            <a:gdLst>
              <a:gd name="T0" fmla="*/ 1115 w 5702"/>
              <a:gd name="T1" fmla="*/ 0 h 1219"/>
              <a:gd name="T2" fmla="*/ 1277 w 5702"/>
              <a:gd name="T3" fmla="*/ 0 h 1219"/>
              <a:gd name="T4" fmla="*/ 1428 w 5702"/>
              <a:gd name="T5" fmla="*/ 2 h 1219"/>
              <a:gd name="T6" fmla="*/ 1569 w 5702"/>
              <a:gd name="T7" fmla="*/ 2 h 1219"/>
              <a:gd name="T8" fmla="*/ 1698 w 5702"/>
              <a:gd name="T9" fmla="*/ 4 h 1219"/>
              <a:gd name="T10" fmla="*/ 1816 w 5702"/>
              <a:gd name="T11" fmla="*/ 6 h 1219"/>
              <a:gd name="T12" fmla="*/ 1922 w 5702"/>
              <a:gd name="T13" fmla="*/ 7 h 1219"/>
              <a:gd name="T14" fmla="*/ 2018 w 5702"/>
              <a:gd name="T15" fmla="*/ 11 h 1219"/>
              <a:gd name="T16" fmla="*/ 2102 w 5702"/>
              <a:gd name="T17" fmla="*/ 14 h 1219"/>
              <a:gd name="T18" fmla="*/ 2201 w 5702"/>
              <a:gd name="T19" fmla="*/ 20 h 1219"/>
              <a:gd name="T20" fmla="*/ 2293 w 5702"/>
              <a:gd name="T21" fmla="*/ 32 h 1219"/>
              <a:gd name="T22" fmla="*/ 2375 w 5702"/>
              <a:gd name="T23" fmla="*/ 46 h 1219"/>
              <a:gd name="T24" fmla="*/ 2452 w 5702"/>
              <a:gd name="T25" fmla="*/ 63 h 1219"/>
              <a:gd name="T26" fmla="*/ 2518 w 5702"/>
              <a:gd name="T27" fmla="*/ 84 h 1219"/>
              <a:gd name="T28" fmla="*/ 2579 w 5702"/>
              <a:gd name="T29" fmla="*/ 107 h 1219"/>
              <a:gd name="T30" fmla="*/ 2633 w 5702"/>
              <a:gd name="T31" fmla="*/ 131 h 1219"/>
              <a:gd name="T32" fmla="*/ 2680 w 5702"/>
              <a:gd name="T33" fmla="*/ 157 h 1219"/>
              <a:gd name="T34" fmla="*/ 2722 w 5702"/>
              <a:gd name="T35" fmla="*/ 185 h 1219"/>
              <a:gd name="T36" fmla="*/ 2756 w 5702"/>
              <a:gd name="T37" fmla="*/ 213 h 1219"/>
              <a:gd name="T38" fmla="*/ 2788 w 5702"/>
              <a:gd name="T39" fmla="*/ 241 h 1219"/>
              <a:gd name="T40" fmla="*/ 2812 w 5702"/>
              <a:gd name="T41" fmla="*/ 269 h 1219"/>
              <a:gd name="T42" fmla="*/ 2835 w 5702"/>
              <a:gd name="T43" fmla="*/ 295 h 1219"/>
              <a:gd name="T44" fmla="*/ 2852 w 5702"/>
              <a:gd name="T45" fmla="*/ 319 h 1219"/>
              <a:gd name="T46" fmla="*/ 2868 w 5702"/>
              <a:gd name="T47" fmla="*/ 295 h 1219"/>
              <a:gd name="T48" fmla="*/ 2891 w 5702"/>
              <a:gd name="T49" fmla="*/ 269 h 1219"/>
              <a:gd name="T50" fmla="*/ 2915 w 5702"/>
              <a:gd name="T51" fmla="*/ 241 h 1219"/>
              <a:gd name="T52" fmla="*/ 2946 w 5702"/>
              <a:gd name="T53" fmla="*/ 213 h 1219"/>
              <a:gd name="T54" fmla="*/ 2981 w 5702"/>
              <a:gd name="T55" fmla="*/ 185 h 1219"/>
              <a:gd name="T56" fmla="*/ 3023 w 5702"/>
              <a:gd name="T57" fmla="*/ 157 h 1219"/>
              <a:gd name="T58" fmla="*/ 3070 w 5702"/>
              <a:gd name="T59" fmla="*/ 131 h 1219"/>
              <a:gd name="T60" fmla="*/ 3124 w 5702"/>
              <a:gd name="T61" fmla="*/ 107 h 1219"/>
              <a:gd name="T62" fmla="*/ 3185 w 5702"/>
              <a:gd name="T63" fmla="*/ 84 h 1219"/>
              <a:gd name="T64" fmla="*/ 3253 w 5702"/>
              <a:gd name="T65" fmla="*/ 63 h 1219"/>
              <a:gd name="T66" fmla="*/ 3328 w 5702"/>
              <a:gd name="T67" fmla="*/ 46 h 1219"/>
              <a:gd name="T68" fmla="*/ 3409 w 5702"/>
              <a:gd name="T69" fmla="*/ 32 h 1219"/>
              <a:gd name="T70" fmla="*/ 3502 w 5702"/>
              <a:gd name="T71" fmla="*/ 20 h 1219"/>
              <a:gd name="T72" fmla="*/ 3601 w 5702"/>
              <a:gd name="T73" fmla="*/ 14 h 1219"/>
              <a:gd name="T74" fmla="*/ 3684 w 5702"/>
              <a:gd name="T75" fmla="*/ 11 h 1219"/>
              <a:gd name="T76" fmla="*/ 3780 w 5702"/>
              <a:gd name="T77" fmla="*/ 7 h 1219"/>
              <a:gd name="T78" fmla="*/ 3886 w 5702"/>
              <a:gd name="T79" fmla="*/ 6 h 1219"/>
              <a:gd name="T80" fmla="*/ 4005 w 5702"/>
              <a:gd name="T81" fmla="*/ 4 h 1219"/>
              <a:gd name="T82" fmla="*/ 4134 w 5702"/>
              <a:gd name="T83" fmla="*/ 2 h 1219"/>
              <a:gd name="T84" fmla="*/ 4275 w 5702"/>
              <a:gd name="T85" fmla="*/ 2 h 1219"/>
              <a:gd name="T86" fmla="*/ 4426 w 5702"/>
              <a:gd name="T87" fmla="*/ 0 h 1219"/>
              <a:gd name="T88" fmla="*/ 4588 w 5702"/>
              <a:gd name="T89" fmla="*/ 0 h 1219"/>
              <a:gd name="T90" fmla="*/ 4799 w 5702"/>
              <a:gd name="T91" fmla="*/ 0 h 1219"/>
              <a:gd name="T92" fmla="*/ 4999 w 5702"/>
              <a:gd name="T93" fmla="*/ 2 h 1219"/>
              <a:gd name="T94" fmla="*/ 5189 w 5702"/>
              <a:gd name="T95" fmla="*/ 4 h 1219"/>
              <a:gd name="T96" fmla="*/ 5368 w 5702"/>
              <a:gd name="T97" fmla="*/ 6 h 1219"/>
              <a:gd name="T98" fmla="*/ 5541 w 5702"/>
              <a:gd name="T99" fmla="*/ 7 h 1219"/>
              <a:gd name="T100" fmla="*/ 5702 w 5702"/>
              <a:gd name="T101" fmla="*/ 9 h 1219"/>
              <a:gd name="T102" fmla="*/ 5702 w 5702"/>
              <a:gd name="T103" fmla="*/ 1219 h 1219"/>
              <a:gd name="T104" fmla="*/ 0 w 5702"/>
              <a:gd name="T105" fmla="*/ 1219 h 1219"/>
              <a:gd name="T106" fmla="*/ 0 w 5702"/>
              <a:gd name="T107" fmla="*/ 9 h 1219"/>
              <a:gd name="T108" fmla="*/ 164 w 5702"/>
              <a:gd name="T109" fmla="*/ 7 h 1219"/>
              <a:gd name="T110" fmla="*/ 335 w 5702"/>
              <a:gd name="T111" fmla="*/ 6 h 1219"/>
              <a:gd name="T112" fmla="*/ 514 w 5702"/>
              <a:gd name="T113" fmla="*/ 4 h 1219"/>
              <a:gd name="T114" fmla="*/ 704 w 5702"/>
              <a:gd name="T115" fmla="*/ 2 h 1219"/>
              <a:gd name="T116" fmla="*/ 904 w 5702"/>
              <a:gd name="T117" fmla="*/ 0 h 1219"/>
              <a:gd name="T118" fmla="*/ 1115 w 5702"/>
              <a:gd name="T11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2" h="1219">
                <a:moveTo>
                  <a:pt x="1115" y="0"/>
                </a:moveTo>
                <a:lnTo>
                  <a:pt x="1277" y="0"/>
                </a:lnTo>
                <a:lnTo>
                  <a:pt x="1428" y="2"/>
                </a:lnTo>
                <a:lnTo>
                  <a:pt x="1569" y="2"/>
                </a:lnTo>
                <a:lnTo>
                  <a:pt x="1698" y="4"/>
                </a:lnTo>
                <a:lnTo>
                  <a:pt x="1816" y="6"/>
                </a:lnTo>
                <a:lnTo>
                  <a:pt x="1922" y="7"/>
                </a:lnTo>
                <a:lnTo>
                  <a:pt x="2018" y="11"/>
                </a:lnTo>
                <a:lnTo>
                  <a:pt x="2102" y="14"/>
                </a:lnTo>
                <a:lnTo>
                  <a:pt x="2201" y="20"/>
                </a:lnTo>
                <a:lnTo>
                  <a:pt x="2293" y="32"/>
                </a:lnTo>
                <a:lnTo>
                  <a:pt x="2375" y="46"/>
                </a:lnTo>
                <a:lnTo>
                  <a:pt x="2452" y="63"/>
                </a:lnTo>
                <a:lnTo>
                  <a:pt x="2518" y="84"/>
                </a:lnTo>
                <a:lnTo>
                  <a:pt x="2579" y="107"/>
                </a:lnTo>
                <a:lnTo>
                  <a:pt x="2633" y="131"/>
                </a:lnTo>
                <a:lnTo>
                  <a:pt x="2680" y="157"/>
                </a:lnTo>
                <a:lnTo>
                  <a:pt x="2722" y="185"/>
                </a:lnTo>
                <a:lnTo>
                  <a:pt x="2756" y="213"/>
                </a:lnTo>
                <a:lnTo>
                  <a:pt x="2788" y="241"/>
                </a:lnTo>
                <a:lnTo>
                  <a:pt x="2812" y="269"/>
                </a:lnTo>
                <a:lnTo>
                  <a:pt x="2835" y="295"/>
                </a:lnTo>
                <a:lnTo>
                  <a:pt x="2852" y="319"/>
                </a:lnTo>
                <a:lnTo>
                  <a:pt x="2868" y="295"/>
                </a:lnTo>
                <a:lnTo>
                  <a:pt x="2891" y="269"/>
                </a:lnTo>
                <a:lnTo>
                  <a:pt x="2915" y="241"/>
                </a:lnTo>
                <a:lnTo>
                  <a:pt x="2946" y="213"/>
                </a:lnTo>
                <a:lnTo>
                  <a:pt x="2981" y="185"/>
                </a:lnTo>
                <a:lnTo>
                  <a:pt x="3023" y="157"/>
                </a:lnTo>
                <a:lnTo>
                  <a:pt x="3070" y="131"/>
                </a:lnTo>
                <a:lnTo>
                  <a:pt x="3124" y="107"/>
                </a:lnTo>
                <a:lnTo>
                  <a:pt x="3185" y="84"/>
                </a:lnTo>
                <a:lnTo>
                  <a:pt x="3253" y="63"/>
                </a:lnTo>
                <a:lnTo>
                  <a:pt x="3328" y="46"/>
                </a:lnTo>
                <a:lnTo>
                  <a:pt x="3409" y="32"/>
                </a:lnTo>
                <a:lnTo>
                  <a:pt x="3502" y="20"/>
                </a:lnTo>
                <a:lnTo>
                  <a:pt x="3601" y="14"/>
                </a:lnTo>
                <a:lnTo>
                  <a:pt x="3684" y="11"/>
                </a:lnTo>
                <a:lnTo>
                  <a:pt x="3780" y="7"/>
                </a:lnTo>
                <a:lnTo>
                  <a:pt x="3886" y="6"/>
                </a:lnTo>
                <a:lnTo>
                  <a:pt x="4005" y="4"/>
                </a:lnTo>
                <a:lnTo>
                  <a:pt x="4134" y="2"/>
                </a:lnTo>
                <a:lnTo>
                  <a:pt x="4275" y="2"/>
                </a:lnTo>
                <a:lnTo>
                  <a:pt x="4426" y="0"/>
                </a:lnTo>
                <a:lnTo>
                  <a:pt x="4588" y="0"/>
                </a:lnTo>
                <a:lnTo>
                  <a:pt x="4799" y="0"/>
                </a:lnTo>
                <a:lnTo>
                  <a:pt x="4999" y="2"/>
                </a:lnTo>
                <a:lnTo>
                  <a:pt x="5189" y="4"/>
                </a:lnTo>
                <a:lnTo>
                  <a:pt x="5368" y="6"/>
                </a:lnTo>
                <a:lnTo>
                  <a:pt x="5541" y="7"/>
                </a:lnTo>
                <a:lnTo>
                  <a:pt x="5702" y="9"/>
                </a:lnTo>
                <a:lnTo>
                  <a:pt x="5702" y="1219"/>
                </a:lnTo>
                <a:lnTo>
                  <a:pt x="0" y="1219"/>
                </a:lnTo>
                <a:lnTo>
                  <a:pt x="0" y="9"/>
                </a:lnTo>
                <a:lnTo>
                  <a:pt x="164" y="7"/>
                </a:lnTo>
                <a:lnTo>
                  <a:pt x="335" y="6"/>
                </a:lnTo>
                <a:lnTo>
                  <a:pt x="514" y="4"/>
                </a:lnTo>
                <a:lnTo>
                  <a:pt x="704" y="2"/>
                </a:lnTo>
                <a:lnTo>
                  <a:pt x="904" y="0"/>
                </a:lnTo>
                <a:lnTo>
                  <a:pt x="1115"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7" name="Freeform 7"/>
          <p:cNvSpPr/>
          <p:nvPr/>
        </p:nvSpPr>
        <p:spPr bwMode="auto">
          <a:xfrm>
            <a:off x="354" y="5128493"/>
            <a:ext cx="12858044" cy="593017"/>
          </a:xfrm>
          <a:custGeom>
            <a:avLst/>
            <a:gdLst>
              <a:gd name="T0" fmla="*/ 1184 w 5702"/>
              <a:gd name="T1" fmla="*/ 0 h 394"/>
              <a:gd name="T2" fmla="*/ 1492 w 5702"/>
              <a:gd name="T3" fmla="*/ 2 h 394"/>
              <a:gd name="T4" fmla="*/ 1754 w 5702"/>
              <a:gd name="T5" fmla="*/ 5 h 394"/>
              <a:gd name="T6" fmla="*/ 1968 w 5702"/>
              <a:gd name="T7" fmla="*/ 11 h 394"/>
              <a:gd name="T8" fmla="*/ 2156 w 5702"/>
              <a:gd name="T9" fmla="*/ 19 h 394"/>
              <a:gd name="T10" fmla="*/ 2333 w 5702"/>
              <a:gd name="T11" fmla="*/ 42 h 394"/>
              <a:gd name="T12" fmla="*/ 2480 w 5702"/>
              <a:gd name="T13" fmla="*/ 78 h 394"/>
              <a:gd name="T14" fmla="*/ 2598 w 5702"/>
              <a:gd name="T15" fmla="*/ 122 h 394"/>
              <a:gd name="T16" fmla="*/ 2690 w 5702"/>
              <a:gd name="T17" fmla="*/ 172 h 394"/>
              <a:gd name="T18" fmla="*/ 2763 w 5702"/>
              <a:gd name="T19" fmla="*/ 225 h 394"/>
              <a:gd name="T20" fmla="*/ 2816 w 5702"/>
              <a:gd name="T21" fmla="*/ 277 h 394"/>
              <a:gd name="T22" fmla="*/ 2852 w 5702"/>
              <a:gd name="T23" fmla="*/ 326 h 394"/>
              <a:gd name="T24" fmla="*/ 2887 w 5702"/>
              <a:gd name="T25" fmla="*/ 277 h 394"/>
              <a:gd name="T26" fmla="*/ 2939 w 5702"/>
              <a:gd name="T27" fmla="*/ 225 h 394"/>
              <a:gd name="T28" fmla="*/ 3012 w 5702"/>
              <a:gd name="T29" fmla="*/ 172 h 394"/>
              <a:gd name="T30" fmla="*/ 3105 w 5702"/>
              <a:gd name="T31" fmla="*/ 122 h 394"/>
              <a:gd name="T32" fmla="*/ 3223 w 5702"/>
              <a:gd name="T33" fmla="*/ 78 h 394"/>
              <a:gd name="T34" fmla="*/ 3369 w 5702"/>
              <a:gd name="T35" fmla="*/ 42 h 394"/>
              <a:gd name="T36" fmla="*/ 3547 w 5702"/>
              <a:gd name="T37" fmla="*/ 19 h 394"/>
              <a:gd name="T38" fmla="*/ 3735 w 5702"/>
              <a:gd name="T39" fmla="*/ 11 h 394"/>
              <a:gd name="T40" fmla="*/ 3949 w 5702"/>
              <a:gd name="T41" fmla="*/ 5 h 394"/>
              <a:gd name="T42" fmla="*/ 4210 w 5702"/>
              <a:gd name="T43" fmla="*/ 2 h 394"/>
              <a:gd name="T44" fmla="*/ 4519 w 5702"/>
              <a:gd name="T45" fmla="*/ 0 h 394"/>
              <a:gd name="T46" fmla="*/ 4907 w 5702"/>
              <a:gd name="T47" fmla="*/ 0 h 394"/>
              <a:gd name="T48" fmla="*/ 5318 w 5702"/>
              <a:gd name="T49" fmla="*/ 2 h 394"/>
              <a:gd name="T50" fmla="*/ 5702 w 5702"/>
              <a:gd name="T51" fmla="*/ 5 h 394"/>
              <a:gd name="T52" fmla="*/ 5513 w 5702"/>
              <a:gd name="T53" fmla="*/ 72 h 394"/>
              <a:gd name="T54" fmla="*/ 5116 w 5702"/>
              <a:gd name="T55" fmla="*/ 70 h 394"/>
              <a:gd name="T56" fmla="*/ 4689 w 5702"/>
              <a:gd name="T57" fmla="*/ 68 h 394"/>
              <a:gd name="T58" fmla="*/ 4358 w 5702"/>
              <a:gd name="T59" fmla="*/ 70 h 394"/>
              <a:gd name="T60" fmla="*/ 4073 w 5702"/>
              <a:gd name="T61" fmla="*/ 72 h 394"/>
              <a:gd name="T62" fmla="*/ 3836 w 5702"/>
              <a:gd name="T63" fmla="*/ 75 h 394"/>
              <a:gd name="T64" fmla="*/ 3648 w 5702"/>
              <a:gd name="T65" fmla="*/ 80 h 394"/>
              <a:gd name="T66" fmla="*/ 3455 w 5702"/>
              <a:gd name="T67" fmla="*/ 98 h 394"/>
              <a:gd name="T68" fmla="*/ 3293 w 5702"/>
              <a:gd name="T69" fmla="*/ 127 h 394"/>
              <a:gd name="T70" fmla="*/ 3162 w 5702"/>
              <a:gd name="T71" fmla="*/ 167 h 394"/>
              <a:gd name="T72" fmla="*/ 3056 w 5702"/>
              <a:gd name="T73" fmla="*/ 214 h 394"/>
              <a:gd name="T74" fmla="*/ 2974 w 5702"/>
              <a:gd name="T75" fmla="*/ 266 h 394"/>
              <a:gd name="T76" fmla="*/ 2911 w 5702"/>
              <a:gd name="T77" fmla="*/ 320 h 394"/>
              <a:gd name="T78" fmla="*/ 2868 w 5702"/>
              <a:gd name="T79" fmla="*/ 371 h 394"/>
              <a:gd name="T80" fmla="*/ 2835 w 5702"/>
              <a:gd name="T81" fmla="*/ 371 h 394"/>
              <a:gd name="T82" fmla="*/ 2791 w 5702"/>
              <a:gd name="T83" fmla="*/ 320 h 394"/>
              <a:gd name="T84" fmla="*/ 2730 w 5702"/>
              <a:gd name="T85" fmla="*/ 266 h 394"/>
              <a:gd name="T86" fmla="*/ 2647 w 5702"/>
              <a:gd name="T87" fmla="*/ 214 h 394"/>
              <a:gd name="T88" fmla="*/ 2542 w 5702"/>
              <a:gd name="T89" fmla="*/ 167 h 394"/>
              <a:gd name="T90" fmla="*/ 2410 w 5702"/>
              <a:gd name="T91" fmla="*/ 127 h 394"/>
              <a:gd name="T92" fmla="*/ 2248 w 5702"/>
              <a:gd name="T93" fmla="*/ 98 h 394"/>
              <a:gd name="T94" fmla="*/ 2055 w 5702"/>
              <a:gd name="T95" fmla="*/ 80 h 394"/>
              <a:gd name="T96" fmla="*/ 1867 w 5702"/>
              <a:gd name="T97" fmla="*/ 75 h 394"/>
              <a:gd name="T98" fmla="*/ 1630 w 5702"/>
              <a:gd name="T99" fmla="*/ 72 h 394"/>
              <a:gd name="T100" fmla="*/ 1344 w 5702"/>
              <a:gd name="T101" fmla="*/ 70 h 394"/>
              <a:gd name="T102" fmla="*/ 1014 w 5702"/>
              <a:gd name="T103" fmla="*/ 68 h 394"/>
              <a:gd name="T104" fmla="*/ 587 w 5702"/>
              <a:gd name="T105" fmla="*/ 70 h 394"/>
              <a:gd name="T106" fmla="*/ 190 w 5702"/>
              <a:gd name="T107" fmla="*/ 72 h 394"/>
              <a:gd name="T108" fmla="*/ 0 w 5702"/>
              <a:gd name="T109" fmla="*/ 5 h 394"/>
              <a:gd name="T110" fmla="*/ 385 w 5702"/>
              <a:gd name="T111" fmla="*/ 2 h 394"/>
              <a:gd name="T112" fmla="*/ 796 w 5702"/>
              <a:gd name="T11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02" h="394">
                <a:moveTo>
                  <a:pt x="1014" y="0"/>
                </a:moveTo>
                <a:lnTo>
                  <a:pt x="1184" y="0"/>
                </a:lnTo>
                <a:lnTo>
                  <a:pt x="1344" y="0"/>
                </a:lnTo>
                <a:lnTo>
                  <a:pt x="1492" y="2"/>
                </a:lnTo>
                <a:lnTo>
                  <a:pt x="1630" y="4"/>
                </a:lnTo>
                <a:lnTo>
                  <a:pt x="1754" y="5"/>
                </a:lnTo>
                <a:lnTo>
                  <a:pt x="1867" y="7"/>
                </a:lnTo>
                <a:lnTo>
                  <a:pt x="1968" y="11"/>
                </a:lnTo>
                <a:lnTo>
                  <a:pt x="2055" y="12"/>
                </a:lnTo>
                <a:lnTo>
                  <a:pt x="2156" y="19"/>
                </a:lnTo>
                <a:lnTo>
                  <a:pt x="2248" y="30"/>
                </a:lnTo>
                <a:lnTo>
                  <a:pt x="2333" y="42"/>
                </a:lnTo>
                <a:lnTo>
                  <a:pt x="2410" y="59"/>
                </a:lnTo>
                <a:lnTo>
                  <a:pt x="2480" y="78"/>
                </a:lnTo>
                <a:lnTo>
                  <a:pt x="2542" y="99"/>
                </a:lnTo>
                <a:lnTo>
                  <a:pt x="2598" y="122"/>
                </a:lnTo>
                <a:lnTo>
                  <a:pt x="2647" y="146"/>
                </a:lnTo>
                <a:lnTo>
                  <a:pt x="2690" y="172"/>
                </a:lnTo>
                <a:lnTo>
                  <a:pt x="2730" y="199"/>
                </a:lnTo>
                <a:lnTo>
                  <a:pt x="2763" y="225"/>
                </a:lnTo>
                <a:lnTo>
                  <a:pt x="2791" y="253"/>
                </a:lnTo>
                <a:lnTo>
                  <a:pt x="2816" y="277"/>
                </a:lnTo>
                <a:lnTo>
                  <a:pt x="2835" y="303"/>
                </a:lnTo>
                <a:lnTo>
                  <a:pt x="2852" y="326"/>
                </a:lnTo>
                <a:lnTo>
                  <a:pt x="2868" y="303"/>
                </a:lnTo>
                <a:lnTo>
                  <a:pt x="2887" y="277"/>
                </a:lnTo>
                <a:lnTo>
                  <a:pt x="2911" y="253"/>
                </a:lnTo>
                <a:lnTo>
                  <a:pt x="2939" y="225"/>
                </a:lnTo>
                <a:lnTo>
                  <a:pt x="2974" y="199"/>
                </a:lnTo>
                <a:lnTo>
                  <a:pt x="3012" y="172"/>
                </a:lnTo>
                <a:lnTo>
                  <a:pt x="3056" y="146"/>
                </a:lnTo>
                <a:lnTo>
                  <a:pt x="3105" y="122"/>
                </a:lnTo>
                <a:lnTo>
                  <a:pt x="3162" y="99"/>
                </a:lnTo>
                <a:lnTo>
                  <a:pt x="3223" y="78"/>
                </a:lnTo>
                <a:lnTo>
                  <a:pt x="3293" y="59"/>
                </a:lnTo>
                <a:lnTo>
                  <a:pt x="3369" y="42"/>
                </a:lnTo>
                <a:lnTo>
                  <a:pt x="3455" y="30"/>
                </a:lnTo>
                <a:lnTo>
                  <a:pt x="3547" y="19"/>
                </a:lnTo>
                <a:lnTo>
                  <a:pt x="3648" y="12"/>
                </a:lnTo>
                <a:lnTo>
                  <a:pt x="3735" y="11"/>
                </a:lnTo>
                <a:lnTo>
                  <a:pt x="3836" y="7"/>
                </a:lnTo>
                <a:lnTo>
                  <a:pt x="3949" y="5"/>
                </a:lnTo>
                <a:lnTo>
                  <a:pt x="4073" y="4"/>
                </a:lnTo>
                <a:lnTo>
                  <a:pt x="4210" y="2"/>
                </a:lnTo>
                <a:lnTo>
                  <a:pt x="4358" y="0"/>
                </a:lnTo>
                <a:lnTo>
                  <a:pt x="4519" y="0"/>
                </a:lnTo>
                <a:lnTo>
                  <a:pt x="4689" y="0"/>
                </a:lnTo>
                <a:lnTo>
                  <a:pt x="4907" y="0"/>
                </a:lnTo>
                <a:lnTo>
                  <a:pt x="5116" y="2"/>
                </a:lnTo>
                <a:lnTo>
                  <a:pt x="5318" y="2"/>
                </a:lnTo>
                <a:lnTo>
                  <a:pt x="5513" y="4"/>
                </a:lnTo>
                <a:lnTo>
                  <a:pt x="5702" y="5"/>
                </a:lnTo>
                <a:lnTo>
                  <a:pt x="5702" y="73"/>
                </a:lnTo>
                <a:lnTo>
                  <a:pt x="5513" y="72"/>
                </a:lnTo>
                <a:lnTo>
                  <a:pt x="5318" y="70"/>
                </a:lnTo>
                <a:lnTo>
                  <a:pt x="5116" y="70"/>
                </a:lnTo>
                <a:lnTo>
                  <a:pt x="4907" y="68"/>
                </a:lnTo>
                <a:lnTo>
                  <a:pt x="4689" y="68"/>
                </a:lnTo>
                <a:lnTo>
                  <a:pt x="4519" y="68"/>
                </a:lnTo>
                <a:lnTo>
                  <a:pt x="4358" y="70"/>
                </a:lnTo>
                <a:lnTo>
                  <a:pt x="4210" y="70"/>
                </a:lnTo>
                <a:lnTo>
                  <a:pt x="4073" y="72"/>
                </a:lnTo>
                <a:lnTo>
                  <a:pt x="3949" y="73"/>
                </a:lnTo>
                <a:lnTo>
                  <a:pt x="3836" y="75"/>
                </a:lnTo>
                <a:lnTo>
                  <a:pt x="3735" y="78"/>
                </a:lnTo>
                <a:lnTo>
                  <a:pt x="3648" y="80"/>
                </a:lnTo>
                <a:lnTo>
                  <a:pt x="3547" y="87"/>
                </a:lnTo>
                <a:lnTo>
                  <a:pt x="3455" y="98"/>
                </a:lnTo>
                <a:lnTo>
                  <a:pt x="3369" y="110"/>
                </a:lnTo>
                <a:lnTo>
                  <a:pt x="3293" y="127"/>
                </a:lnTo>
                <a:lnTo>
                  <a:pt x="3223" y="146"/>
                </a:lnTo>
                <a:lnTo>
                  <a:pt x="3162" y="167"/>
                </a:lnTo>
                <a:lnTo>
                  <a:pt x="3105" y="190"/>
                </a:lnTo>
                <a:lnTo>
                  <a:pt x="3056" y="214"/>
                </a:lnTo>
                <a:lnTo>
                  <a:pt x="3012" y="240"/>
                </a:lnTo>
                <a:lnTo>
                  <a:pt x="2974" y="266"/>
                </a:lnTo>
                <a:lnTo>
                  <a:pt x="2939" y="293"/>
                </a:lnTo>
                <a:lnTo>
                  <a:pt x="2911" y="320"/>
                </a:lnTo>
                <a:lnTo>
                  <a:pt x="2887" y="345"/>
                </a:lnTo>
                <a:lnTo>
                  <a:pt x="2868" y="371"/>
                </a:lnTo>
                <a:lnTo>
                  <a:pt x="2852" y="394"/>
                </a:lnTo>
                <a:lnTo>
                  <a:pt x="2835" y="371"/>
                </a:lnTo>
                <a:lnTo>
                  <a:pt x="2816" y="345"/>
                </a:lnTo>
                <a:lnTo>
                  <a:pt x="2791" y="320"/>
                </a:lnTo>
                <a:lnTo>
                  <a:pt x="2763" y="293"/>
                </a:lnTo>
                <a:lnTo>
                  <a:pt x="2730" y="266"/>
                </a:lnTo>
                <a:lnTo>
                  <a:pt x="2690" y="240"/>
                </a:lnTo>
                <a:lnTo>
                  <a:pt x="2647" y="214"/>
                </a:lnTo>
                <a:lnTo>
                  <a:pt x="2598" y="190"/>
                </a:lnTo>
                <a:lnTo>
                  <a:pt x="2542" y="167"/>
                </a:lnTo>
                <a:lnTo>
                  <a:pt x="2480" y="146"/>
                </a:lnTo>
                <a:lnTo>
                  <a:pt x="2410" y="127"/>
                </a:lnTo>
                <a:lnTo>
                  <a:pt x="2333" y="110"/>
                </a:lnTo>
                <a:lnTo>
                  <a:pt x="2248" y="98"/>
                </a:lnTo>
                <a:lnTo>
                  <a:pt x="2156" y="87"/>
                </a:lnTo>
                <a:lnTo>
                  <a:pt x="2055" y="80"/>
                </a:lnTo>
                <a:lnTo>
                  <a:pt x="1968" y="78"/>
                </a:lnTo>
                <a:lnTo>
                  <a:pt x="1867" y="75"/>
                </a:lnTo>
                <a:lnTo>
                  <a:pt x="1754" y="73"/>
                </a:lnTo>
                <a:lnTo>
                  <a:pt x="1630" y="72"/>
                </a:lnTo>
                <a:lnTo>
                  <a:pt x="1492" y="70"/>
                </a:lnTo>
                <a:lnTo>
                  <a:pt x="1344" y="70"/>
                </a:lnTo>
                <a:lnTo>
                  <a:pt x="1184" y="68"/>
                </a:lnTo>
                <a:lnTo>
                  <a:pt x="1014" y="68"/>
                </a:lnTo>
                <a:lnTo>
                  <a:pt x="796" y="68"/>
                </a:lnTo>
                <a:lnTo>
                  <a:pt x="587" y="70"/>
                </a:lnTo>
                <a:lnTo>
                  <a:pt x="385" y="70"/>
                </a:lnTo>
                <a:lnTo>
                  <a:pt x="190" y="72"/>
                </a:lnTo>
                <a:lnTo>
                  <a:pt x="0" y="73"/>
                </a:lnTo>
                <a:lnTo>
                  <a:pt x="0" y="5"/>
                </a:lnTo>
                <a:lnTo>
                  <a:pt x="190" y="4"/>
                </a:lnTo>
                <a:lnTo>
                  <a:pt x="385" y="2"/>
                </a:lnTo>
                <a:lnTo>
                  <a:pt x="587" y="2"/>
                </a:lnTo>
                <a:lnTo>
                  <a:pt x="796" y="0"/>
                </a:lnTo>
                <a:lnTo>
                  <a:pt x="1014"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5"/>
                                        </p:tgtEl>
                                        <p:attrNameLst>
                                          <p:attrName>ppt_y</p:attrName>
                                        </p:attrNameLst>
                                      </p:cBhvr>
                                      <p:tavLst>
                                        <p:tav tm="0">
                                          <p:val>
                                            <p:strVal val="#ppt_y"/>
                                          </p:val>
                                        </p:tav>
                                        <p:tav tm="100000">
                                          <p:val>
                                            <p:strVal val="#ppt_y"/>
                                          </p:val>
                                        </p:tav>
                                      </p:tavLst>
                                    </p:anim>
                                    <p:anim calcmode="lin" valueType="num">
                                      <p:cBhvr>
                                        <p:cTn id="1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5"/>
                                        </p:tgtEl>
                                      </p:cBhvr>
                                    </p:animEffect>
                                  </p:childTnLst>
                                </p:cTn>
                              </p:par>
                            </p:childTnLst>
                          </p:cTn>
                        </p:par>
                        <p:par>
                          <p:cTn id="19" fill="hold">
                            <p:stCondLst>
                              <p:cond delay="5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15"/>
                                        </p:tgtEl>
                                      </p:cBhvr>
                                    </p:animEffect>
                                    <p:animScale>
                                      <p:cBhvr>
                                        <p:cTn id="22" dur="250" autoRev="1" fill="hold"/>
                                        <p:tgtEl>
                                          <p:spTgt spid="15"/>
                                        </p:tgtEl>
                                      </p:cBhvr>
                                      <p:by x="105000" y="105000"/>
                                    </p:animScale>
                                  </p:childTnLst>
                                </p:cTn>
                              </p:par>
                              <p:par>
                                <p:cTn id="23" presetID="22" presetClass="entr" presetSubtype="8" fill="hold" grpId="0" nodeType="withEffect">
                                  <p:stCondLst>
                                    <p:cond delay="0"/>
                                  </p:stCondLst>
                                  <p:iterate type="lt">
                                    <p:tmPct val="28188"/>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200"/>
                                        <p:tgtEl>
                                          <p:spTgt spid="13"/>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3"/>
                                        </p:tgtEl>
                                      </p:cBhvr>
                                      <p:to x="80000" y="100000"/>
                                    </p:animScale>
                                    <p:anim by="(#ppt_w*0.10)" calcmode="lin" valueType="num">
                                      <p:cBhvr>
                                        <p:cTn id="28" dur="50" autoRev="1" fill="hold">
                                          <p:stCondLst>
                                            <p:cond delay="0"/>
                                          </p:stCondLst>
                                        </p:cTn>
                                        <p:tgtEl>
                                          <p:spTgt spid="13"/>
                                        </p:tgtEl>
                                        <p:attrNameLst>
                                          <p:attrName>ppt_x</p:attrName>
                                        </p:attrNameLst>
                                      </p:cBhvr>
                                    </p:anim>
                                    <p:anim by="(-#ppt_w*0.10)" calcmode="lin" valueType="num">
                                      <p:cBhvr>
                                        <p:cTn id="29" dur="50" autoRev="1" fill="hold">
                                          <p:stCondLst>
                                            <p:cond delay="0"/>
                                          </p:stCondLst>
                                        </p:cTn>
                                        <p:tgtEl>
                                          <p:spTgt spid="13"/>
                                        </p:tgtEl>
                                        <p:attrNameLst>
                                          <p:attrName>ppt_y</p:attrName>
                                        </p:attrNameLst>
                                      </p:cBhvr>
                                    </p:anim>
                                    <p:animRot by="-480000">
                                      <p:cBhvr>
                                        <p:cTn id="30"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4"/>
          <p:cNvGrpSpPr/>
          <p:nvPr/>
        </p:nvGrpSpPr>
        <p:grpSpPr>
          <a:xfrm>
            <a:off x="933047" y="1177954"/>
            <a:ext cx="866867" cy="867591"/>
            <a:chOff x="1245350" y="3178283"/>
            <a:chExt cx="843049" cy="843755"/>
          </a:xfrm>
        </p:grpSpPr>
        <p:sp>
          <p:nvSpPr>
            <p:cNvPr id="77" name="Oval 76"/>
            <p:cNvSpPr>
              <a:spLocks noChangeAspect="1"/>
            </p:cNvSpPr>
            <p:nvPr/>
          </p:nvSpPr>
          <p:spPr>
            <a:xfrm>
              <a:off x="1245350" y="3178283"/>
              <a:ext cx="843049" cy="8437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10" name="Straight Connector 109"/>
          <p:cNvCxnSpPr/>
          <p:nvPr/>
        </p:nvCxnSpPr>
        <p:spPr>
          <a:xfrm>
            <a:off x="288609" y="1178607"/>
            <a:ext cx="288609" cy="103463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11674514" y="659983"/>
            <a:ext cx="901625" cy="103594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H="1">
            <a:off x="65893" y="6365323"/>
            <a:ext cx="734039" cy="835403"/>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5893" y="4138122"/>
            <a:ext cx="734039" cy="542659"/>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2" name="Footer Text"/>
          <p:cNvSpPr txBox="1"/>
          <p:nvPr/>
        </p:nvSpPr>
        <p:spPr>
          <a:xfrm>
            <a:off x="1890931" y="1454796"/>
            <a:ext cx="4751424" cy="4215513"/>
          </a:xfrm>
          <a:prstGeom prst="rect">
            <a:avLst/>
          </a:prstGeom>
          <a:noFill/>
        </p:spPr>
        <p:txBody>
          <a:bodyPr wrap="square" lIns="0" tIns="0" rIns="0" bIns="0" rtlCol="0">
            <a:spAutoFit/>
          </a:bodyPr>
          <a:lstStyle/>
          <a:p>
            <a:pPr algn="just">
              <a:lnSpc>
                <a:spcPct val="200000"/>
              </a:lnSpc>
            </a:pP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据</a:t>
            </a:r>
            <a:r>
              <a:rPr lang="en-US" altLang="zh-CN" sz="2000" dirty="0">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朝日新闻</a:t>
            </a:r>
            <a:r>
              <a:rPr lang="en-US" altLang="zh-CN" sz="2000" dirty="0">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报道，日本东京大学，于</a:t>
            </a:r>
            <a:r>
              <a:rPr lang="en-US" altLang="zh-CN" sz="2000" dirty="0">
                <a:latin typeface="Arial" panose="020B0604020202020204" pitchFamily="34" charset="0"/>
                <a:ea typeface="微软雅黑" panose="020B0503020204020204" pitchFamily="34" charset="-122"/>
                <a:cs typeface="+mn-ea"/>
                <a:sym typeface="Arial" panose="020B0604020202020204" pitchFamily="34" charset="0"/>
              </a:rPr>
              <a:t>8</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2000" dirty="0">
                <a:latin typeface="Arial" panose="020B0604020202020204" pitchFamily="34" charset="0"/>
                <a:ea typeface="微软雅黑" panose="020B0503020204020204" pitchFamily="34" charset="-122"/>
                <a:cs typeface="+mn-ea"/>
                <a:sym typeface="Arial" panose="020B0604020202020204" pitchFamily="34" charset="0"/>
              </a:rPr>
              <a:t>1</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日，披露了对该校分子细胞学研究所教授渡边嘉典从事学术论文造假事件的调查结果。东京大学承认，经学院学术研究规范委员会核查，这名教授带领团队已发表的</a:t>
            </a:r>
            <a:r>
              <a:rPr lang="en-US" altLang="zh-CN" sz="2000" dirty="0">
                <a:latin typeface="Arial" panose="020B0604020202020204" pitchFamily="34" charset="0"/>
                <a:ea typeface="微软雅黑" panose="020B0503020204020204" pitchFamily="34" charset="-122"/>
                <a:cs typeface="+mn-ea"/>
                <a:sym typeface="Arial" panose="020B0604020202020204" pitchFamily="34" charset="0"/>
              </a:rPr>
              <a:t>5</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篇有关生殖细胞分裂的论文中，均存在</a:t>
            </a:r>
            <a:r>
              <a:rPr lang="zh-CN" altLang="en-US" sz="2000" b="1"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数据及图形造假</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的情况。</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任意多边形 3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29" y="260554"/>
            <a:ext cx="3067050" cy="30777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案例分享 </a:t>
            </a:r>
            <a:r>
              <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1</a:t>
            </a:r>
            <a:endParaRPr 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5" name="图片 44"/>
          <p:cNvPicPr/>
          <p:nvPr/>
        </p:nvPicPr>
        <p:blipFill>
          <a:blip r:embed="rId3">
            <a:extLst>
              <a:ext uri="{28A0092B-C50C-407E-A947-70E740481C1C}">
                <a14:useLocalDpi xmlns:a14="http://schemas.microsoft.com/office/drawing/2010/main" val="0"/>
              </a:ext>
            </a:extLst>
          </a:blip>
          <a:stretch>
            <a:fillRect/>
          </a:stretch>
        </p:blipFill>
        <p:spPr>
          <a:xfrm>
            <a:off x="6839895" y="1276499"/>
            <a:ext cx="5420686" cy="5088824"/>
          </a:xfrm>
          <a:prstGeom prst="rect">
            <a:avLst/>
          </a:prstGeom>
        </p:spPr>
      </p:pic>
      <p:sp>
        <p:nvSpPr>
          <p:cNvPr id="14" name="文本框 13"/>
          <p:cNvSpPr txBox="1"/>
          <p:nvPr/>
        </p:nvSpPr>
        <p:spPr>
          <a:xfrm>
            <a:off x="8442411" y="6475247"/>
            <a:ext cx="3672408" cy="307777"/>
          </a:xfrm>
          <a:prstGeom prst="rect">
            <a:avLst/>
          </a:prstGeom>
          <a:noFill/>
        </p:spPr>
        <p:txBody>
          <a:bodyPr wrap="square" rtlCol="0">
            <a:spAutoFit/>
          </a:bodyPr>
          <a:lstStyle/>
          <a:p>
            <a:r>
              <a:rPr lang="en-US" altLang="zh-CN" sz="1400" b="1" dirty="0">
                <a:latin typeface="+mn-ea"/>
                <a:ea typeface="+mn-ea"/>
              </a:rPr>
              <a:t>《</a:t>
            </a:r>
            <a:r>
              <a:rPr lang="zh-CN" altLang="en-US" sz="1400" b="1" dirty="0">
                <a:latin typeface="+mn-ea"/>
                <a:ea typeface="+mn-ea"/>
              </a:rPr>
              <a:t>自然</a:t>
            </a:r>
            <a:r>
              <a:rPr lang="en-US" altLang="zh-CN" sz="1400" b="1" dirty="0">
                <a:latin typeface="+mn-ea"/>
                <a:ea typeface="+mn-ea"/>
              </a:rPr>
              <a:t>》</a:t>
            </a:r>
            <a:r>
              <a:rPr lang="zh-CN" altLang="en-US" sz="1400" b="1" dirty="0">
                <a:latin typeface="+mn-ea"/>
                <a:ea typeface="+mn-ea"/>
              </a:rPr>
              <a:t>官网公布处理结果</a:t>
            </a:r>
            <a:endParaRPr lang="zh-CN" altLang="en-US" sz="1400" b="1" dirty="0">
              <a:latin typeface="+mn-ea"/>
              <a:ea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strips(upRight)">
                                      <p:cBhvr>
                                        <p:cTn id="13" dur="500"/>
                                        <p:tgtEl>
                                          <p:spTgt spid="110"/>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strips(downRight)">
                                      <p:cBhvr>
                                        <p:cTn id="17" dur="500"/>
                                        <p:tgtEl>
                                          <p:spTgt spid="115"/>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strips(downRight)">
                                      <p:cBhvr>
                                        <p:cTn id="21" dur="500"/>
                                        <p:tgtEl>
                                          <p:spTgt spid="114"/>
                                        </p:tgtEl>
                                      </p:cBhvr>
                                    </p:animEffect>
                                  </p:childTnLst>
                                </p:cTn>
                              </p:par>
                            </p:childTnLst>
                          </p:cTn>
                        </p:par>
                        <p:par>
                          <p:cTn id="22" fill="hold">
                            <p:stCondLst>
                              <p:cond delay="2000"/>
                            </p:stCondLst>
                            <p:childTnLst>
                              <p:par>
                                <p:cTn id="23" presetID="18" presetClass="entr" presetSubtype="3"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strips(upRight)">
                                      <p:cBhvr>
                                        <p:cTn id="25" dur="500"/>
                                        <p:tgtEl>
                                          <p:spTgt spid="113"/>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slide(fromBottom)">
                                      <p:cBhvr>
                                        <p:cTn id="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文献资源  高效获取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全</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97" name="AutoShape 2"/>
          <p:cNvSpPr/>
          <p:nvPr/>
        </p:nvSpPr>
        <p:spPr bwMode="auto">
          <a:xfrm>
            <a:off x="7522831" y="5155588"/>
            <a:ext cx="580087" cy="669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3366"/>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es-ES" altLang="zh-CN" sz="1685" b="0">
                <a:latin typeface="Arial" panose="020B0604020202020204" pitchFamily="34" charset="0"/>
                <a:ea typeface="微软雅黑" panose="020B0503020204020204" pitchFamily="34" charset="-122"/>
                <a:cs typeface="+mn-ea"/>
                <a:sym typeface="Arial" panose="020B0604020202020204" pitchFamily="34" charset="0"/>
              </a:rPr>
              <a:t> </a:t>
            </a:r>
            <a:endParaRPr lang="es-ES" altLang="zh-CN" sz="132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4"/>
          <p:cNvSpPr/>
          <p:nvPr/>
        </p:nvSpPr>
        <p:spPr bwMode="auto">
          <a:xfrm>
            <a:off x="4764697" y="2578359"/>
            <a:ext cx="580087" cy="669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3366"/>
          </a:solidFill>
          <a:ln>
            <a:noFill/>
          </a:ln>
          <a:effectLst/>
        </p:spPr>
        <p:txBody>
          <a:bodyPr lIns="0" tIns="0" rIns="0" bIns="0" anchor="ctr"/>
          <a:lstStyle/>
          <a:p>
            <a:pPr>
              <a:lnSpc>
                <a:spcPct val="120000"/>
              </a:lnSpc>
              <a:defRPr/>
            </a:pPr>
            <a:endParaRPr lang="es-ES" sz="168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AutoShape 6"/>
          <p:cNvSpPr/>
          <p:nvPr/>
        </p:nvSpPr>
        <p:spPr bwMode="auto">
          <a:xfrm>
            <a:off x="7509437" y="3584414"/>
            <a:ext cx="580087" cy="669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3366"/>
          </a:solidFill>
          <a:ln>
            <a:noFill/>
          </a:ln>
          <a:effectLst/>
        </p:spPr>
        <p:txBody>
          <a:bodyPr lIns="0" tIns="0" rIns="0" bIns="0" anchor="ctr"/>
          <a:lstStyle/>
          <a:p>
            <a:pPr>
              <a:lnSpc>
                <a:spcPct val="120000"/>
              </a:lnSpc>
              <a:defRPr/>
            </a:pPr>
            <a:endParaRPr lang="es-ES" sz="168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8"/>
          <p:cNvSpPr/>
          <p:nvPr/>
        </p:nvSpPr>
        <p:spPr bwMode="auto">
          <a:xfrm>
            <a:off x="4751303" y="1185480"/>
            <a:ext cx="580087" cy="66965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003366"/>
          </a:solidFill>
          <a:ln>
            <a:noFill/>
          </a:ln>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es-ES" altLang="zh-CN" sz="1685" b="0">
                <a:latin typeface="Arial" panose="020B0604020202020204" pitchFamily="34" charset="0"/>
                <a:ea typeface="微软雅黑" panose="020B0503020204020204" pitchFamily="34" charset="-122"/>
                <a:cs typeface="+mn-ea"/>
                <a:sym typeface="Arial" panose="020B0604020202020204" pitchFamily="34" charset="0"/>
              </a:rPr>
              <a:t> </a:t>
            </a:r>
            <a:endParaRPr lang="es-ES" altLang="zh-CN" sz="132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10"/>
          <p:cNvSpPr/>
          <p:nvPr/>
        </p:nvSpPr>
        <p:spPr bwMode="auto">
          <a:xfrm>
            <a:off x="4785623" y="4138651"/>
            <a:ext cx="580087" cy="669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3366"/>
          </a:solidFill>
          <a:ln>
            <a:noFill/>
          </a:ln>
          <a:effectLst/>
        </p:spPr>
        <p:txBody>
          <a:bodyPr lIns="0" tIns="0" rIns="0" bIns="0" anchor="ctr"/>
          <a:lstStyle/>
          <a:p>
            <a:pPr>
              <a:lnSpc>
                <a:spcPct val="120000"/>
              </a:lnSpc>
              <a:defRPr/>
            </a:pPr>
            <a:endParaRPr lang="es-ES" sz="168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12"/>
          <p:cNvSpPr/>
          <p:nvPr/>
        </p:nvSpPr>
        <p:spPr bwMode="auto">
          <a:xfrm>
            <a:off x="7504415" y="2191536"/>
            <a:ext cx="580087" cy="66965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003366"/>
          </a:solidFill>
          <a:ln>
            <a:noFill/>
          </a:ln>
        </p:spPr>
        <p:txBody>
          <a:bodyPr lIns="0" tIns="0" rIns="0" bIns="0" anchor="ct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Line 16"/>
          <p:cNvSpPr>
            <a:spLocks noChangeShapeType="1"/>
          </p:cNvSpPr>
          <p:nvPr/>
        </p:nvSpPr>
        <p:spPr bwMode="auto">
          <a:xfrm>
            <a:off x="5615993" y="4678034"/>
            <a:ext cx="1656554" cy="495543"/>
          </a:xfrm>
          <a:prstGeom prst="line">
            <a:avLst/>
          </a:prstGeom>
          <a:noFill/>
          <a:ln w="38100" cap="flat" cmpd="sng">
            <a:solidFill>
              <a:srgbClr val="003366"/>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0665">
              <a:defRPr/>
            </a:pPr>
            <a:endParaRPr lang="es-ES" sz="63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Line 17"/>
          <p:cNvSpPr>
            <a:spLocks noChangeShapeType="1"/>
          </p:cNvSpPr>
          <p:nvPr/>
        </p:nvSpPr>
        <p:spPr bwMode="auto">
          <a:xfrm flipV="1">
            <a:off x="5618504" y="3646768"/>
            <a:ext cx="1623071" cy="1017036"/>
          </a:xfrm>
          <a:prstGeom prst="line">
            <a:avLst/>
          </a:prstGeom>
          <a:noFill/>
          <a:ln w="38100" cap="flat" cmpd="sng">
            <a:solidFill>
              <a:srgbClr val="003366"/>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0665">
              <a:defRPr/>
            </a:pPr>
            <a:endParaRPr lang="es-ES" sz="63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Line 18"/>
          <p:cNvSpPr>
            <a:spLocks noChangeShapeType="1"/>
          </p:cNvSpPr>
          <p:nvPr/>
        </p:nvSpPr>
        <p:spPr bwMode="auto">
          <a:xfrm>
            <a:off x="5614317" y="3096817"/>
            <a:ext cx="1625583" cy="547441"/>
          </a:xfrm>
          <a:prstGeom prst="line">
            <a:avLst/>
          </a:prstGeom>
          <a:noFill/>
          <a:ln w="38100" cap="flat" cmpd="sng">
            <a:solidFill>
              <a:srgbClr val="003366"/>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0665">
              <a:defRPr/>
            </a:pPr>
            <a:endParaRPr lang="es-ES" sz="63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Line 19"/>
          <p:cNvSpPr>
            <a:spLocks noChangeShapeType="1"/>
          </p:cNvSpPr>
          <p:nvPr/>
        </p:nvSpPr>
        <p:spPr bwMode="auto">
          <a:xfrm flipV="1">
            <a:off x="5617665" y="2268957"/>
            <a:ext cx="1590426" cy="831207"/>
          </a:xfrm>
          <a:prstGeom prst="line">
            <a:avLst/>
          </a:prstGeom>
          <a:noFill/>
          <a:ln w="38100" cap="flat" cmpd="sng">
            <a:solidFill>
              <a:srgbClr val="003366"/>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0665">
              <a:defRPr/>
            </a:pPr>
            <a:endParaRPr lang="es-ES" sz="63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Line 20"/>
          <p:cNvSpPr>
            <a:spLocks noChangeShapeType="1"/>
          </p:cNvSpPr>
          <p:nvPr/>
        </p:nvSpPr>
        <p:spPr bwMode="auto">
          <a:xfrm>
            <a:off x="5630222" y="1693893"/>
            <a:ext cx="1574522" cy="562508"/>
          </a:xfrm>
          <a:prstGeom prst="line">
            <a:avLst/>
          </a:prstGeom>
          <a:noFill/>
          <a:ln w="38100" cap="flat" cmpd="sng">
            <a:solidFill>
              <a:srgbClr val="003366"/>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40665">
              <a:defRPr/>
            </a:pPr>
            <a:endParaRPr lang="es-ES" sz="635">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21"/>
          <p:cNvSpPr/>
          <p:nvPr/>
        </p:nvSpPr>
        <p:spPr bwMode="auto">
          <a:xfrm>
            <a:off x="7090066" y="2138376"/>
            <a:ext cx="227683" cy="2276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3366"/>
          </a:solidFill>
          <a:ln w="25400" cap="flat" cmpd="sng">
            <a:solidFill>
              <a:srgbClr val="000000">
                <a:alpha val="0"/>
              </a:srgbClr>
            </a:solidFill>
            <a:prstDash val="solid"/>
            <a:miter lim="0"/>
          </a:ln>
          <a:effectLst/>
        </p:spPr>
        <p:txBody>
          <a:bodyPr lIns="0" tIns="0" rIns="0" bIns="0" anchor="ctr"/>
          <a:lstStyle/>
          <a:p>
            <a:pPr defTabSz="307975">
              <a:lnSpc>
                <a:spcPct val="120000"/>
              </a:lnSpc>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22"/>
          <p:cNvSpPr/>
          <p:nvPr/>
        </p:nvSpPr>
        <p:spPr bwMode="auto">
          <a:xfrm>
            <a:off x="7125222" y="3522046"/>
            <a:ext cx="227683" cy="2276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3366"/>
          </a:solidFill>
          <a:ln w="25400" cap="flat" cmpd="sng">
            <a:solidFill>
              <a:srgbClr val="000000">
                <a:alpha val="0"/>
              </a:srgbClr>
            </a:solidFill>
            <a:prstDash val="solid"/>
            <a:miter lim="0"/>
          </a:ln>
          <a:effectLst/>
        </p:spPr>
        <p:txBody>
          <a:bodyPr lIns="0" tIns="0" rIns="0" bIns="0" anchor="ctr"/>
          <a:lstStyle/>
          <a:p>
            <a:pPr defTabSz="307975">
              <a:lnSpc>
                <a:spcPct val="120000"/>
              </a:lnSpc>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AutoShape 23"/>
          <p:cNvSpPr/>
          <p:nvPr/>
        </p:nvSpPr>
        <p:spPr bwMode="auto">
          <a:xfrm>
            <a:off x="7170424" y="5061036"/>
            <a:ext cx="227683" cy="2276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3366"/>
          </a:solidFill>
          <a:ln w="25400" cap="flat" cmpd="sng">
            <a:solidFill>
              <a:srgbClr val="000000">
                <a:alpha val="0"/>
              </a:srgbClr>
            </a:solidFill>
            <a:prstDash val="solid"/>
            <a:miter lim="0"/>
          </a:ln>
          <a:effectLst/>
        </p:spPr>
        <p:txBody>
          <a:bodyPr lIns="0" tIns="0" rIns="0" bIns="0" anchor="ctr"/>
          <a:lstStyle/>
          <a:p>
            <a:pPr defTabSz="307975">
              <a:lnSpc>
                <a:spcPct val="120000"/>
              </a:lnSpc>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24"/>
          <p:cNvSpPr/>
          <p:nvPr/>
        </p:nvSpPr>
        <p:spPr bwMode="auto">
          <a:xfrm>
            <a:off x="5533123" y="1575866"/>
            <a:ext cx="227683" cy="2276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3366"/>
          </a:solidFill>
          <a:ln w="25400" cap="flat" cmpd="sng">
            <a:solidFill>
              <a:srgbClr val="000000">
                <a:alpha val="0"/>
              </a:srgbClr>
            </a:solidFill>
            <a:prstDash val="solid"/>
            <a:miter lim="0"/>
          </a:ln>
          <a:effectLst/>
        </p:spPr>
        <p:txBody>
          <a:bodyPr lIns="0" tIns="0" rIns="0" bIns="0" anchor="ctr"/>
          <a:lstStyle/>
          <a:p>
            <a:pPr algn="r" defTabSz="307975">
              <a:lnSpc>
                <a:spcPct val="120000"/>
              </a:lnSpc>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AutoShape 25"/>
          <p:cNvSpPr/>
          <p:nvPr/>
        </p:nvSpPr>
        <p:spPr bwMode="auto">
          <a:xfrm>
            <a:off x="5514707" y="2968745"/>
            <a:ext cx="227683" cy="2276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3366"/>
          </a:solidFill>
          <a:ln w="25400" cap="flat" cmpd="sng">
            <a:solidFill>
              <a:srgbClr val="000000">
                <a:alpha val="0"/>
              </a:srgbClr>
            </a:solidFill>
            <a:prstDash val="solid"/>
            <a:miter lim="0"/>
          </a:ln>
          <a:effectLst/>
        </p:spPr>
        <p:txBody>
          <a:bodyPr lIns="0" tIns="0" rIns="0" bIns="0" anchor="ctr"/>
          <a:lstStyle/>
          <a:p>
            <a:pPr algn="r" defTabSz="307975">
              <a:lnSpc>
                <a:spcPct val="120000"/>
              </a:lnSpc>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AutoShape 26"/>
          <p:cNvSpPr/>
          <p:nvPr/>
        </p:nvSpPr>
        <p:spPr bwMode="auto">
          <a:xfrm>
            <a:off x="5506336" y="4539918"/>
            <a:ext cx="227683" cy="22768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3366"/>
          </a:solidFill>
          <a:ln w="25400" cap="flat" cmpd="sng">
            <a:solidFill>
              <a:srgbClr val="000000">
                <a:alpha val="0"/>
              </a:srgbClr>
            </a:solidFill>
            <a:prstDash val="solid"/>
            <a:miter lim="0"/>
          </a:ln>
          <a:effectLst/>
        </p:spPr>
        <p:txBody>
          <a:bodyPr lIns="0" tIns="0" rIns="0" bIns="0" anchor="ctr"/>
          <a:lstStyle/>
          <a:p>
            <a:pPr algn="r" defTabSz="307975">
              <a:lnSpc>
                <a:spcPct val="120000"/>
              </a:lnSpc>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144"/>
          <p:cNvSpPr txBox="1"/>
          <p:nvPr/>
        </p:nvSpPr>
        <p:spPr>
          <a:xfrm>
            <a:off x="1551940" y="982980"/>
            <a:ext cx="2780665" cy="441960"/>
          </a:xfrm>
          <a:prstGeom prst="rect">
            <a:avLst/>
          </a:prstGeom>
          <a:noFill/>
        </p:spPr>
        <p:txBody>
          <a:bodyPr wrap="square" rtlCol="0">
            <a:spAutoFit/>
          </a:bodyPr>
          <a:lstStyle/>
          <a:p>
            <a:pPr algn="dist">
              <a:lnSpc>
                <a:spcPct val="120000"/>
              </a:lnSpc>
              <a:spcBef>
                <a:spcPts val="0"/>
              </a:spcBef>
              <a:spcAft>
                <a:spcPts val="0"/>
              </a:spcAft>
            </a:pP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优秀成果</a:t>
            </a:r>
            <a:r>
              <a:rPr lang="en-US"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900" b="1" dirty="0">
                <a:latin typeface="Arial" panose="020B0604020202020204" pitchFamily="34" charset="0"/>
                <a:ea typeface="微软雅黑" panose="020B0503020204020204" pitchFamily="34" charset="-122"/>
                <a:cs typeface="+mn-ea"/>
                <a:sym typeface="Arial" panose="020B0604020202020204" pitchFamily="34" charset="0"/>
              </a:rPr>
              <a:t>期刊论文</a:t>
            </a:r>
            <a:endPar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145"/>
          <p:cNvSpPr txBox="1"/>
          <p:nvPr/>
        </p:nvSpPr>
        <p:spPr>
          <a:xfrm>
            <a:off x="1196340" y="3065145"/>
            <a:ext cx="3307715" cy="423545"/>
          </a:xfrm>
          <a:prstGeom prst="rect">
            <a:avLst/>
          </a:prstGeom>
          <a:noFill/>
        </p:spPr>
        <p:txBody>
          <a:bodyPr wrap="square" rtlCol="0">
            <a:spAutoFit/>
          </a:bodyPr>
          <a:lstStyle/>
          <a:p>
            <a:pPr indent="0" algn="just">
              <a:lnSpc>
                <a:spcPct val="120000"/>
              </a:lnSpc>
              <a:spcBef>
                <a:spcPts val="0"/>
              </a:spcBef>
              <a:spcAft>
                <a:spcPts val="0"/>
              </a:spcAft>
              <a:buFont typeface="Wingdings" panose="05000000000000000000" charset="0"/>
              <a:buNone/>
            </a:pPr>
            <a:r>
              <a:rPr lang="zh-CN" dirty="0">
                <a:latin typeface="微软雅黑" panose="020B0503020204020204" pitchFamily="34" charset="-122"/>
                <a:ea typeface="微软雅黑" panose="020B0503020204020204" pitchFamily="34" charset="-122"/>
                <a:cs typeface="+mn-ea"/>
                <a:sym typeface="Arial" panose="020B0604020202020204" pitchFamily="34" charset="0"/>
              </a:rPr>
              <a:t>辅助提高科研水平、研究起点</a:t>
            </a:r>
            <a:endParaRPr lang="zh-CN"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144"/>
          <p:cNvSpPr txBox="1"/>
          <p:nvPr/>
        </p:nvSpPr>
        <p:spPr>
          <a:xfrm>
            <a:off x="1577340" y="2623185"/>
            <a:ext cx="2151380" cy="441960"/>
          </a:xfrm>
          <a:prstGeom prst="rect">
            <a:avLst/>
          </a:prstGeom>
          <a:noFill/>
        </p:spPr>
        <p:txBody>
          <a:bodyPr wrap="square" rtlCol="0">
            <a:spAutoFit/>
          </a:bodyPr>
          <a:lstStyle/>
          <a:p>
            <a:pPr algn="dist">
              <a:lnSpc>
                <a:spcPct val="120000"/>
              </a:lnSpc>
              <a:spcBef>
                <a:spcPts val="0"/>
              </a:spcBef>
              <a:spcAft>
                <a:spcPts val="0"/>
              </a:spcAft>
            </a:pP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学科前沿 </a:t>
            </a:r>
            <a:r>
              <a:rPr lang="en-US"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专利</a:t>
            </a:r>
            <a:endPar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45"/>
          <p:cNvSpPr txBox="1"/>
          <p:nvPr/>
        </p:nvSpPr>
        <p:spPr>
          <a:xfrm>
            <a:off x="8381365" y="2040890"/>
            <a:ext cx="3886835" cy="1087755"/>
          </a:xfrm>
          <a:prstGeom prst="rect">
            <a:avLst/>
          </a:prstGeom>
          <a:noFill/>
        </p:spPr>
        <p:txBody>
          <a:bodyPr wrap="square" rtlCol="0">
            <a:spAutoFit/>
          </a:bodyPr>
          <a:lstStyle/>
          <a:p>
            <a:pPr indent="0" algn="just">
              <a:lnSpc>
                <a:spcPct val="120000"/>
              </a:lnSpc>
              <a:spcBef>
                <a:spcPts val="0"/>
              </a:spcBef>
              <a:spcAft>
                <a:spcPts val="0"/>
              </a:spcAft>
              <a:buFont typeface="Wingdings" panose="05000000000000000000" charset="0"/>
              <a:buNone/>
            </a:pPr>
            <a:r>
              <a:rPr lang="zh-CN"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博硕士论文中对于研究课题的介绍通常较为全面系统，其中综述部分有助于读者在研究初期了解目标领域</a:t>
            </a:r>
            <a:endParaRPr lang="zh-CN"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TextBox 144"/>
          <p:cNvSpPr txBox="1"/>
          <p:nvPr/>
        </p:nvSpPr>
        <p:spPr>
          <a:xfrm>
            <a:off x="8415655" y="1598930"/>
            <a:ext cx="2951480" cy="441960"/>
          </a:xfrm>
          <a:prstGeom prst="rect">
            <a:avLst/>
          </a:prstGeom>
          <a:noFill/>
        </p:spPr>
        <p:txBody>
          <a:bodyPr wrap="square" rtlCol="0">
            <a:spAutoFit/>
          </a:bodyPr>
          <a:lstStyle/>
          <a:p>
            <a:pPr algn="dist">
              <a:lnSpc>
                <a:spcPct val="120000"/>
              </a:lnSpc>
              <a:spcBef>
                <a:spcPts val="0"/>
              </a:spcBef>
              <a:spcAft>
                <a:spcPts val="0"/>
              </a:spcAft>
            </a:pPr>
            <a:r>
              <a:rPr lang="zh-CN"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系统研究 </a:t>
            </a:r>
            <a:r>
              <a:rPr lang="en-US"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博硕士论文</a:t>
            </a:r>
            <a:endPar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45"/>
          <p:cNvSpPr txBox="1"/>
          <p:nvPr/>
        </p:nvSpPr>
        <p:spPr>
          <a:xfrm>
            <a:off x="8472805" y="3714750"/>
            <a:ext cx="3794760" cy="755650"/>
          </a:xfrm>
          <a:prstGeom prst="rect">
            <a:avLst/>
          </a:prstGeom>
          <a:noFill/>
        </p:spPr>
        <p:txBody>
          <a:bodyPr wrap="square" rtlCol="0">
            <a:spAutoFit/>
          </a:bodyPr>
          <a:lstStyle/>
          <a:p>
            <a:pPr indent="0" algn="just">
              <a:lnSpc>
                <a:spcPct val="120000"/>
              </a:lnSpc>
              <a:spcBef>
                <a:spcPts val="0"/>
              </a:spcBef>
              <a:spcAft>
                <a:spcPts val="0"/>
              </a:spcAft>
              <a:buFont typeface="Wingdings" panose="05000000000000000000" charset="0"/>
              <a:buNone/>
            </a:pPr>
            <a:r>
              <a:rPr lang="zh-CN" dirty="0">
                <a:latin typeface="微软雅黑" panose="020B0503020204020204" pitchFamily="34" charset="-122"/>
                <a:ea typeface="微软雅黑" panose="020B0503020204020204" pitchFamily="34" charset="-122"/>
                <a:cs typeface="+mn-ea"/>
                <a:sym typeface="Arial" panose="020B0604020202020204" pitchFamily="34" charset="0"/>
              </a:rPr>
              <a:t>基于实际生产，有助于成果转化为实际应用</a:t>
            </a:r>
            <a:endParaRPr lang="zh-CN"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TextBox 144"/>
          <p:cNvSpPr txBox="1"/>
          <p:nvPr/>
        </p:nvSpPr>
        <p:spPr>
          <a:xfrm>
            <a:off x="8472805" y="3321685"/>
            <a:ext cx="2972435" cy="441960"/>
          </a:xfrm>
          <a:prstGeom prst="rect">
            <a:avLst/>
          </a:prstGeom>
          <a:noFill/>
        </p:spPr>
        <p:txBody>
          <a:bodyPr wrap="square" rtlCol="0">
            <a:spAutoFit/>
          </a:bodyPr>
          <a:lstStyle/>
          <a:p>
            <a:pPr algn="dist">
              <a:lnSpc>
                <a:spcPct val="120000"/>
              </a:lnSpc>
              <a:spcBef>
                <a:spcPts val="0"/>
              </a:spcBef>
              <a:spcAft>
                <a:spcPts val="0"/>
              </a:spcAft>
            </a:pP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应用规范</a:t>
            </a:r>
            <a:r>
              <a:rPr lang="en-US"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国标、行标</a:t>
            </a:r>
            <a:endPar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4664075" y="5377815"/>
            <a:ext cx="1097280" cy="755650"/>
          </a:xfrm>
          <a:prstGeom prst="rect">
            <a:avLst/>
          </a:prstGeom>
          <a:noFill/>
        </p:spPr>
        <p:txBody>
          <a:bodyPr wrap="none" rtlCol="0" anchor="t">
            <a:spAutoFit/>
          </a:bodyPr>
          <a:lstStyle/>
          <a:p>
            <a:pPr algn="dist">
              <a:lnSpc>
                <a:spcPct val="120000"/>
              </a:lnSpc>
              <a:spcBef>
                <a:spcPts val="0"/>
              </a:spcBef>
              <a:spcAft>
                <a:spcPts val="0"/>
              </a:spcAft>
            </a:pPr>
            <a:r>
              <a:rPr lang="en-US" altLang="zh-CN" sz="3600" b="1" dirty="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36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45"/>
          <p:cNvSpPr txBox="1"/>
          <p:nvPr/>
        </p:nvSpPr>
        <p:spPr>
          <a:xfrm>
            <a:off x="8461375" y="5219065"/>
            <a:ext cx="3886200" cy="423545"/>
          </a:xfrm>
          <a:prstGeom prst="rect">
            <a:avLst/>
          </a:prstGeom>
          <a:noFill/>
        </p:spPr>
        <p:txBody>
          <a:bodyPr wrap="square" rtlCol="0">
            <a:spAutoFit/>
          </a:bodyPr>
          <a:lstStyle/>
          <a:p>
            <a:pPr indent="0" algn="just">
              <a:lnSpc>
                <a:spcPct val="120000"/>
              </a:lnSpc>
              <a:spcBef>
                <a:spcPts val="0"/>
              </a:spcBef>
              <a:spcAft>
                <a:spcPts val="0"/>
              </a:spcAft>
              <a:buFont typeface="Wingdings" panose="05000000000000000000" charset="0"/>
              <a:buNone/>
            </a:pPr>
            <a:r>
              <a:rPr lang="zh-CN" dirty="0">
                <a:latin typeface="微软雅黑" panose="020B0503020204020204" pitchFamily="34" charset="-122"/>
                <a:ea typeface="微软雅黑" panose="020B0503020204020204" pitchFamily="34" charset="-122"/>
                <a:cs typeface="+mn-ea"/>
                <a:sym typeface="Arial" panose="020B0604020202020204" pitchFamily="34" charset="0"/>
              </a:rPr>
              <a:t>有助于实时了解新闻热点、动态</a:t>
            </a:r>
            <a:endParaRPr lang="zh-CN"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TextBox 144"/>
          <p:cNvSpPr txBox="1"/>
          <p:nvPr/>
        </p:nvSpPr>
        <p:spPr>
          <a:xfrm>
            <a:off x="8472805" y="4777105"/>
            <a:ext cx="2837180" cy="441960"/>
          </a:xfrm>
          <a:prstGeom prst="rect">
            <a:avLst/>
          </a:prstGeom>
          <a:noFill/>
        </p:spPr>
        <p:txBody>
          <a:bodyPr wrap="square" rtlCol="0">
            <a:spAutoFit/>
          </a:bodyPr>
          <a:lstStyle/>
          <a:p>
            <a:pPr algn="dist">
              <a:lnSpc>
                <a:spcPct val="120000"/>
              </a:lnSpc>
              <a:spcBef>
                <a:spcPts val="0"/>
              </a:spcBef>
              <a:spcAft>
                <a:spcPts val="0"/>
              </a:spcAft>
            </a:pP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时政热点</a:t>
            </a:r>
            <a:r>
              <a:rPr lang="en-US"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新闻报纸</a:t>
            </a:r>
            <a:endPar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45"/>
          <p:cNvSpPr txBox="1"/>
          <p:nvPr/>
        </p:nvSpPr>
        <p:spPr>
          <a:xfrm>
            <a:off x="1093470" y="4344670"/>
            <a:ext cx="3343910" cy="755650"/>
          </a:xfrm>
          <a:prstGeom prst="rect">
            <a:avLst/>
          </a:prstGeom>
          <a:noFill/>
        </p:spPr>
        <p:txBody>
          <a:bodyPr wrap="square" rtlCol="0">
            <a:spAutoFit/>
          </a:bodyPr>
          <a:lstStyle/>
          <a:p>
            <a:pPr indent="0" algn="just">
              <a:lnSpc>
                <a:spcPct val="120000"/>
              </a:lnSpc>
              <a:spcBef>
                <a:spcPts val="0"/>
              </a:spcBef>
              <a:spcAft>
                <a:spcPts val="0"/>
              </a:spcAft>
              <a:buFont typeface="Wingdings" panose="05000000000000000000" charset="0"/>
              <a:buNone/>
            </a:pPr>
            <a:r>
              <a:rPr lang="zh-CN" dirty="0">
                <a:latin typeface="微软雅黑" panose="020B0503020204020204" pitchFamily="34" charset="-122"/>
                <a:ea typeface="微软雅黑" panose="020B0503020204020204" pitchFamily="34" charset="-122"/>
                <a:cs typeface="+mn-ea"/>
                <a:sym typeface="Arial" panose="020B0604020202020204" pitchFamily="34" charset="0"/>
              </a:rPr>
              <a:t>掌握最新科技项目动态、实现在研科技项目追踪</a:t>
            </a:r>
            <a:endParaRPr lang="zh-CN"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TextBox 144"/>
          <p:cNvSpPr txBox="1"/>
          <p:nvPr/>
        </p:nvSpPr>
        <p:spPr>
          <a:xfrm>
            <a:off x="1551940" y="3902710"/>
            <a:ext cx="2583180" cy="441960"/>
          </a:xfrm>
          <a:prstGeom prst="rect">
            <a:avLst/>
          </a:prstGeom>
          <a:noFill/>
        </p:spPr>
        <p:txBody>
          <a:bodyPr wrap="square" rtlCol="0">
            <a:spAutoFit/>
          </a:bodyPr>
          <a:lstStyle/>
          <a:p>
            <a:pPr algn="dist">
              <a:lnSpc>
                <a:spcPct val="120000"/>
              </a:lnSpc>
              <a:spcBef>
                <a:spcPts val="0"/>
              </a:spcBef>
              <a:spcAft>
                <a:spcPts val="0"/>
              </a:spcAft>
            </a:pP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 在研动态 </a:t>
            </a:r>
            <a:r>
              <a:rPr lang="en-US" altLang="zh-CN"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科技项目</a:t>
            </a:r>
            <a:endParaRPr lang="zh-CN" altLang="en-US" sz="1900"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45"/>
          <p:cNvSpPr txBox="1"/>
          <p:nvPr/>
        </p:nvSpPr>
        <p:spPr>
          <a:xfrm>
            <a:off x="1011555" y="1384935"/>
            <a:ext cx="3532505" cy="1087755"/>
          </a:xfrm>
          <a:prstGeom prst="rect">
            <a:avLst/>
          </a:prstGeom>
          <a:noFill/>
        </p:spPr>
        <p:txBody>
          <a:bodyPr wrap="square" rtlCol="0">
            <a:spAutoFit/>
          </a:bodyPr>
          <a:lstStyle/>
          <a:p>
            <a:pPr indent="0" algn="just">
              <a:lnSpc>
                <a:spcPct val="120000"/>
              </a:lnSpc>
              <a:spcBef>
                <a:spcPts val="0"/>
              </a:spcBef>
              <a:spcAft>
                <a:spcPts val="0"/>
              </a:spcAft>
              <a:buNone/>
            </a:pPr>
            <a:r>
              <a:rPr lang="zh-CN" dirty="0">
                <a:latin typeface="微软雅黑" panose="020B0503020204020204" pitchFamily="34" charset="-122"/>
                <a:ea typeface="微软雅黑" panose="020B0503020204020204" pitchFamily="34" charset="-122"/>
                <a:cs typeface="+mn-ea"/>
                <a:sym typeface="Arial" panose="020B0604020202020204" pitchFamily="34" charset="0"/>
              </a:rPr>
              <a:t>核心期刊中被引频次较高的论文可代表学科、专业最新发展水平和趋势</a:t>
            </a:r>
            <a:endParaRPr lang="zh-CN"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5" name="组合 32"/>
          <p:cNvGrpSpPr/>
          <p:nvPr/>
        </p:nvGrpSpPr>
        <p:grpSpPr>
          <a:xfrm>
            <a:off x="0" y="6545580"/>
            <a:ext cx="12858750" cy="694055"/>
            <a:chOff x="-50" y="9504"/>
            <a:chExt cx="19296" cy="1093"/>
          </a:xfrm>
        </p:grpSpPr>
        <p:cxnSp>
          <p:nvCxnSpPr>
            <p:cNvPr id="6" name="直接连接符 5"/>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7" name="文本框 34"/>
            <p:cNvSpPr txBox="1"/>
            <p:nvPr/>
          </p:nvSpPr>
          <p:spPr>
            <a:xfrm>
              <a:off x="4545" y="9966"/>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深入研读</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0" name=" 184"/>
            <p:cNvSpPr/>
            <p:nvPr/>
          </p:nvSpPr>
          <p:spPr>
            <a:xfrm>
              <a:off x="2097" y="9504"/>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文本框 38"/>
            <p:cNvSpPr txBox="1"/>
            <p:nvPr/>
          </p:nvSpPr>
          <p:spPr>
            <a:xfrm>
              <a:off x="1400" y="9969"/>
              <a:ext cx="2039"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查找文献</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5"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6" name=" 184"/>
            <p:cNvSpPr/>
            <p:nvPr/>
          </p:nvSpPr>
          <p:spPr>
            <a:xfrm>
              <a:off x="5202" y="9579"/>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7"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8"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文献资源  高效获取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全</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pic>
        <p:nvPicPr>
          <p:cNvPr id="17" name="图片 16"/>
          <p:cNvPicPr>
            <a:picLocks noChangeAspect="1"/>
          </p:cNvPicPr>
          <p:nvPr/>
        </p:nvPicPr>
        <p:blipFill>
          <a:blip r:embed="rId3"/>
          <a:stretch>
            <a:fillRect/>
          </a:stretch>
        </p:blipFill>
        <p:spPr>
          <a:xfrm>
            <a:off x="734060" y="791845"/>
            <a:ext cx="11450955" cy="5647690"/>
          </a:xfrm>
          <a:prstGeom prst="rect">
            <a:avLst/>
          </a:prstGeom>
        </p:spPr>
      </p:pic>
      <p:grpSp>
        <p:nvGrpSpPr>
          <p:cNvPr id="24" name="组合 23"/>
          <p:cNvGrpSpPr/>
          <p:nvPr/>
        </p:nvGrpSpPr>
        <p:grpSpPr>
          <a:xfrm>
            <a:off x="864235" y="791845"/>
            <a:ext cx="10494010" cy="5487670"/>
            <a:chOff x="1262" y="5644"/>
            <a:chExt cx="16526" cy="8414"/>
          </a:xfrm>
        </p:grpSpPr>
        <p:grpSp>
          <p:nvGrpSpPr>
            <p:cNvPr id="21" name="组合 20"/>
            <p:cNvGrpSpPr/>
            <p:nvPr/>
          </p:nvGrpSpPr>
          <p:grpSpPr>
            <a:xfrm>
              <a:off x="1262" y="5644"/>
              <a:ext cx="16527" cy="8414"/>
              <a:chOff x="-654" y="4733"/>
              <a:chExt cx="13733" cy="7105"/>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 y="4733"/>
                <a:ext cx="13693" cy="7105"/>
              </a:xfrm>
              <a:prstGeom prst="rect">
                <a:avLst/>
              </a:prstGeom>
            </p:spPr>
          </p:pic>
          <p:grpSp>
            <p:nvGrpSpPr>
              <p:cNvPr id="23" name="组合 22"/>
              <p:cNvGrpSpPr/>
              <p:nvPr/>
            </p:nvGrpSpPr>
            <p:grpSpPr>
              <a:xfrm>
                <a:off x="-654" y="6029"/>
                <a:ext cx="10279" cy="4958"/>
                <a:chOff x="-654" y="6029"/>
                <a:chExt cx="10279" cy="4958"/>
              </a:xfrm>
            </p:grpSpPr>
            <p:sp>
              <p:nvSpPr>
                <p:cNvPr id="40" name="矩形 39"/>
                <p:cNvSpPr/>
                <p:nvPr/>
              </p:nvSpPr>
              <p:spPr>
                <a:xfrm>
                  <a:off x="-654" y="7357"/>
                  <a:ext cx="2463" cy="363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sp>
              <p:nvSpPr>
                <p:cNvPr id="41" name="矩形 40"/>
                <p:cNvSpPr/>
                <p:nvPr/>
              </p:nvSpPr>
              <p:spPr>
                <a:xfrm>
                  <a:off x="637" y="6029"/>
                  <a:ext cx="4098" cy="67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sp>
              <p:nvSpPr>
                <p:cNvPr id="44" name="矩形 43"/>
                <p:cNvSpPr/>
                <p:nvPr/>
              </p:nvSpPr>
              <p:spPr>
                <a:xfrm>
                  <a:off x="7386" y="8514"/>
                  <a:ext cx="2239" cy="52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sp>
              <p:nvSpPr>
                <p:cNvPr id="45" name="矩形 44"/>
                <p:cNvSpPr/>
                <p:nvPr/>
              </p:nvSpPr>
              <p:spPr>
                <a:xfrm>
                  <a:off x="3241" y="7030"/>
                  <a:ext cx="1419" cy="3454"/>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grpSp>
        </p:grpSp>
        <p:sp>
          <p:nvSpPr>
            <p:cNvPr id="20" name="矩形 19"/>
            <p:cNvSpPr/>
            <p:nvPr/>
          </p:nvSpPr>
          <p:spPr>
            <a:xfrm>
              <a:off x="6633" y="5925"/>
              <a:ext cx="6520" cy="737"/>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grpSp>
      <p:sp>
        <p:nvSpPr>
          <p:cNvPr id="8" name="矩形 7"/>
          <p:cNvSpPr/>
          <p:nvPr/>
        </p:nvSpPr>
        <p:spPr>
          <a:xfrm>
            <a:off x="11422268" y="975248"/>
            <a:ext cx="486822" cy="3508197"/>
          </a:xfrm>
          <a:prstGeom prst="rect">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en-US" sz="2530" b="1" dirty="0">
                <a:solidFill>
                  <a:schemeClr val="bg1"/>
                </a:solidFill>
                <a:latin typeface="微软雅黑" panose="020B0503020204020204" pitchFamily="34" charset="-122"/>
                <a:ea typeface="微软雅黑" panose="020B0503020204020204" pitchFamily="34" charset="-122"/>
                <a:sym typeface="+mn-ea"/>
              </a:rPr>
              <a:t>中国专利数据库</a:t>
            </a:r>
            <a:endParaRPr lang="zh-CN" altLang="en-US" sz="2530" b="1" dirty="0">
              <a:solidFill>
                <a:schemeClr val="bg1"/>
              </a:solidFill>
              <a:latin typeface="微软雅黑" panose="020B0503020204020204" pitchFamily="34" charset="-122"/>
              <a:ea typeface="微软雅黑" panose="020B0503020204020204" pitchFamily="34" charset="-122"/>
              <a:sym typeface="+mn-ea"/>
            </a:endParaRPr>
          </a:p>
        </p:txBody>
      </p:sp>
      <p:grpSp>
        <p:nvGrpSpPr>
          <p:cNvPr id="25" name="组合 24"/>
          <p:cNvGrpSpPr/>
          <p:nvPr/>
        </p:nvGrpSpPr>
        <p:grpSpPr>
          <a:xfrm>
            <a:off x="850265" y="791845"/>
            <a:ext cx="10508615" cy="5777230"/>
            <a:chOff x="1068" y="968"/>
            <a:chExt cx="11042" cy="8004"/>
          </a:xfrm>
        </p:grpSpPr>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8" y="968"/>
              <a:ext cx="11042" cy="8004"/>
            </a:xfrm>
            <a:prstGeom prst="rect">
              <a:avLst/>
            </a:prstGeom>
          </p:spPr>
        </p:pic>
        <p:sp>
          <p:nvSpPr>
            <p:cNvPr id="27" name="矩形 26"/>
            <p:cNvSpPr/>
            <p:nvPr/>
          </p:nvSpPr>
          <p:spPr>
            <a:xfrm>
              <a:off x="1231" y="1433"/>
              <a:ext cx="1231" cy="3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sp>
          <p:nvSpPr>
            <p:cNvPr id="28" name="矩形 27"/>
            <p:cNvSpPr/>
            <p:nvPr/>
          </p:nvSpPr>
          <p:spPr>
            <a:xfrm>
              <a:off x="1214" y="2630"/>
              <a:ext cx="1568" cy="52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sp>
          <p:nvSpPr>
            <p:cNvPr id="29" name="矩形 28"/>
            <p:cNvSpPr/>
            <p:nvPr/>
          </p:nvSpPr>
          <p:spPr>
            <a:xfrm>
              <a:off x="1206" y="5966"/>
              <a:ext cx="910" cy="46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900" noProof="1"/>
            </a:p>
          </p:txBody>
        </p:sp>
      </p:grpSp>
      <p:grpSp>
        <p:nvGrpSpPr>
          <p:cNvPr id="42" name="组合 41"/>
          <p:cNvGrpSpPr/>
          <p:nvPr/>
        </p:nvGrpSpPr>
        <p:grpSpPr>
          <a:xfrm>
            <a:off x="1177925" y="791845"/>
            <a:ext cx="10859135" cy="5833110"/>
            <a:chOff x="2440" y="1151"/>
            <a:chExt cx="16926" cy="9186"/>
          </a:xfrm>
        </p:grpSpPr>
        <p:pic>
          <p:nvPicPr>
            <p:cNvPr id="30" name="图片 29" descr="检索—中国知网副本"/>
            <p:cNvPicPr>
              <a:picLocks noChangeAspect="1"/>
            </p:cNvPicPr>
            <p:nvPr/>
          </p:nvPicPr>
          <p:blipFill>
            <a:blip r:embed="rId6"/>
            <a:srcRect b="11960"/>
            <a:stretch>
              <a:fillRect/>
            </a:stretch>
          </p:blipFill>
          <p:spPr>
            <a:xfrm>
              <a:off x="2440" y="1151"/>
              <a:ext cx="16927" cy="9187"/>
            </a:xfrm>
            <a:prstGeom prst="rect">
              <a:avLst/>
            </a:prstGeom>
          </p:spPr>
        </p:pic>
        <p:cxnSp>
          <p:nvCxnSpPr>
            <p:cNvPr id="35" name="直接连接符 34"/>
            <p:cNvCxnSpPr/>
            <p:nvPr/>
          </p:nvCxnSpPr>
          <p:spPr>
            <a:xfrm>
              <a:off x="9384" y="10251"/>
              <a:ext cx="187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3207" y="10263"/>
              <a:ext cx="119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726963" y="1123203"/>
            <a:ext cx="486822" cy="3508197"/>
          </a:xfrm>
          <a:prstGeom prst="rect">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en-US" sz="2530" b="1" dirty="0">
                <a:solidFill>
                  <a:schemeClr val="bg1"/>
                </a:solidFill>
                <a:latin typeface="微软雅黑" panose="020B0503020204020204" pitchFamily="34" charset="-122"/>
                <a:ea typeface="微软雅黑" panose="020B0503020204020204" pitchFamily="34" charset="-122"/>
                <a:sym typeface="+mn-ea"/>
              </a:rPr>
              <a:t>中国标准数据库</a:t>
            </a:r>
            <a:endParaRPr lang="zh-CN" altLang="en-US" sz="2530" b="1" dirty="0">
              <a:solidFill>
                <a:schemeClr val="bg1"/>
              </a:solidFill>
              <a:latin typeface="微软雅黑" panose="020B0503020204020204" pitchFamily="34" charset="-122"/>
              <a:ea typeface="微软雅黑" panose="020B0503020204020204" pitchFamily="34" charset="-122"/>
              <a:sym typeface="+mn-ea"/>
            </a:endParaRPr>
          </a:p>
        </p:txBody>
      </p:sp>
      <p:grpSp>
        <p:nvGrpSpPr>
          <p:cNvPr id="39" name="组合 38"/>
          <p:cNvGrpSpPr/>
          <p:nvPr/>
        </p:nvGrpSpPr>
        <p:grpSpPr>
          <a:xfrm>
            <a:off x="1366520" y="835660"/>
            <a:ext cx="10748010" cy="5744845"/>
            <a:chOff x="3322" y="-1812"/>
            <a:chExt cx="16926" cy="8713"/>
          </a:xfrm>
        </p:grpSpPr>
        <p:pic>
          <p:nvPicPr>
            <p:cNvPr id="37" name="图片 36" descr="塑料.灰分的测定.第1部分_通用方法"/>
            <p:cNvPicPr>
              <a:picLocks noChangeAspect="1"/>
            </p:cNvPicPr>
            <p:nvPr/>
          </p:nvPicPr>
          <p:blipFill>
            <a:blip r:embed="rId7"/>
            <a:srcRect b="36512"/>
            <a:stretch>
              <a:fillRect/>
            </a:stretch>
          </p:blipFill>
          <p:spPr>
            <a:xfrm>
              <a:off x="3322" y="-1812"/>
              <a:ext cx="16927" cy="8708"/>
            </a:xfrm>
            <a:prstGeom prst="rect">
              <a:avLst/>
            </a:prstGeom>
          </p:spPr>
        </p:pic>
        <p:sp>
          <p:nvSpPr>
            <p:cNvPr id="38" name="矩形 37"/>
            <p:cNvSpPr/>
            <p:nvPr/>
          </p:nvSpPr>
          <p:spPr>
            <a:xfrm>
              <a:off x="3505" y="381"/>
              <a:ext cx="1984" cy="65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27075" y="755650"/>
            <a:ext cx="11362690" cy="5848350"/>
            <a:chOff x="1201" y="1121"/>
            <a:chExt cx="17894" cy="9210"/>
          </a:xfrm>
        </p:grpSpPr>
        <p:pic>
          <p:nvPicPr>
            <p:cNvPr id="10" name="图片 9"/>
            <p:cNvPicPr>
              <a:picLocks noChangeAspect="1"/>
            </p:cNvPicPr>
            <p:nvPr/>
          </p:nvPicPr>
          <p:blipFill>
            <a:blip r:embed="rId8"/>
            <a:srcRect b="4022"/>
            <a:stretch>
              <a:fillRect/>
            </a:stretch>
          </p:blipFill>
          <p:spPr>
            <a:xfrm>
              <a:off x="1201" y="1121"/>
              <a:ext cx="17895" cy="9211"/>
            </a:xfrm>
            <a:prstGeom prst="rect">
              <a:avLst/>
            </a:prstGeom>
          </p:spPr>
        </p:pic>
        <p:sp>
          <p:nvSpPr>
            <p:cNvPr id="11" name="矩形 10"/>
            <p:cNvSpPr/>
            <p:nvPr/>
          </p:nvSpPr>
          <p:spPr>
            <a:xfrm>
              <a:off x="18285" y="2482"/>
              <a:ext cx="767" cy="5525"/>
            </a:xfrm>
            <a:prstGeom prst="rect">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zh-CN" sz="2530" b="1" dirty="0">
                  <a:solidFill>
                    <a:schemeClr val="bg1"/>
                  </a:solidFill>
                  <a:latin typeface="微软雅黑" panose="020B0503020204020204" pitchFamily="34" charset="-122"/>
                  <a:ea typeface="微软雅黑" panose="020B0503020204020204" pitchFamily="34" charset="-122"/>
                  <a:sym typeface="+mn-ea"/>
                </a:rPr>
                <a:t>科研项目数据库</a:t>
              </a:r>
              <a:endParaRPr lang="zh-CN" altLang="zh-CN" sz="2530"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32"/>
          <p:cNvGrpSpPr/>
          <p:nvPr/>
        </p:nvGrpSpPr>
        <p:grpSpPr>
          <a:xfrm>
            <a:off x="0" y="6545580"/>
            <a:ext cx="12858750" cy="694055"/>
            <a:chOff x="-50" y="9504"/>
            <a:chExt cx="19296" cy="1093"/>
          </a:xfrm>
        </p:grpSpPr>
        <p:cxnSp>
          <p:nvCxnSpPr>
            <p:cNvPr id="3" name="直接连接符 2"/>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2" name="文本框 34"/>
            <p:cNvSpPr txBox="1"/>
            <p:nvPr/>
          </p:nvSpPr>
          <p:spPr>
            <a:xfrm>
              <a:off x="4545" y="9966"/>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深入研读</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13" name=" 184"/>
            <p:cNvSpPr/>
            <p:nvPr/>
          </p:nvSpPr>
          <p:spPr>
            <a:xfrm>
              <a:off x="2097" y="9504"/>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4"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5" name="文本框 38"/>
            <p:cNvSpPr txBox="1"/>
            <p:nvPr/>
          </p:nvSpPr>
          <p:spPr>
            <a:xfrm>
              <a:off x="1400" y="9969"/>
              <a:ext cx="2039"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查找文献</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16"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18"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19" name=" 184"/>
            <p:cNvSpPr/>
            <p:nvPr/>
          </p:nvSpPr>
          <p:spPr>
            <a:xfrm>
              <a:off x="5202" y="9579"/>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31"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32"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ppt_x"/>
                                          </p:val>
                                        </p:tav>
                                        <p:tav tm="100000">
                                          <p:val>
                                            <p:strVal val="#ppt_x"/>
                                          </p:val>
                                        </p:tav>
                                      </p:tavLst>
                                    </p:anim>
                                    <p:anim calcmode="lin" valueType="num">
                                      <p:cBhvr additive="base">
                                        <p:cTn id="3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文献资源  高效获取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准</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4" name="矩形 33"/>
          <p:cNvSpPr/>
          <p:nvPr/>
        </p:nvSpPr>
        <p:spPr>
          <a:xfrm>
            <a:off x="901588" y="1136538"/>
            <a:ext cx="486822" cy="3508197"/>
          </a:xfrm>
          <a:prstGeom prst="rect">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zh-CN" sz="2530" b="1" dirty="0">
                <a:solidFill>
                  <a:schemeClr val="bg1"/>
                </a:solidFill>
                <a:latin typeface="微软雅黑" panose="020B0503020204020204" pitchFamily="34" charset="-122"/>
                <a:ea typeface="微软雅黑" panose="020B0503020204020204" pitchFamily="34" charset="-122"/>
                <a:sym typeface="+mn-ea"/>
              </a:rPr>
              <a:t>中文文献查找</a:t>
            </a:r>
            <a:endParaRPr lang="zh-CN" altLang="zh-CN" sz="253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3"/>
          <a:stretch>
            <a:fillRect/>
          </a:stretch>
        </p:blipFill>
        <p:spPr>
          <a:xfrm>
            <a:off x="1388745" y="677545"/>
            <a:ext cx="11101070" cy="5506720"/>
          </a:xfrm>
          <a:prstGeom prst="rect">
            <a:avLst/>
          </a:prstGeom>
        </p:spPr>
      </p:pic>
      <p:sp>
        <p:nvSpPr>
          <p:cNvPr id="2" name="矩形 1"/>
          <p:cNvSpPr/>
          <p:nvPr/>
        </p:nvSpPr>
        <p:spPr>
          <a:xfrm>
            <a:off x="12126483" y="1414668"/>
            <a:ext cx="486822" cy="3508197"/>
          </a:xfrm>
          <a:prstGeom prst="rect">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zh-CN" sz="2530" b="1" dirty="0">
                <a:solidFill>
                  <a:schemeClr val="bg1"/>
                </a:solidFill>
                <a:latin typeface="微软雅黑" panose="020B0503020204020204" pitchFamily="34" charset="-122"/>
                <a:ea typeface="微软雅黑" panose="020B0503020204020204" pitchFamily="34" charset="-122"/>
                <a:sym typeface="+mn-ea"/>
              </a:rPr>
              <a:t>外文文献查找</a:t>
            </a:r>
            <a:endParaRPr lang="zh-CN" altLang="zh-CN" sz="2530" b="1" dirty="0">
              <a:solidFill>
                <a:schemeClr val="bg1"/>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4"/>
          <a:stretch>
            <a:fillRect/>
          </a:stretch>
        </p:blipFill>
        <p:spPr>
          <a:xfrm>
            <a:off x="901700" y="677545"/>
            <a:ext cx="11179175" cy="5506085"/>
          </a:xfrm>
          <a:prstGeom prst="rect">
            <a:avLst/>
          </a:prstGeom>
        </p:spPr>
      </p:pic>
      <p:grpSp>
        <p:nvGrpSpPr>
          <p:cNvPr id="10" name="组合 9"/>
          <p:cNvGrpSpPr/>
          <p:nvPr/>
        </p:nvGrpSpPr>
        <p:grpSpPr>
          <a:xfrm>
            <a:off x="680085" y="677545"/>
            <a:ext cx="12178030" cy="5505450"/>
            <a:chOff x="1071" y="1067"/>
            <a:chExt cx="19178" cy="8670"/>
          </a:xfrm>
        </p:grpSpPr>
        <p:pic>
          <p:nvPicPr>
            <p:cNvPr id="51201" name="图片 4"/>
            <p:cNvPicPr>
              <a:picLocks noChangeAspect="1"/>
            </p:cNvPicPr>
            <p:nvPr/>
          </p:nvPicPr>
          <p:blipFill>
            <a:blip r:embed="rId5"/>
            <a:srcRect b="8784"/>
            <a:stretch>
              <a:fillRect/>
            </a:stretch>
          </p:blipFill>
          <p:spPr>
            <a:xfrm>
              <a:off x="1071" y="1067"/>
              <a:ext cx="19178" cy="8671"/>
            </a:xfrm>
            <a:prstGeom prst="rect">
              <a:avLst/>
            </a:prstGeom>
            <a:noFill/>
            <a:ln w="9525">
              <a:noFill/>
            </a:ln>
          </p:spPr>
        </p:pic>
        <p:sp>
          <p:nvSpPr>
            <p:cNvPr id="8" name="矩形 7"/>
            <p:cNvSpPr/>
            <p:nvPr/>
          </p:nvSpPr>
          <p:spPr>
            <a:xfrm>
              <a:off x="4935" y="3114"/>
              <a:ext cx="14251" cy="4547"/>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descr="精准定位2"/>
          <p:cNvPicPr>
            <a:picLocks noChangeAspect="1"/>
          </p:cNvPicPr>
          <p:nvPr/>
        </p:nvPicPr>
        <p:blipFill>
          <a:blip r:embed="rId6"/>
          <a:stretch>
            <a:fillRect/>
          </a:stretch>
        </p:blipFill>
        <p:spPr>
          <a:xfrm>
            <a:off x="680085" y="677545"/>
            <a:ext cx="12197080" cy="5507355"/>
          </a:xfrm>
          <a:prstGeom prst="rect">
            <a:avLst/>
          </a:prstGeom>
        </p:spPr>
      </p:pic>
      <p:sp>
        <p:nvSpPr>
          <p:cNvPr id="6" name="矩形 5"/>
          <p:cNvSpPr/>
          <p:nvPr/>
        </p:nvSpPr>
        <p:spPr>
          <a:xfrm>
            <a:off x="5610860" y="991235"/>
            <a:ext cx="4874895" cy="672465"/>
          </a:xfrm>
          <a:prstGeom prst="rect">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zh-CN" sz="2530" b="1" dirty="0">
                <a:solidFill>
                  <a:schemeClr val="bg1"/>
                </a:solidFill>
                <a:latin typeface="微软雅黑" panose="020B0503020204020204" pitchFamily="34" charset="-122"/>
                <a:ea typeface="微软雅黑" panose="020B0503020204020204" pitchFamily="34" charset="-122"/>
                <a:sym typeface="+mn-ea"/>
              </a:rPr>
              <a:t>高级检索 保证检索结果准确性</a:t>
            </a:r>
            <a:endParaRPr lang="en-US" altLang="zh-CN" sz="2530" b="1" dirty="0">
              <a:solidFill>
                <a:schemeClr val="bg1"/>
              </a:solidFill>
              <a:latin typeface="微软雅黑" panose="020B0503020204020204" pitchFamily="34" charset="-122"/>
              <a:ea typeface="微软雅黑" panose="020B0503020204020204" pitchFamily="34" charset="-122"/>
              <a:sym typeface="+mn-ea"/>
            </a:endParaRPr>
          </a:p>
        </p:txBody>
      </p:sp>
      <p:grpSp>
        <p:nvGrpSpPr>
          <p:cNvPr id="7" name="组合 32"/>
          <p:cNvGrpSpPr/>
          <p:nvPr/>
        </p:nvGrpSpPr>
        <p:grpSpPr>
          <a:xfrm>
            <a:off x="0" y="6545580"/>
            <a:ext cx="12858750" cy="694055"/>
            <a:chOff x="-50" y="9504"/>
            <a:chExt cx="19296" cy="1093"/>
          </a:xfrm>
        </p:grpSpPr>
        <p:cxnSp>
          <p:nvCxnSpPr>
            <p:cNvPr id="9" name="直接连接符 8"/>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7" name="文本框 34"/>
            <p:cNvSpPr txBox="1"/>
            <p:nvPr/>
          </p:nvSpPr>
          <p:spPr>
            <a:xfrm>
              <a:off x="4545" y="9966"/>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深入研读</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0" name=" 184"/>
            <p:cNvSpPr/>
            <p:nvPr/>
          </p:nvSpPr>
          <p:spPr>
            <a:xfrm>
              <a:off x="2097" y="9504"/>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文本框 38"/>
            <p:cNvSpPr txBox="1"/>
            <p:nvPr/>
          </p:nvSpPr>
          <p:spPr>
            <a:xfrm>
              <a:off x="1400" y="9969"/>
              <a:ext cx="2039"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查找文献</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5"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6" name=" 184"/>
            <p:cNvSpPr/>
            <p:nvPr/>
          </p:nvSpPr>
          <p:spPr>
            <a:xfrm>
              <a:off x="5202" y="9579"/>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7"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8"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3"/>
          <a:stretch>
            <a:fillRect/>
          </a:stretch>
        </p:blipFill>
        <p:spPr>
          <a:xfrm>
            <a:off x="441325" y="861060"/>
            <a:ext cx="12237085" cy="5381625"/>
          </a:xfrm>
          <a:prstGeom prst="rect">
            <a:avLst/>
          </a:prstGeom>
        </p:spPr>
      </p:pic>
      <p:sp>
        <p:nvSpPr>
          <p:cNvPr id="3"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文献资源  高效获取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速</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3886200" y="2658745"/>
            <a:ext cx="5085715" cy="1914525"/>
          </a:xfrm>
          <a:prstGeom prst="rect">
            <a:avLst/>
          </a:prstGeom>
        </p:spPr>
      </p:pic>
      <p:pic>
        <p:nvPicPr>
          <p:cNvPr id="5" name="图片 4"/>
          <p:cNvPicPr>
            <a:picLocks noChangeAspect="1"/>
          </p:cNvPicPr>
          <p:nvPr/>
        </p:nvPicPr>
        <p:blipFill>
          <a:blip r:embed="rId5"/>
          <a:stretch>
            <a:fillRect/>
          </a:stretch>
        </p:blipFill>
        <p:spPr>
          <a:xfrm>
            <a:off x="3197860" y="861060"/>
            <a:ext cx="6461760" cy="5256530"/>
          </a:xfrm>
          <a:prstGeom prst="rect">
            <a:avLst/>
          </a:prstGeom>
        </p:spPr>
      </p:pic>
      <p:pic>
        <p:nvPicPr>
          <p:cNvPr id="6" name="图片 5"/>
          <p:cNvPicPr>
            <a:picLocks noChangeAspect="1"/>
          </p:cNvPicPr>
          <p:nvPr/>
        </p:nvPicPr>
        <p:blipFill>
          <a:blip r:embed="rId6"/>
          <a:srcRect b="6636"/>
          <a:stretch>
            <a:fillRect/>
          </a:stretch>
        </p:blipFill>
        <p:spPr>
          <a:xfrm>
            <a:off x="441325" y="764540"/>
            <a:ext cx="12325350" cy="5702935"/>
          </a:xfrm>
          <a:prstGeom prst="rect">
            <a:avLst/>
          </a:prstGeom>
        </p:spPr>
      </p:pic>
      <p:grpSp>
        <p:nvGrpSpPr>
          <p:cNvPr id="7" name="组合 32"/>
          <p:cNvGrpSpPr/>
          <p:nvPr/>
        </p:nvGrpSpPr>
        <p:grpSpPr>
          <a:xfrm>
            <a:off x="0" y="6545580"/>
            <a:ext cx="12858750" cy="694055"/>
            <a:chOff x="-50" y="9504"/>
            <a:chExt cx="19296" cy="1093"/>
          </a:xfrm>
        </p:grpSpPr>
        <p:cxnSp>
          <p:nvCxnSpPr>
            <p:cNvPr id="8" name="直接连接符 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7" name="文本框 34"/>
            <p:cNvSpPr txBox="1"/>
            <p:nvPr/>
          </p:nvSpPr>
          <p:spPr>
            <a:xfrm>
              <a:off x="4545" y="9966"/>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深入研读</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0" name=" 184"/>
            <p:cNvSpPr/>
            <p:nvPr/>
          </p:nvSpPr>
          <p:spPr>
            <a:xfrm>
              <a:off x="2097" y="9504"/>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文本框 38"/>
            <p:cNvSpPr txBox="1"/>
            <p:nvPr/>
          </p:nvSpPr>
          <p:spPr>
            <a:xfrm>
              <a:off x="1400" y="9969"/>
              <a:ext cx="2039"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查找文献</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5"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6" name=" 184"/>
            <p:cNvSpPr/>
            <p:nvPr/>
          </p:nvSpPr>
          <p:spPr>
            <a:xfrm>
              <a:off x="5202" y="9579"/>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7"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8"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6"/>
          <p:cNvSpPr>
            <a:spLocks noChangeAspect="1"/>
          </p:cNvSpPr>
          <p:nvPr/>
        </p:nvSpPr>
        <p:spPr>
          <a:xfrm>
            <a:off x="2762209" y="2302314"/>
            <a:ext cx="2088015" cy="2088015"/>
          </a:xfrm>
          <a:prstGeom prst="ellipse">
            <a:avLst/>
          </a:prstGeom>
          <a:solidFill>
            <a:srgbClr val="003366">
              <a:alpha val="80000"/>
            </a:srgbClr>
          </a:solidFill>
          <a:ln>
            <a:noFill/>
          </a:ln>
        </p:spPr>
        <p:style>
          <a:lnRef idx="2">
            <a:srgbClr val="003366">
              <a:shade val="50000"/>
            </a:srgbClr>
          </a:lnRef>
          <a:fillRef idx="1">
            <a:srgbClr val="003366"/>
          </a:fillRef>
          <a:effectRef idx="0">
            <a:srgbClr val="003366"/>
          </a:effectRef>
          <a:fontRef idx="minor">
            <a:srgbClr val="FFFFFF"/>
          </a:fontRef>
        </p:style>
        <p:txBody>
          <a:bodyPr lIns="0" tIns="0" rIns="0" bIns="0" rtlCol="0" anchor="ctr" anchorCtr="1"/>
          <a:lstStyle/>
          <a:p>
            <a:pPr algn="ctr">
              <a:lnSpc>
                <a:spcPct val="120000"/>
              </a:lnSpc>
              <a:spcBef>
                <a:spcPts val="0"/>
              </a:spcBef>
              <a:spcAft>
                <a:spcPts val="0"/>
              </a:spcAft>
            </a:pPr>
            <a:endParaRPr lang="en-US" sz="8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 name="Oval 21"/>
          <p:cNvSpPr>
            <a:spLocks noChangeAspect="1"/>
          </p:cNvSpPr>
          <p:nvPr/>
        </p:nvSpPr>
        <p:spPr>
          <a:xfrm>
            <a:off x="4477250" y="2302314"/>
            <a:ext cx="2088015" cy="2088015"/>
          </a:xfrm>
          <a:prstGeom prst="ellipse">
            <a:avLst/>
          </a:prstGeom>
          <a:solidFill>
            <a:srgbClr val="003366">
              <a:alpha val="80000"/>
            </a:srgbClr>
          </a:solidFill>
          <a:ln>
            <a:noFill/>
          </a:ln>
        </p:spPr>
        <p:style>
          <a:lnRef idx="2">
            <a:srgbClr val="003366">
              <a:shade val="50000"/>
            </a:srgbClr>
          </a:lnRef>
          <a:fillRef idx="1">
            <a:srgbClr val="003366"/>
          </a:fillRef>
          <a:effectRef idx="0">
            <a:srgbClr val="003366"/>
          </a:effectRef>
          <a:fontRef idx="minor">
            <a:srgbClr val="FFFFFF"/>
          </a:fontRef>
        </p:style>
        <p:txBody>
          <a:bodyPr lIns="0" tIns="0" rIns="0" bIns="0" rtlCol="0" anchor="ctr" anchorCtr="1"/>
          <a:lstStyle/>
          <a:p>
            <a:pPr algn="ctr">
              <a:lnSpc>
                <a:spcPct val="120000"/>
              </a:lnSpc>
              <a:spcBef>
                <a:spcPts val="0"/>
              </a:spcBef>
              <a:spcAft>
                <a:spcPts val="0"/>
              </a:spcAft>
            </a:pPr>
            <a:endParaRPr lang="en-US" sz="8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 name="Oval 28"/>
          <p:cNvSpPr>
            <a:spLocks noChangeAspect="1"/>
          </p:cNvSpPr>
          <p:nvPr/>
        </p:nvSpPr>
        <p:spPr>
          <a:xfrm>
            <a:off x="7817797" y="2302314"/>
            <a:ext cx="2088015" cy="2088015"/>
          </a:xfrm>
          <a:prstGeom prst="ellipse">
            <a:avLst/>
          </a:prstGeom>
          <a:solidFill>
            <a:srgbClr val="003366">
              <a:alpha val="80000"/>
            </a:srgbClr>
          </a:solidFill>
          <a:ln>
            <a:noFill/>
          </a:ln>
        </p:spPr>
        <p:style>
          <a:lnRef idx="2">
            <a:srgbClr val="003366">
              <a:shade val="50000"/>
            </a:srgbClr>
          </a:lnRef>
          <a:fillRef idx="1">
            <a:srgbClr val="003366"/>
          </a:fillRef>
          <a:effectRef idx="0">
            <a:srgbClr val="003366"/>
          </a:effectRef>
          <a:fontRef idx="minor">
            <a:srgbClr val="FFFFFF"/>
          </a:fontRef>
        </p:style>
        <p:txBody>
          <a:bodyPr lIns="0" tIns="0" rIns="0" bIns="0" rtlCol="0" anchor="ctr" anchorCtr="1"/>
          <a:lstStyle/>
          <a:p>
            <a:pPr algn="ctr">
              <a:lnSpc>
                <a:spcPct val="120000"/>
              </a:lnSpc>
              <a:spcBef>
                <a:spcPts val="0"/>
              </a:spcBef>
              <a:spcAft>
                <a:spcPts val="0"/>
              </a:spcAft>
            </a:pPr>
            <a:endParaRPr lang="en-US" sz="8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5" name="Oval 34"/>
          <p:cNvSpPr>
            <a:spLocks noChangeAspect="1"/>
          </p:cNvSpPr>
          <p:nvPr/>
        </p:nvSpPr>
        <p:spPr>
          <a:xfrm>
            <a:off x="6132600" y="2302314"/>
            <a:ext cx="2088015" cy="2088015"/>
          </a:xfrm>
          <a:prstGeom prst="ellipse">
            <a:avLst/>
          </a:prstGeom>
          <a:solidFill>
            <a:srgbClr val="003366">
              <a:alpha val="80000"/>
            </a:srgbClr>
          </a:solidFill>
          <a:ln>
            <a:noFill/>
          </a:ln>
        </p:spPr>
        <p:style>
          <a:lnRef idx="2">
            <a:srgbClr val="003366">
              <a:shade val="50000"/>
            </a:srgbClr>
          </a:lnRef>
          <a:fillRef idx="1">
            <a:srgbClr val="003366"/>
          </a:fillRef>
          <a:effectRef idx="0">
            <a:srgbClr val="003366"/>
          </a:effectRef>
          <a:fontRef idx="minor">
            <a:srgbClr val="FFFFFF"/>
          </a:fontRef>
        </p:style>
        <p:txBody>
          <a:bodyPr lIns="0" tIns="0" rIns="0" bIns="0" rtlCol="0" anchor="ctr" anchorCtr="1"/>
          <a:lstStyle/>
          <a:p>
            <a:pPr algn="ctr">
              <a:lnSpc>
                <a:spcPct val="120000"/>
              </a:lnSpc>
              <a:spcBef>
                <a:spcPts val="0"/>
              </a:spcBef>
              <a:spcAft>
                <a:spcPts val="0"/>
              </a:spcAft>
            </a:pPr>
            <a:endParaRPr lang="en-US" sz="8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6" name="Title 1"/>
          <p:cNvSpPr txBox="1"/>
          <p:nvPr/>
        </p:nvSpPr>
        <p:spPr>
          <a:xfrm>
            <a:off x="3351051" y="3124909"/>
            <a:ext cx="829882" cy="442595"/>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rgbClr val="000000">
                    <a:lumMod val="65000"/>
                    <a:lumOff val="35000"/>
                  </a:srgbClr>
                </a:solidFill>
                <a:latin typeface="Roboto" panose="02000000000000000000" pitchFamily="2" charset="0"/>
                <a:ea typeface="Roboto" panose="02000000000000000000" pitchFamily="2" charset="0"/>
                <a:cs typeface="+mn-ea"/>
              </a:defRPr>
            </a:lvl1pPr>
          </a:lstStyle>
          <a:p>
            <a:pPr>
              <a:lnSpc>
                <a:spcPct val="120000"/>
              </a:lnSpc>
              <a:spcBef>
                <a:spcPts val="0"/>
              </a:spcBef>
              <a:spcAft>
                <a:spcPts val="0"/>
              </a:spcAft>
            </a:pPr>
            <a:r>
              <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知识</a:t>
            </a:r>
            <a:endPar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cxnSp>
        <p:nvCxnSpPr>
          <p:cNvPr id="10" name="Elbow Connector 42"/>
          <p:cNvCxnSpPr/>
          <p:nvPr/>
        </p:nvCxnSpPr>
        <p:spPr>
          <a:xfrm flipH="1" flipV="1">
            <a:off x="3268034" y="1575821"/>
            <a:ext cx="756006" cy="756006"/>
          </a:xfrm>
          <a:prstGeom prst="bentConnector3">
            <a:avLst>
              <a:gd name="adj1" fmla="val -2255"/>
            </a:avLst>
          </a:prstGeom>
          <a:ln w="19050">
            <a:solidFill>
              <a:srgbClr val="FFFFFF">
                <a:lumMod val="65000"/>
              </a:srgbClr>
            </a:solidFill>
            <a:prstDash val="sysDot"/>
            <a:headEnd type="oval"/>
            <a:tailEnd type="triangle"/>
          </a:ln>
        </p:spPr>
        <p:style>
          <a:lnRef idx="1">
            <a:srgbClr val="003366"/>
          </a:lnRef>
          <a:fillRef idx="0">
            <a:srgbClr val="003366"/>
          </a:fillRef>
          <a:effectRef idx="0">
            <a:srgbClr val="003366"/>
          </a:effectRef>
          <a:fontRef idx="minor">
            <a:srgbClr val="000000"/>
          </a:fontRef>
        </p:style>
      </p:cxnSp>
      <p:cxnSp>
        <p:nvCxnSpPr>
          <p:cNvPr id="13" name="Elbow Connector 45"/>
          <p:cNvCxnSpPr/>
          <p:nvPr/>
        </p:nvCxnSpPr>
        <p:spPr>
          <a:xfrm rot="5400000">
            <a:off x="4710651" y="3809135"/>
            <a:ext cx="730505" cy="1476011"/>
          </a:xfrm>
          <a:prstGeom prst="bentConnector2">
            <a:avLst/>
          </a:prstGeom>
          <a:ln w="19050">
            <a:solidFill>
              <a:srgbClr val="FFFFFF">
                <a:lumMod val="65000"/>
              </a:srgbClr>
            </a:solidFill>
            <a:prstDash val="sysDot"/>
            <a:headEnd type="oval"/>
            <a:tailEnd type="triangle"/>
          </a:ln>
        </p:spPr>
        <p:style>
          <a:lnRef idx="1">
            <a:srgbClr val="003366"/>
          </a:lnRef>
          <a:fillRef idx="0">
            <a:srgbClr val="003366"/>
          </a:fillRef>
          <a:effectRef idx="0">
            <a:srgbClr val="003366"/>
          </a:effectRef>
          <a:fontRef idx="minor">
            <a:srgbClr val="000000"/>
          </a:fontRef>
        </p:style>
      </p:cxnSp>
      <p:cxnSp>
        <p:nvCxnSpPr>
          <p:cNvPr id="16" name="Elbow Connector 48"/>
          <p:cNvCxnSpPr/>
          <p:nvPr/>
        </p:nvCxnSpPr>
        <p:spPr>
          <a:xfrm flipV="1">
            <a:off x="8760977" y="1574058"/>
            <a:ext cx="792006" cy="900007"/>
          </a:xfrm>
          <a:prstGeom prst="bentConnector3">
            <a:avLst>
              <a:gd name="adj1" fmla="val -2255"/>
            </a:avLst>
          </a:prstGeom>
          <a:ln w="19050">
            <a:solidFill>
              <a:srgbClr val="FFFFFF">
                <a:lumMod val="65000"/>
              </a:srgbClr>
            </a:solidFill>
            <a:prstDash val="sysDot"/>
            <a:headEnd type="oval"/>
            <a:tailEnd type="triangle"/>
          </a:ln>
        </p:spPr>
        <p:style>
          <a:lnRef idx="1">
            <a:srgbClr val="003366"/>
          </a:lnRef>
          <a:fillRef idx="0">
            <a:srgbClr val="003366"/>
          </a:fillRef>
          <a:effectRef idx="0">
            <a:srgbClr val="003366"/>
          </a:effectRef>
          <a:fontRef idx="minor">
            <a:srgbClr val="000000"/>
          </a:fontRef>
        </p:style>
      </p:cxnSp>
      <p:cxnSp>
        <p:nvCxnSpPr>
          <p:cNvPr id="20" name="Elbow Connector 52"/>
          <p:cNvCxnSpPr/>
          <p:nvPr/>
        </p:nvCxnSpPr>
        <p:spPr>
          <a:xfrm rot="16200000" flipH="1">
            <a:off x="7646788" y="3795063"/>
            <a:ext cx="684005" cy="1548011"/>
          </a:xfrm>
          <a:prstGeom prst="bentConnector2">
            <a:avLst/>
          </a:prstGeom>
          <a:ln w="19050">
            <a:solidFill>
              <a:srgbClr val="FFFFFF">
                <a:lumMod val="65000"/>
              </a:srgbClr>
            </a:solidFill>
            <a:prstDash val="sysDot"/>
            <a:headEnd type="oval"/>
            <a:tailEnd type="triangle"/>
          </a:ln>
        </p:spPr>
        <p:style>
          <a:lnRef idx="1">
            <a:srgbClr val="003366"/>
          </a:lnRef>
          <a:fillRef idx="0">
            <a:srgbClr val="003366"/>
          </a:fillRef>
          <a:effectRef idx="0">
            <a:srgbClr val="003366"/>
          </a:effectRef>
          <a:fontRef idx="minor">
            <a:srgbClr val="000000"/>
          </a:fontRef>
        </p:style>
      </p:cxnSp>
      <p:sp>
        <p:nvSpPr>
          <p:cNvPr id="146" name="TextBox 145"/>
          <p:cNvSpPr txBox="1"/>
          <p:nvPr/>
        </p:nvSpPr>
        <p:spPr>
          <a:xfrm>
            <a:off x="570230" y="1621155"/>
            <a:ext cx="2980055" cy="681355"/>
          </a:xfrm>
          <a:prstGeom prst="rect">
            <a:avLst/>
          </a:prstGeom>
          <a:noFill/>
        </p:spPr>
        <p:txBody>
          <a:bodyPr wrap="square" rtlCol="0">
            <a:spAutoFit/>
          </a:bodyPr>
          <a:lstStyle/>
          <a:p>
            <a:pPr algn="just">
              <a:lnSpc>
                <a:spcPct val="120000"/>
              </a:lnSpc>
              <a:spcBef>
                <a:spcPts val="0"/>
              </a:spcBef>
              <a:spcAft>
                <a:spcPts val="0"/>
              </a:spcAft>
            </a:pPr>
            <a:r>
              <a:rPr lang="en-US" altLang="zh-CN" sz="1600" dirty="0">
                <a:latin typeface="微软雅黑" panose="020B0503020204020204" pitchFamily="34" charset="-122"/>
                <a:ea typeface="微软雅黑" panose="020B0503020204020204" pitchFamily="34" charset="-122"/>
                <a:cs typeface="+mn-ea"/>
                <a:sym typeface="Arial" panose="020B0604020202020204" pitchFamily="34" charset="0"/>
              </a:rPr>
              <a:t>通观全局</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a:t>
            </a:r>
            <a:r>
              <a:rPr lang="en-US" altLang="zh-CN"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rPr>
              <a:t>打下研究领域全面、深刻、丰厚的知识基础</a:t>
            </a:r>
            <a:endParaRPr lang="en-US" altLang="zh-CN" sz="160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7" name="TextBox 144"/>
          <p:cNvSpPr txBox="1"/>
          <p:nvPr/>
        </p:nvSpPr>
        <p:spPr>
          <a:xfrm>
            <a:off x="784225" y="1203960"/>
            <a:ext cx="2353945" cy="423545"/>
          </a:xfrm>
          <a:prstGeom prst="rect">
            <a:avLst/>
          </a:prstGeom>
          <a:noFill/>
        </p:spPr>
        <p:txBody>
          <a:bodyPr wrap="square" rtlCol="0">
            <a:spAutoFit/>
          </a:bodyPr>
          <a:lstStyle/>
          <a:p>
            <a:pPr algn="dist">
              <a:lnSpc>
                <a:spcPct val="120000"/>
              </a:lnSpc>
              <a:spcBef>
                <a:spcPts val="0"/>
              </a:spcBef>
              <a:spcAft>
                <a:spcPts val="0"/>
              </a:spcAft>
            </a:pPr>
            <a:r>
              <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丰富基础知识</a:t>
            </a:r>
            <a:endPar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TextBox 145"/>
          <p:cNvSpPr txBox="1"/>
          <p:nvPr/>
        </p:nvSpPr>
        <p:spPr>
          <a:xfrm>
            <a:off x="1371600" y="4951095"/>
            <a:ext cx="3065921" cy="975995"/>
          </a:xfrm>
          <a:prstGeom prst="rect">
            <a:avLst/>
          </a:prstGeom>
          <a:noFill/>
        </p:spPr>
        <p:txBody>
          <a:bodyPr wrap="square" rtlCol="0">
            <a:spAutoFit/>
          </a:bodyPr>
          <a:lstStyle/>
          <a:p>
            <a:pPr algn="just">
              <a:lnSpc>
                <a:spcPct val="120000"/>
              </a:lnSpc>
              <a:spcBef>
                <a:spcPts val="0"/>
              </a:spcBef>
              <a:spcAft>
                <a:spcPts val="0"/>
              </a:spcAft>
            </a:pP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深入</a:t>
            </a:r>
            <a:r>
              <a:rPr sz="1600" dirty="0" err="1">
                <a:latin typeface="微软雅黑" panose="020B0503020204020204" pitchFamily="34" charset="-122"/>
                <a:ea typeface="微软雅黑" panose="020B0503020204020204" pitchFamily="34" charset="-122"/>
                <a:cs typeface="+mn-ea"/>
                <a:sym typeface="Arial" panose="020B0604020202020204" pitchFamily="34" charset="0"/>
              </a:rPr>
              <a:t>分析，归纳不同学术观点形成的环境条件、适用范围、优点和不足等</a:t>
            </a:r>
            <a:endParaRPr sz="16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5" name="TextBox 144"/>
          <p:cNvSpPr txBox="1"/>
          <p:nvPr/>
        </p:nvSpPr>
        <p:spPr>
          <a:xfrm>
            <a:off x="1673225" y="4521835"/>
            <a:ext cx="2353945" cy="423545"/>
          </a:xfrm>
          <a:prstGeom prst="rect">
            <a:avLst/>
          </a:prstGeom>
          <a:noFill/>
        </p:spPr>
        <p:txBody>
          <a:bodyPr wrap="square" rtlCol="0">
            <a:spAutoFit/>
          </a:bodyPr>
          <a:lstStyle/>
          <a:p>
            <a:pPr algn="dist">
              <a:lnSpc>
                <a:spcPct val="120000"/>
              </a:lnSpc>
              <a:spcBef>
                <a:spcPts val="0"/>
              </a:spcBef>
              <a:spcAft>
                <a:spcPts val="0"/>
              </a:spcAft>
            </a:pPr>
            <a:r>
              <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把握学术观点</a:t>
            </a:r>
            <a:endPar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TextBox 145"/>
          <p:cNvSpPr txBox="1"/>
          <p:nvPr/>
        </p:nvSpPr>
        <p:spPr>
          <a:xfrm>
            <a:off x="8827135" y="4945380"/>
            <a:ext cx="2980055" cy="975995"/>
          </a:xfrm>
          <a:prstGeom prst="rect">
            <a:avLst/>
          </a:prstGeom>
          <a:noFill/>
        </p:spPr>
        <p:txBody>
          <a:bodyPr wrap="square" rtlCol="0">
            <a:spAutoFit/>
          </a:bodyPr>
          <a:lstStyle/>
          <a:p>
            <a:pPr algn="just">
              <a:lnSpc>
                <a:spcPct val="120000"/>
              </a:lnSpc>
              <a:spcBef>
                <a:spcPts val="0"/>
              </a:spcBef>
              <a:spcAft>
                <a:spcPts val="0"/>
              </a:spcAft>
            </a:pPr>
            <a:r>
              <a:rPr sz="1600" dirty="0">
                <a:latin typeface="微软雅黑" panose="020B0503020204020204" pitchFamily="34" charset="-122"/>
                <a:ea typeface="微软雅黑" panose="020B0503020204020204" pitchFamily="34" charset="-122"/>
                <a:cs typeface="+mn-ea"/>
                <a:sym typeface="Arial" panose="020B0604020202020204" pitchFamily="34" charset="0"/>
              </a:rPr>
              <a:t>全面了解某个领域使用的主要研究方法和技术手段</a:t>
            </a:r>
            <a:r>
              <a:rPr lang="zh-CN" sz="1600" dirty="0">
                <a:latin typeface="微软雅黑" panose="020B0503020204020204" pitchFamily="34" charset="-122"/>
                <a:ea typeface="微软雅黑" panose="020B0503020204020204" pitchFamily="34" charset="-122"/>
                <a:cs typeface="+mn-ea"/>
                <a:sym typeface="Arial" panose="020B0604020202020204" pitchFamily="34" charset="0"/>
              </a:rPr>
              <a:t>，寻找适合自己的研究方法</a:t>
            </a:r>
            <a:endParaRPr lang="zh-CN" sz="16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7" name="TextBox 144"/>
          <p:cNvSpPr txBox="1"/>
          <p:nvPr/>
        </p:nvSpPr>
        <p:spPr>
          <a:xfrm>
            <a:off x="8822055" y="4542790"/>
            <a:ext cx="2353945" cy="423545"/>
          </a:xfrm>
          <a:prstGeom prst="rect">
            <a:avLst/>
          </a:prstGeom>
          <a:noFill/>
        </p:spPr>
        <p:txBody>
          <a:bodyPr wrap="square" rtlCol="0">
            <a:spAutoFit/>
          </a:bodyPr>
          <a:lstStyle/>
          <a:p>
            <a:pPr algn="dist">
              <a:lnSpc>
                <a:spcPct val="120000"/>
              </a:lnSpc>
              <a:spcBef>
                <a:spcPts val="0"/>
              </a:spcBef>
              <a:spcAft>
                <a:spcPts val="0"/>
              </a:spcAft>
            </a:pPr>
            <a:r>
              <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学习技术方法</a:t>
            </a:r>
            <a:endPar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TextBox 145"/>
          <p:cNvSpPr txBox="1"/>
          <p:nvPr/>
        </p:nvSpPr>
        <p:spPr>
          <a:xfrm>
            <a:off x="9591675" y="1576070"/>
            <a:ext cx="2980055" cy="975995"/>
          </a:xfrm>
          <a:prstGeom prst="rect">
            <a:avLst/>
          </a:prstGeom>
          <a:noFill/>
        </p:spPr>
        <p:txBody>
          <a:bodyPr wrap="square" rtlCol="0">
            <a:spAutoFit/>
          </a:bodyPr>
          <a:lstStyle/>
          <a:p>
            <a:pPr algn="just">
              <a:lnSpc>
                <a:spcPct val="120000"/>
              </a:lnSpc>
              <a:spcBef>
                <a:spcPts val="0"/>
              </a:spcBef>
              <a:spcAft>
                <a:spcPts val="0"/>
              </a:spcAft>
            </a:pPr>
            <a:r>
              <a:rPr sz="1600" dirty="0">
                <a:latin typeface="微软雅黑" panose="020B0503020204020204" pitchFamily="34" charset="-122"/>
                <a:ea typeface="微软雅黑" panose="020B0503020204020204" pitchFamily="34" charset="-122"/>
                <a:cs typeface="+mn-ea"/>
                <a:sym typeface="Arial" panose="020B0604020202020204" pitchFamily="34" charset="0"/>
              </a:rPr>
              <a:t>积累研究素材，为进一步的研究做准备</a:t>
            </a:r>
            <a:r>
              <a:rPr lang="zh-CN" sz="1600" dirty="0">
                <a:latin typeface="微软雅黑" panose="020B0503020204020204" pitchFamily="34" charset="-122"/>
                <a:ea typeface="微软雅黑" panose="020B0503020204020204" pitchFamily="34" charset="-122"/>
                <a:cs typeface="+mn-ea"/>
                <a:sym typeface="Arial" panose="020B0604020202020204" pitchFamily="34" charset="0"/>
              </a:rPr>
              <a:t>，以支撑科学结论、学术观点和理论认识</a:t>
            </a:r>
            <a:endParaRPr lang="zh-CN" sz="16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9" name="TextBox 144"/>
          <p:cNvSpPr txBox="1"/>
          <p:nvPr/>
        </p:nvSpPr>
        <p:spPr>
          <a:xfrm>
            <a:off x="9586595" y="1173480"/>
            <a:ext cx="2353945" cy="423545"/>
          </a:xfrm>
          <a:prstGeom prst="rect">
            <a:avLst/>
          </a:prstGeom>
          <a:noFill/>
        </p:spPr>
        <p:txBody>
          <a:bodyPr wrap="square" rtlCol="0">
            <a:spAutoFit/>
          </a:bodyPr>
          <a:lstStyle/>
          <a:p>
            <a:pPr algn="dist">
              <a:lnSpc>
                <a:spcPct val="120000"/>
              </a:lnSpc>
              <a:spcBef>
                <a:spcPts val="0"/>
              </a:spcBef>
              <a:spcAft>
                <a:spcPts val="0"/>
              </a:spcAft>
            </a:pPr>
            <a:r>
              <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积累研究素材</a:t>
            </a:r>
            <a:endParaRPr lang="zh-CN" altLang="en-US" b="1"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Title 1"/>
          <p:cNvSpPr txBox="1"/>
          <p:nvPr/>
        </p:nvSpPr>
        <p:spPr>
          <a:xfrm>
            <a:off x="5106191" y="3125544"/>
            <a:ext cx="829882" cy="442595"/>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rgbClr val="000000">
                    <a:lumMod val="65000"/>
                    <a:lumOff val="35000"/>
                  </a:srgbClr>
                </a:solidFill>
                <a:latin typeface="Roboto" panose="02000000000000000000" pitchFamily="2" charset="0"/>
                <a:ea typeface="Roboto" panose="02000000000000000000" pitchFamily="2" charset="0"/>
                <a:cs typeface="+mn-ea"/>
              </a:defRPr>
            </a:lvl1pPr>
          </a:lstStyle>
          <a:p>
            <a:pPr>
              <a:lnSpc>
                <a:spcPct val="120000"/>
              </a:lnSpc>
              <a:spcBef>
                <a:spcPts val="0"/>
              </a:spcBef>
              <a:spcAft>
                <a:spcPts val="0"/>
              </a:spcAft>
            </a:pPr>
            <a:r>
              <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观点</a:t>
            </a:r>
            <a:endPar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101" name="Title 1"/>
          <p:cNvSpPr txBox="1"/>
          <p:nvPr/>
        </p:nvSpPr>
        <p:spPr>
          <a:xfrm>
            <a:off x="6762271" y="3125544"/>
            <a:ext cx="829882" cy="442595"/>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rgbClr val="000000">
                    <a:lumMod val="65000"/>
                    <a:lumOff val="35000"/>
                  </a:srgbClr>
                </a:solidFill>
                <a:latin typeface="Roboto" panose="02000000000000000000" pitchFamily="2" charset="0"/>
                <a:ea typeface="Roboto" panose="02000000000000000000" pitchFamily="2" charset="0"/>
                <a:cs typeface="+mn-ea"/>
              </a:defRPr>
            </a:lvl1pPr>
          </a:lstStyle>
          <a:p>
            <a:pPr>
              <a:lnSpc>
                <a:spcPct val="120000"/>
              </a:lnSpc>
              <a:spcBef>
                <a:spcPts val="0"/>
              </a:spcBef>
              <a:spcAft>
                <a:spcPts val="0"/>
              </a:spcAft>
            </a:pPr>
            <a:r>
              <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方法</a:t>
            </a:r>
            <a:endPar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102" name="Title 1"/>
          <p:cNvSpPr txBox="1"/>
          <p:nvPr/>
        </p:nvSpPr>
        <p:spPr>
          <a:xfrm>
            <a:off x="8486931" y="3125544"/>
            <a:ext cx="829882" cy="442595"/>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rgbClr val="000000">
                    <a:lumMod val="65000"/>
                    <a:lumOff val="35000"/>
                  </a:srgbClr>
                </a:solidFill>
                <a:latin typeface="Roboto" panose="02000000000000000000" pitchFamily="2" charset="0"/>
                <a:ea typeface="Roboto" panose="02000000000000000000" pitchFamily="2" charset="0"/>
                <a:cs typeface="+mn-ea"/>
              </a:defRPr>
            </a:lvl1pPr>
          </a:lstStyle>
          <a:p>
            <a:pPr>
              <a:lnSpc>
                <a:spcPct val="120000"/>
              </a:lnSpc>
              <a:spcBef>
                <a:spcPts val="0"/>
              </a:spcBef>
              <a:spcAft>
                <a:spcPts val="0"/>
              </a:spcAft>
            </a:pPr>
            <a:r>
              <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素材</a:t>
            </a:r>
            <a:endParaRPr lang="zh-CN" altLang="en-AU" sz="2400"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7"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研读文献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博采慎择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最终目标</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8" name="组合 32"/>
          <p:cNvGrpSpPr/>
          <p:nvPr/>
        </p:nvGrpSpPr>
        <p:grpSpPr>
          <a:xfrm>
            <a:off x="0" y="6561455"/>
            <a:ext cx="12858750" cy="676275"/>
            <a:chOff x="-50" y="9529"/>
            <a:chExt cx="19296" cy="1065"/>
          </a:xfrm>
        </p:grpSpPr>
        <p:cxnSp>
          <p:nvCxnSpPr>
            <p:cNvPr id="9" name="直接连接符 8"/>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7" name="文本框 34"/>
            <p:cNvSpPr txBox="1"/>
            <p:nvPr/>
          </p:nvSpPr>
          <p:spPr>
            <a:xfrm>
              <a:off x="4545" y="9966"/>
              <a:ext cx="2064"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深入研读</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11"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5"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6" name=" 184"/>
            <p:cNvSpPr/>
            <p:nvPr/>
          </p:nvSpPr>
          <p:spPr>
            <a:xfrm>
              <a:off x="5202" y="9529"/>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7"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8"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6"/>
                                        </p:tgtEl>
                                        <p:attrNameLst>
                                          <p:attrName>style.visibility</p:attrName>
                                        </p:attrNameLst>
                                      </p:cBhvr>
                                      <p:to>
                                        <p:strVal val="visible"/>
                                      </p:to>
                                    </p:set>
                                    <p:animEffect transition="in" filter="fade">
                                      <p:cBhvr>
                                        <p:cTn id="10" dur="500"/>
                                        <p:tgtEl>
                                          <p:spTgt spid="14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fade">
                                      <p:cBhvr>
                                        <p:cTn id="14" dur="500"/>
                                        <p:tgtEl>
                                          <p:spTgt spid="9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fade">
                                      <p:cBhvr>
                                        <p:cTn id="17" dur="500"/>
                                        <p:tgtEl>
                                          <p:spTgt spid="9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500"/>
                                        <p:tgtEl>
                                          <p:spTgt spid="9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fade">
                                      <p:cBhvr>
                                        <p:cTn id="28" dur="500"/>
                                        <p:tgtEl>
                                          <p:spTgt spid="9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87" grpId="0"/>
      <p:bldP spid="94" grpId="0"/>
      <p:bldP spid="95" grpId="0"/>
      <p:bldP spid="96" grpId="0"/>
      <p:bldP spid="97" grpId="0"/>
      <p:bldP spid="98" grpId="0"/>
      <p:bldP spid="9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研读文献  博采慎择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梳理脉络</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4" name="组合 3"/>
          <p:cNvGrpSpPr/>
          <p:nvPr/>
        </p:nvGrpSpPr>
        <p:grpSpPr>
          <a:xfrm>
            <a:off x="210185" y="1010285"/>
            <a:ext cx="12438380" cy="5212080"/>
            <a:chOff x="353" y="1603"/>
            <a:chExt cx="19588" cy="8208"/>
          </a:xfrm>
        </p:grpSpPr>
        <p:pic>
          <p:nvPicPr>
            <p:cNvPr id="5" name="图片 4" descr="再生医学8"/>
            <p:cNvPicPr>
              <a:picLocks noChangeAspect="1"/>
            </p:cNvPicPr>
            <p:nvPr/>
          </p:nvPicPr>
          <p:blipFill>
            <a:blip r:embed="rId3"/>
            <a:stretch>
              <a:fillRect/>
            </a:stretch>
          </p:blipFill>
          <p:spPr>
            <a:xfrm>
              <a:off x="353" y="1603"/>
              <a:ext cx="19588" cy="8208"/>
            </a:xfrm>
            <a:prstGeom prst="rect">
              <a:avLst/>
            </a:prstGeom>
          </p:spPr>
        </p:pic>
        <p:sp>
          <p:nvSpPr>
            <p:cNvPr id="38" name="矩形 37"/>
            <p:cNvSpPr/>
            <p:nvPr/>
          </p:nvSpPr>
          <p:spPr>
            <a:xfrm>
              <a:off x="16428" y="3041"/>
              <a:ext cx="1530" cy="66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53" y="2397"/>
              <a:ext cx="1301" cy="64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 167"/>
          <p:cNvSpPr/>
          <p:nvPr/>
        </p:nvSpPr>
        <p:spPr>
          <a:xfrm>
            <a:off x="3721463" y="2409075"/>
            <a:ext cx="4257068" cy="1258013"/>
          </a:xfrm>
          <a:prstGeom prst="roundRect">
            <a:avLst/>
          </a:prstGeom>
          <a:solidFill>
            <a:srgbClr val="003366"/>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r>
              <a:rPr lang="zh-CN" altLang="en-US" sz="2250" b="1">
                <a:latin typeface="微软雅黑" panose="020B0503020204020204" pitchFamily="34" charset="-122"/>
                <a:ea typeface="微软雅黑" panose="020B0503020204020204" pitchFamily="34" charset="-122"/>
                <a:sym typeface="+mn-ea"/>
              </a:rPr>
              <a:t>了解演变、发展过程，站在前人知识积淀的基础上梳理知识。</a:t>
            </a:r>
            <a:endParaRPr lang="zh-CN" altLang="en-US" sz="2250" b="1">
              <a:solidFill>
                <a:srgbClr val="FFFFFF"/>
              </a:solidFill>
              <a:latin typeface="微软雅黑" panose="020B0503020204020204" pitchFamily="34" charset="-122"/>
              <a:ea typeface="微软雅黑" panose="020B0503020204020204" pitchFamily="34" charset="-122"/>
              <a:sym typeface="+mn-ea"/>
            </a:endParaRPr>
          </a:p>
        </p:txBody>
      </p:sp>
      <p:grpSp>
        <p:nvGrpSpPr>
          <p:cNvPr id="12" name="组合 11"/>
          <p:cNvGrpSpPr/>
          <p:nvPr/>
        </p:nvGrpSpPr>
        <p:grpSpPr>
          <a:xfrm>
            <a:off x="111760" y="914400"/>
            <a:ext cx="12536170" cy="5308600"/>
            <a:chOff x="4492" y="1436"/>
            <a:chExt cx="19742" cy="8008"/>
          </a:xfrm>
        </p:grpSpPr>
        <p:pic>
          <p:nvPicPr>
            <p:cNvPr id="11" name="图片 10"/>
            <p:cNvPicPr>
              <a:picLocks noChangeAspect="1"/>
            </p:cNvPicPr>
            <p:nvPr/>
          </p:nvPicPr>
          <p:blipFill>
            <a:blip r:embed="rId4"/>
            <a:stretch>
              <a:fillRect/>
            </a:stretch>
          </p:blipFill>
          <p:spPr>
            <a:xfrm>
              <a:off x="4492" y="1436"/>
              <a:ext cx="19743" cy="8009"/>
            </a:xfrm>
            <a:prstGeom prst="rect">
              <a:avLst/>
            </a:prstGeom>
          </p:spPr>
        </p:pic>
        <p:sp>
          <p:nvSpPr>
            <p:cNvPr id="6" name="矩形 5"/>
            <p:cNvSpPr/>
            <p:nvPr/>
          </p:nvSpPr>
          <p:spPr>
            <a:xfrm>
              <a:off x="20830" y="2910"/>
              <a:ext cx="1222" cy="6147"/>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10" y="2188"/>
              <a:ext cx="1227" cy="656"/>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 7"/>
          <p:cNvSpPr/>
          <p:nvPr/>
        </p:nvSpPr>
        <p:spPr>
          <a:xfrm>
            <a:off x="4843503" y="2682726"/>
            <a:ext cx="3904395" cy="1224979"/>
          </a:xfrm>
          <a:prstGeom prst="roundRect">
            <a:avLst/>
          </a:prstGeom>
          <a:solidFill>
            <a:srgbClr val="003366"/>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2250" b="1">
                <a:latin typeface="微软雅黑" panose="020B0503020204020204" pitchFamily="34" charset="-122"/>
                <a:ea typeface="微软雅黑" panose="020B0503020204020204" pitchFamily="34" charset="-122"/>
                <a:sym typeface="+mn-ea"/>
              </a:rPr>
              <a:t>了解并掌握新近的研究动态，站在学术的前沿考量问题。</a:t>
            </a:r>
            <a:endParaRPr lang="zh-CN" altLang="en-US" sz="2250" b="1">
              <a:solidFill>
                <a:srgbClr val="FFFFFF"/>
              </a:solidFill>
              <a:latin typeface="微软雅黑" panose="020B0503020204020204" pitchFamily="34" charset="-122"/>
              <a:ea typeface="微软雅黑" panose="020B0503020204020204" pitchFamily="34" charset="-122"/>
              <a:sym typeface="+mn-ea"/>
            </a:endParaRPr>
          </a:p>
        </p:txBody>
      </p:sp>
      <p:grpSp>
        <p:nvGrpSpPr>
          <p:cNvPr id="16" name="组合 15"/>
          <p:cNvGrpSpPr/>
          <p:nvPr/>
        </p:nvGrpSpPr>
        <p:grpSpPr>
          <a:xfrm>
            <a:off x="210185" y="1010285"/>
            <a:ext cx="12330482" cy="5213328"/>
            <a:chOff x="910" y="2225"/>
            <a:chExt cx="17953" cy="6703"/>
          </a:xfrm>
        </p:grpSpPr>
        <p:pic>
          <p:nvPicPr>
            <p:cNvPr id="13" name="图片 12"/>
            <p:cNvPicPr>
              <a:picLocks noChangeAspect="1"/>
            </p:cNvPicPr>
            <p:nvPr/>
          </p:nvPicPr>
          <p:blipFill>
            <a:blip r:embed="rId5"/>
            <a:stretch>
              <a:fillRect/>
            </a:stretch>
          </p:blipFill>
          <p:spPr>
            <a:xfrm>
              <a:off x="910" y="2225"/>
              <a:ext cx="17953" cy="6703"/>
            </a:xfrm>
            <a:prstGeom prst="rect">
              <a:avLst/>
            </a:prstGeom>
          </p:spPr>
        </p:pic>
        <p:sp>
          <p:nvSpPr>
            <p:cNvPr id="14" name="矩形 13"/>
            <p:cNvSpPr/>
            <p:nvPr/>
          </p:nvSpPr>
          <p:spPr>
            <a:xfrm>
              <a:off x="3613" y="2600"/>
              <a:ext cx="1227" cy="68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002" y="3399"/>
              <a:ext cx="1846" cy="5151"/>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 14"/>
          <p:cNvSpPr/>
          <p:nvPr/>
        </p:nvSpPr>
        <p:spPr>
          <a:xfrm>
            <a:off x="4539615" y="2682875"/>
            <a:ext cx="3974465" cy="1386840"/>
          </a:xfrm>
          <a:prstGeom prst="roundRect">
            <a:avLst/>
          </a:prstGeom>
          <a:solidFill>
            <a:srgbClr val="003366"/>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l" eaLnBrk="1" fontAlgn="auto" hangingPunct="1">
              <a:spcBef>
                <a:spcPts val="0"/>
              </a:spcBef>
              <a:spcAft>
                <a:spcPts val="0"/>
              </a:spcAft>
              <a:defRPr/>
            </a:pPr>
            <a:r>
              <a:rPr lang="zh-CN" altLang="en-US" sz="2250" b="1">
                <a:latin typeface="微软雅黑" panose="020B0503020204020204" pitchFamily="34" charset="-122"/>
                <a:ea typeface="微软雅黑" panose="020B0503020204020204" pitchFamily="34" charset="-122"/>
                <a:sym typeface="+mn-ea"/>
              </a:rPr>
              <a:t>一网打尽领域里最核心、最常用的术语，抓住领域里最基本、最核心的信息。</a:t>
            </a:r>
            <a:endParaRPr lang="zh-CN" altLang="en-US" sz="2250" b="1">
              <a:solidFill>
                <a:srgbClr val="FFFFFF"/>
              </a:solidFill>
              <a:latin typeface="微软雅黑" panose="020B0503020204020204" pitchFamily="34" charset="-122"/>
              <a:ea typeface="微软雅黑" panose="020B0503020204020204" pitchFamily="34" charset="-122"/>
              <a:sym typeface="+mn-ea"/>
            </a:endParaRPr>
          </a:p>
        </p:txBody>
      </p:sp>
      <p:grpSp>
        <p:nvGrpSpPr>
          <p:cNvPr id="8" name="组合 32"/>
          <p:cNvGrpSpPr/>
          <p:nvPr/>
        </p:nvGrpSpPr>
        <p:grpSpPr>
          <a:xfrm>
            <a:off x="0" y="6561455"/>
            <a:ext cx="12858750" cy="676275"/>
            <a:chOff x="-50" y="9529"/>
            <a:chExt cx="19296" cy="1065"/>
          </a:xfrm>
        </p:grpSpPr>
        <p:cxnSp>
          <p:nvCxnSpPr>
            <p:cNvPr id="9" name="直接连接符 8"/>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8" name="文本框 34"/>
            <p:cNvSpPr txBox="1"/>
            <p:nvPr/>
          </p:nvSpPr>
          <p:spPr>
            <a:xfrm>
              <a:off x="4545" y="9966"/>
              <a:ext cx="2064"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深入研读</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19"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5"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6" name=" 184"/>
            <p:cNvSpPr/>
            <p:nvPr/>
          </p:nvSpPr>
          <p:spPr>
            <a:xfrm>
              <a:off x="5202" y="9529"/>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7"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8" name="文本框 44"/>
            <p:cNvSpPr txBox="1"/>
            <p:nvPr/>
          </p:nvSpPr>
          <p:spPr>
            <a:xfrm>
              <a:off x="11515"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500"/>
                                        <p:tgtEl>
                                          <p:spTgt spid="1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bldLvl="0" animBg="1"/>
      <p:bldP spid="10" grpId="0" animBg="1"/>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研读文献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博采慎择</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二八法则</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7" name="文本框 3"/>
          <p:cNvSpPr txBox="1">
            <a:spLocks noChangeArrowheads="1"/>
          </p:cNvSpPr>
          <p:nvPr/>
        </p:nvSpPr>
        <p:spPr bwMode="auto">
          <a:xfrm>
            <a:off x="1220357" y="4648574"/>
            <a:ext cx="32734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150000"/>
              </a:lnSpc>
            </a:pPr>
            <a:r>
              <a:rPr lang="zh-CN" altLang="en-US" sz="2000" b="1" dirty="0">
                <a:latin typeface="微软雅黑" panose="020B0503020204020204" pitchFamily="34" charset="-122"/>
                <a:ea typeface="微软雅黑" panose="020B0503020204020204" pitchFamily="34" charset="-122"/>
              </a:rPr>
              <a:t>读：通读、选读、研读。</a:t>
            </a:r>
            <a:endParaRPr lang="zh-CN" altLang="en-US" sz="20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b="1" dirty="0">
                <a:latin typeface="微软雅黑" panose="020B0503020204020204" pitchFamily="34" charset="-122"/>
                <a:ea typeface="微软雅黑" panose="020B0503020204020204" pitchFamily="34" charset="-122"/>
              </a:rPr>
              <a:t>写：积累</a:t>
            </a:r>
            <a:r>
              <a:rPr lang="zh-CN" altLang="en-US" sz="2000" b="1" dirty="0">
                <a:latin typeface="微软雅黑" panose="020B0503020204020204" pitchFamily="34" charset="-122"/>
                <a:ea typeface="微软雅黑" panose="020B0503020204020204" pitchFamily="34" charset="-122"/>
                <a:sym typeface="黑体" panose="02010609060101010101" charset="-122"/>
              </a:rPr>
              <a:t>笔记，消化资料。</a:t>
            </a:r>
            <a:endParaRPr lang="zh-CN" altLang="en-US" sz="2000" b="1" dirty="0">
              <a:latin typeface="微软雅黑" panose="020B0503020204020204" pitchFamily="34" charset="-122"/>
              <a:ea typeface="微软雅黑" panose="020B0503020204020204" pitchFamily="34" charset="-122"/>
              <a:sym typeface="黑体" panose="02010609060101010101" charset="-122"/>
            </a:endParaRPr>
          </a:p>
        </p:txBody>
      </p:sp>
      <p:pic>
        <p:nvPicPr>
          <p:cNvPr id="28" name="图片 4" descr="二八法则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570" y="1783715"/>
            <a:ext cx="4524375" cy="2864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28"/>
          <p:cNvSpPr txBox="1"/>
          <p:nvPr>
            <p:custDataLst>
              <p:tags r:id="rId4"/>
            </p:custDataLst>
          </p:nvPr>
        </p:nvSpPr>
        <p:spPr>
          <a:xfrm>
            <a:off x="5160645" y="1898015"/>
            <a:ext cx="6532245" cy="3170555"/>
          </a:xfrm>
          <a:prstGeom prst="rect">
            <a:avLst/>
          </a:prstGeom>
          <a:noFill/>
          <a:ln>
            <a:noFill/>
          </a:ln>
          <a:extLst>
            <a:ext uri="{909E8E84-426E-40DD-AFC4-6F175D3DCCD1}">
              <a14:hiddenFill xmlns:a14="http://schemas.microsoft.com/office/drawing/2010/main">
                <a:solidFill>
                  <a:schemeClr val="bg1"/>
                </a:solidFill>
              </a14:hiddenFill>
            </a:ext>
          </a:extLst>
        </p:spPr>
        <p:txBody>
          <a:bodyPr>
            <a:norm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fontAlgn="auto">
              <a:lnSpc>
                <a:spcPct val="150000"/>
              </a:lnSpc>
              <a:defRPr/>
            </a:pPr>
            <a:r>
              <a:rPr lang="zh-CN" altLang="en-US" sz="2000" noProof="1">
                <a:latin typeface="微软雅黑" panose="020B0503020204020204" pitchFamily="34" charset="-122"/>
                <a:ea typeface="微软雅黑" panose="020B0503020204020204" pitchFamily="34" charset="-122"/>
                <a:sym typeface="+mn-ea"/>
              </a:rPr>
              <a:t>在对高质量文献精读的同时，遵循阅读的“二八法则”；</a:t>
            </a:r>
            <a:endParaRPr lang="zh-CN" altLang="en-US" sz="2000" noProof="1">
              <a:latin typeface="微软雅黑" panose="020B0503020204020204" pitchFamily="34" charset="-122"/>
              <a:ea typeface="微软雅黑" panose="020B0503020204020204" pitchFamily="34" charset="-122"/>
              <a:sym typeface="+mn-ea"/>
            </a:endParaRPr>
          </a:p>
          <a:p>
            <a:pPr algn="just" fontAlgn="auto">
              <a:lnSpc>
                <a:spcPct val="150000"/>
              </a:lnSpc>
              <a:defRPr/>
            </a:pPr>
            <a:r>
              <a:rPr lang="zh-CN" altLang="en-US" sz="2000" noProof="1">
                <a:latin typeface="微软雅黑" panose="020B0503020204020204" pitchFamily="34" charset="-122"/>
                <a:ea typeface="微软雅黑" panose="020B0503020204020204" pitchFamily="34" charset="-122"/>
                <a:sym typeface="+mn-ea"/>
              </a:rPr>
              <a:t>重点研读论文的结构、把分配给此论文的</a:t>
            </a:r>
            <a:r>
              <a:rPr lang="zh-CN" altLang="en-US" sz="2000" noProof="1">
                <a:solidFill>
                  <a:srgbClr val="FF0000"/>
                </a:solidFill>
                <a:latin typeface="微软雅黑" panose="020B0503020204020204" pitchFamily="34" charset="-122"/>
                <a:ea typeface="微软雅黑" panose="020B0503020204020204" pitchFamily="34" charset="-122"/>
                <a:sym typeface="+mn-ea"/>
              </a:rPr>
              <a:t>80%时间</a:t>
            </a:r>
            <a:r>
              <a:rPr lang="zh-CN" altLang="en-US" sz="2000" noProof="1">
                <a:latin typeface="微软雅黑" panose="020B0503020204020204" pitchFamily="34" charset="-122"/>
                <a:ea typeface="微软雅黑" panose="020B0503020204020204" pitchFamily="34" charset="-122"/>
                <a:sym typeface="+mn-ea"/>
              </a:rPr>
              <a:t>用来体会研究者的</a:t>
            </a:r>
            <a:r>
              <a:rPr lang="zh-CN" altLang="en-US" sz="2000" b="1" noProof="1">
                <a:latin typeface="微软雅黑" panose="020B0503020204020204" pitchFamily="34" charset="-122"/>
                <a:ea typeface="微软雅黑" panose="020B0503020204020204" pitchFamily="34" charset="-122"/>
                <a:sym typeface="+mn-ea"/>
              </a:rPr>
              <a:t>内在逻辑</a:t>
            </a:r>
            <a:r>
              <a:rPr lang="zh-CN" altLang="en-US" sz="2000" noProof="1">
                <a:latin typeface="微软雅黑" panose="020B0503020204020204" pitchFamily="34" charset="-122"/>
                <a:ea typeface="微软雅黑" panose="020B0503020204020204" pitchFamily="34" charset="-122"/>
                <a:sym typeface="+mn-ea"/>
              </a:rPr>
              <a:t>、</a:t>
            </a:r>
            <a:r>
              <a:rPr lang="zh-CN" altLang="en-US" sz="2000" b="1" noProof="1">
                <a:latin typeface="微软雅黑" panose="020B0503020204020204" pitchFamily="34" charset="-122"/>
                <a:ea typeface="微软雅黑" panose="020B0503020204020204" pitchFamily="34" charset="-122"/>
                <a:sym typeface="+mn-ea"/>
              </a:rPr>
              <a:t>中心思想</a:t>
            </a:r>
            <a:r>
              <a:rPr lang="zh-CN" altLang="en-US" sz="2000" noProof="1">
                <a:latin typeface="微软雅黑" panose="020B0503020204020204" pitchFamily="34" charset="-122"/>
                <a:ea typeface="微软雅黑" panose="020B0503020204020204" pitchFamily="34" charset="-122"/>
                <a:sym typeface="+mn-ea"/>
              </a:rPr>
              <a:t>及其</a:t>
            </a:r>
            <a:r>
              <a:rPr lang="zh-CN" altLang="en-US" sz="2000" b="1" noProof="1">
                <a:latin typeface="微软雅黑" panose="020B0503020204020204" pitchFamily="34" charset="-122"/>
                <a:ea typeface="微软雅黑" panose="020B0503020204020204" pitchFamily="34" charset="-122"/>
                <a:sym typeface="+mn-ea"/>
              </a:rPr>
              <a:t>知识体系，</a:t>
            </a:r>
            <a:r>
              <a:rPr lang="zh-CN" altLang="en-US" sz="2000" b="1" noProof="1">
                <a:solidFill>
                  <a:srgbClr val="003366"/>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sym typeface="+mn-ea"/>
              </a:rPr>
              <a:t>在引用时，有内容考证，而非形式罗列</a:t>
            </a:r>
            <a:r>
              <a:rPr lang="zh-CN" altLang="en-US" sz="2000" b="1" noProof="1">
                <a:solidFill>
                  <a:schemeClr val="tx1"/>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sym typeface="+mn-ea"/>
              </a:rPr>
              <a:t>。</a:t>
            </a:r>
            <a:endParaRPr lang="zh-CN" altLang="en-US" sz="2000" b="1" noProof="1">
              <a:solidFill>
                <a:schemeClr val="tx1"/>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sym typeface="+mn-ea"/>
            </a:endParaRPr>
          </a:p>
          <a:p>
            <a:pPr algn="just" fontAlgn="auto">
              <a:lnSpc>
                <a:spcPct val="150000"/>
              </a:lnSpc>
              <a:defRPr/>
            </a:pPr>
            <a:r>
              <a:rPr lang="zh-CN" altLang="en-US" sz="2000" noProof="1">
                <a:latin typeface="微软雅黑" panose="020B0503020204020204" pitchFamily="34" charset="-122"/>
                <a:ea typeface="微软雅黑" panose="020B0503020204020204" pitchFamily="34" charset="-122"/>
                <a:sym typeface="+mn-ea"/>
              </a:rPr>
              <a:t>余下的</a:t>
            </a:r>
            <a:r>
              <a:rPr lang="zh-CN" altLang="en-US" sz="2000" noProof="1">
                <a:solidFill>
                  <a:srgbClr val="FF0000"/>
                </a:solidFill>
                <a:latin typeface="微软雅黑" panose="020B0503020204020204" pitchFamily="34" charset="-122"/>
                <a:ea typeface="微软雅黑" panose="020B0503020204020204" pitchFamily="34" charset="-122"/>
                <a:sym typeface="+mn-ea"/>
              </a:rPr>
              <a:t>10%时间</a:t>
            </a:r>
            <a:r>
              <a:rPr lang="zh-CN" altLang="en-US" sz="2000" noProof="1">
                <a:latin typeface="微软雅黑" panose="020B0503020204020204" pitchFamily="34" charset="-122"/>
                <a:ea typeface="微软雅黑" panose="020B0503020204020204" pitchFamily="34" charset="-122"/>
                <a:sym typeface="+mn-ea"/>
              </a:rPr>
              <a:t>浏览全文，最后</a:t>
            </a:r>
            <a:r>
              <a:rPr lang="zh-CN" altLang="en-US" sz="2000" noProof="1">
                <a:solidFill>
                  <a:srgbClr val="FF0000"/>
                </a:solidFill>
                <a:latin typeface="微软雅黑" panose="020B0503020204020204" pitchFamily="34" charset="-122"/>
                <a:ea typeface="微软雅黑" panose="020B0503020204020204" pitchFamily="34" charset="-122"/>
                <a:sym typeface="+mn-ea"/>
              </a:rPr>
              <a:t>10%时间</a:t>
            </a:r>
            <a:r>
              <a:rPr lang="zh-CN" altLang="en-US" sz="2000" noProof="1">
                <a:latin typeface="微软雅黑" panose="020B0503020204020204" pitchFamily="34" charset="-122"/>
                <a:ea typeface="微软雅黑" panose="020B0503020204020204" pitchFamily="34" charset="-122"/>
                <a:sym typeface="+mn-ea"/>
              </a:rPr>
              <a:t>用来研读可能会被您引用的部分，重在理解。</a:t>
            </a:r>
            <a:endParaRPr lang="zh-CN" altLang="en-US" sz="2000" noProof="1">
              <a:latin typeface="微软雅黑" panose="020B0503020204020204" pitchFamily="34" charset="-122"/>
              <a:ea typeface="微软雅黑" panose="020B0503020204020204" pitchFamily="34" charset="-122"/>
              <a:sym typeface="+mn-ea"/>
            </a:endParaRPr>
          </a:p>
        </p:txBody>
      </p:sp>
      <p:grpSp>
        <p:nvGrpSpPr>
          <p:cNvPr id="8" name="组合 32"/>
          <p:cNvGrpSpPr/>
          <p:nvPr/>
        </p:nvGrpSpPr>
        <p:grpSpPr>
          <a:xfrm>
            <a:off x="0" y="6561455"/>
            <a:ext cx="12858750" cy="676275"/>
            <a:chOff x="-50" y="9529"/>
            <a:chExt cx="19296" cy="1065"/>
          </a:xfrm>
        </p:grpSpPr>
        <p:cxnSp>
          <p:nvCxnSpPr>
            <p:cNvPr id="9" name="直接连接符 8"/>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7" name="文本框 34"/>
            <p:cNvSpPr txBox="1"/>
            <p:nvPr/>
          </p:nvSpPr>
          <p:spPr>
            <a:xfrm>
              <a:off x="4545" y="9966"/>
              <a:ext cx="2064"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深入研读</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11"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5"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6" name=" 184"/>
            <p:cNvSpPr/>
            <p:nvPr/>
          </p:nvSpPr>
          <p:spPr>
            <a:xfrm>
              <a:off x="5202" y="9529"/>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4"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研读文献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博采慎择</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分类</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笔记</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64519" name="组合 6"/>
          <p:cNvGrpSpPr/>
          <p:nvPr/>
        </p:nvGrpSpPr>
        <p:grpSpPr>
          <a:xfrm>
            <a:off x="342265" y="756920"/>
            <a:ext cx="12243435" cy="5681345"/>
            <a:chOff x="794" y="1213"/>
            <a:chExt cx="17660" cy="9476"/>
          </a:xfrm>
          <a:solidFill>
            <a:srgbClr val="003366"/>
          </a:solidFill>
        </p:grpSpPr>
        <p:pic>
          <p:nvPicPr>
            <p:cNvPr id="64520" name="图片 7"/>
            <p:cNvPicPr>
              <a:picLocks noChangeAspect="1"/>
            </p:cNvPicPr>
            <p:nvPr/>
          </p:nvPicPr>
          <p:blipFill>
            <a:blip r:embed="rId3"/>
            <a:srcRect b="4584"/>
            <a:stretch>
              <a:fillRect/>
            </a:stretch>
          </p:blipFill>
          <p:spPr>
            <a:xfrm>
              <a:off x="794" y="1213"/>
              <a:ext cx="17661" cy="9476"/>
            </a:xfrm>
            <a:prstGeom prst="rect">
              <a:avLst/>
            </a:prstGeom>
            <a:grpFill/>
            <a:ln w="9525">
              <a:solidFill>
                <a:srgbClr val="003366"/>
              </a:solidFill>
            </a:ln>
          </p:spPr>
        </p:pic>
        <p:sp>
          <p:nvSpPr>
            <p:cNvPr id="44" name="矩形 43"/>
            <p:cNvSpPr/>
            <p:nvPr/>
          </p:nvSpPr>
          <p:spPr>
            <a:xfrm>
              <a:off x="10847" y="3913"/>
              <a:ext cx="2791" cy="4632"/>
            </a:xfrm>
            <a:prstGeom prst="rect">
              <a:avLst/>
            </a:prstGeom>
            <a:noFill/>
            <a:ln w="63500">
              <a:solidFill>
                <a:srgbClr val="003366"/>
              </a:solidFill>
            </a:ln>
            <a:effectLst>
              <a:outerShdw blurRad="50800" dist="38100" dir="5400000" algn="t" rotWithShape="0">
                <a:prstClr val="black">
                  <a:alpha val="40000"/>
                </a:prstClr>
              </a:outerShdw>
            </a:effectLst>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900" strike="noStrike" noProof="1"/>
            </a:p>
          </p:txBody>
        </p:sp>
        <p:sp>
          <p:nvSpPr>
            <p:cNvPr id="45" name="线形标注 1 44"/>
            <p:cNvSpPr/>
            <p:nvPr/>
          </p:nvSpPr>
          <p:spPr>
            <a:xfrm>
              <a:off x="14714" y="6456"/>
              <a:ext cx="2569" cy="1224"/>
            </a:xfrm>
            <a:prstGeom prst="borderCallout1">
              <a:avLst/>
            </a:prstGeom>
            <a:grpFill/>
            <a:ln>
              <a:solidFill>
                <a:srgbClr val="003366"/>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base"/>
              <a:r>
                <a:rPr lang="zh-CN" altLang="en-US" sz="1900" b="1" strike="noStrike" noProof="1">
                  <a:latin typeface="微软雅黑" panose="020B0503020204020204" pitchFamily="34" charset="-122"/>
                  <a:ea typeface="微软雅黑" panose="020B0503020204020204" pitchFamily="34" charset="-122"/>
                </a:rPr>
                <a:t>右键单击</a:t>
              </a:r>
              <a:endParaRPr lang="zh-CN" altLang="en-US" sz="1900" b="1" strike="noStrike" noProof="1">
                <a:latin typeface="微软雅黑" panose="020B0503020204020204" pitchFamily="34" charset="-122"/>
                <a:ea typeface="微软雅黑" panose="020B0503020204020204" pitchFamily="34" charset="-122"/>
              </a:endParaRPr>
            </a:p>
            <a:p>
              <a:pPr algn="ctr" fontAlgn="base"/>
              <a:r>
                <a:rPr lang="zh-CN" altLang="en-US" sz="1900" b="1" strike="noStrike" noProof="1">
                  <a:latin typeface="微软雅黑" panose="020B0503020204020204" pitchFamily="34" charset="-122"/>
                  <a:ea typeface="微软雅黑" panose="020B0503020204020204" pitchFamily="34" charset="-122"/>
                </a:rPr>
                <a:t>选择笔记类型</a:t>
              </a:r>
              <a:endParaRPr lang="zh-CN" altLang="en-US" sz="1900" b="1" strike="noStrike" noProof="1">
                <a:latin typeface="微软雅黑" panose="020B0503020204020204" pitchFamily="34" charset="-122"/>
                <a:ea typeface="微软雅黑" panose="020B0503020204020204" pitchFamily="34" charset="-122"/>
              </a:endParaRPr>
            </a:p>
          </p:txBody>
        </p:sp>
      </p:grpSp>
      <p:grpSp>
        <p:nvGrpSpPr>
          <p:cNvPr id="64523" name="组合 18"/>
          <p:cNvGrpSpPr/>
          <p:nvPr/>
        </p:nvGrpSpPr>
        <p:grpSpPr>
          <a:xfrm>
            <a:off x="234950" y="756920"/>
            <a:ext cx="12458700" cy="5843270"/>
            <a:chOff x="295" y="1210"/>
            <a:chExt cx="16073" cy="7662"/>
          </a:xfrm>
          <a:solidFill>
            <a:srgbClr val="003366"/>
          </a:solidFill>
        </p:grpSpPr>
        <p:pic>
          <p:nvPicPr>
            <p:cNvPr id="64524" name="图片 8"/>
            <p:cNvPicPr>
              <a:picLocks noChangeAspect="1"/>
            </p:cNvPicPr>
            <p:nvPr/>
          </p:nvPicPr>
          <p:blipFill>
            <a:blip r:embed="rId4"/>
            <a:srcRect t="2686" b="12529"/>
            <a:stretch>
              <a:fillRect/>
            </a:stretch>
          </p:blipFill>
          <p:spPr>
            <a:xfrm>
              <a:off x="295" y="1210"/>
              <a:ext cx="16073" cy="7662"/>
            </a:xfrm>
            <a:prstGeom prst="rect">
              <a:avLst/>
            </a:prstGeom>
            <a:grpFill/>
            <a:ln w="9525">
              <a:solidFill>
                <a:srgbClr val="003366"/>
              </a:solidFill>
            </a:ln>
          </p:spPr>
        </p:pic>
        <p:cxnSp>
          <p:nvCxnSpPr>
            <p:cNvPr id="46" name="直接箭头连接符 45"/>
            <p:cNvCxnSpPr/>
            <p:nvPr/>
          </p:nvCxnSpPr>
          <p:spPr>
            <a:xfrm flipV="1">
              <a:off x="14066" y="4032"/>
              <a:ext cx="0" cy="384"/>
            </a:xfrm>
            <a:prstGeom prst="straightConnector1">
              <a:avLst/>
            </a:prstGeom>
            <a:grpFill/>
            <a:ln w="38100">
              <a:solidFill>
                <a:srgbClr val="003366"/>
              </a:solidFill>
              <a:tailEnd type="arrow" w="med" len="med"/>
            </a:ln>
          </p:spPr>
          <p:style>
            <a:lnRef idx="3">
              <a:schemeClr val="accent6"/>
            </a:lnRef>
            <a:fillRef idx="0">
              <a:schemeClr val="accent6"/>
            </a:fillRef>
            <a:effectRef idx="2">
              <a:schemeClr val="accent6"/>
            </a:effectRef>
            <a:fontRef idx="minor">
              <a:schemeClr val="tx1"/>
            </a:fontRef>
          </p:style>
        </p:cxnSp>
        <p:sp>
          <p:nvSpPr>
            <p:cNvPr id="167" name=" 167"/>
            <p:cNvSpPr/>
            <p:nvPr/>
          </p:nvSpPr>
          <p:spPr>
            <a:xfrm>
              <a:off x="13251" y="3023"/>
              <a:ext cx="2615" cy="1009"/>
            </a:xfrm>
            <a:prstGeom prst="roundRect">
              <a:avLst/>
            </a:prstGeom>
            <a:grpFill/>
            <a:ln>
              <a:solidFill>
                <a:srgbClr val="003366"/>
              </a:solidFill>
            </a:ln>
          </p:spPr>
          <p:style>
            <a:lnRef idx="0">
              <a:schemeClr val="accent6"/>
            </a:lnRef>
            <a:fillRef idx="3">
              <a:schemeClr val="accent6"/>
            </a:fillRef>
            <a:effectRef idx="3">
              <a:schemeClr val="accent6"/>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摘录式笔记，提取文章精华。</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sp>
          <p:nvSpPr>
            <p:cNvPr id="47" name="矩形 46"/>
            <p:cNvSpPr/>
            <p:nvPr/>
          </p:nvSpPr>
          <p:spPr>
            <a:xfrm>
              <a:off x="12914" y="4440"/>
              <a:ext cx="2952" cy="1752"/>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900" strike="noStrike" noProof="1"/>
            </a:p>
          </p:txBody>
        </p:sp>
        <p:sp>
          <p:nvSpPr>
            <p:cNvPr id="48" name="矩形 47"/>
            <p:cNvSpPr/>
            <p:nvPr/>
          </p:nvSpPr>
          <p:spPr>
            <a:xfrm>
              <a:off x="12914" y="6192"/>
              <a:ext cx="2952" cy="1513"/>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900" strike="noStrike" noProof="1"/>
            </a:p>
          </p:txBody>
        </p:sp>
        <p:cxnSp>
          <p:nvCxnSpPr>
            <p:cNvPr id="49" name="直接箭头连接符 48"/>
            <p:cNvCxnSpPr/>
            <p:nvPr/>
          </p:nvCxnSpPr>
          <p:spPr>
            <a:xfrm flipH="1" flipV="1">
              <a:off x="11751" y="6570"/>
              <a:ext cx="725" cy="220"/>
            </a:xfrm>
            <a:prstGeom prst="straightConnector1">
              <a:avLst/>
            </a:prstGeom>
            <a:grpFill/>
            <a:ln w="38100">
              <a:solidFill>
                <a:srgbClr val="003366"/>
              </a:solidFill>
              <a:tailEnd type="arrow" w="med" len="med"/>
            </a:ln>
          </p:spPr>
          <p:style>
            <a:lnRef idx="3">
              <a:schemeClr val="accent6"/>
            </a:lnRef>
            <a:fillRef idx="0">
              <a:schemeClr val="accent6"/>
            </a:fillRef>
            <a:effectRef idx="2">
              <a:schemeClr val="accent6"/>
            </a:effectRef>
            <a:fontRef idx="minor">
              <a:schemeClr val="tx1"/>
            </a:fontRef>
          </p:style>
        </p:cxnSp>
        <p:sp>
          <p:nvSpPr>
            <p:cNvPr id="50" name=" 167"/>
            <p:cNvSpPr/>
            <p:nvPr/>
          </p:nvSpPr>
          <p:spPr>
            <a:xfrm>
              <a:off x="7606" y="6193"/>
              <a:ext cx="3987" cy="1069"/>
            </a:xfrm>
            <a:prstGeom prst="roundRect">
              <a:avLst/>
            </a:prstGeom>
            <a:grpFill/>
            <a:ln>
              <a:solidFill>
                <a:srgbClr val="003366"/>
              </a:solidFill>
            </a:ln>
          </p:spPr>
          <p:style>
            <a:lnRef idx="0">
              <a:schemeClr val="accent6"/>
            </a:lnRef>
            <a:fillRef idx="3">
              <a:schemeClr val="accent6"/>
            </a:fillRef>
            <a:effectRef idx="3">
              <a:schemeClr val="accent6"/>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边阅读、边思考，</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随时批注、纠谬与评荐。</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sp>
          <p:nvSpPr>
            <p:cNvPr id="51" name="矩形 50"/>
            <p:cNvSpPr/>
            <p:nvPr/>
          </p:nvSpPr>
          <p:spPr>
            <a:xfrm>
              <a:off x="4450" y="7512"/>
              <a:ext cx="6671" cy="841"/>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900" strike="noStrike" noProof="1"/>
            </a:p>
          </p:txBody>
        </p:sp>
        <p:cxnSp>
          <p:nvCxnSpPr>
            <p:cNvPr id="52" name="直接箭头连接符 51"/>
            <p:cNvCxnSpPr/>
            <p:nvPr/>
          </p:nvCxnSpPr>
          <p:spPr>
            <a:xfrm flipH="1">
              <a:off x="3794" y="7920"/>
              <a:ext cx="632" cy="0"/>
            </a:xfrm>
            <a:prstGeom prst="straightConnector1">
              <a:avLst/>
            </a:prstGeom>
            <a:grpFill/>
            <a:ln w="38100">
              <a:solidFill>
                <a:srgbClr val="003366"/>
              </a:solidFill>
              <a:tailEnd type="arrow" w="med" len="med"/>
            </a:ln>
          </p:spPr>
          <p:style>
            <a:lnRef idx="3">
              <a:schemeClr val="accent6"/>
            </a:lnRef>
            <a:fillRef idx="0">
              <a:schemeClr val="accent6"/>
            </a:fillRef>
            <a:effectRef idx="2">
              <a:schemeClr val="accent6"/>
            </a:effectRef>
            <a:fontRef idx="minor">
              <a:schemeClr val="tx1"/>
            </a:fontRef>
          </p:style>
        </p:cxnSp>
        <p:sp>
          <p:nvSpPr>
            <p:cNvPr id="53" name=" 167"/>
            <p:cNvSpPr/>
            <p:nvPr/>
          </p:nvSpPr>
          <p:spPr>
            <a:xfrm>
              <a:off x="570" y="7416"/>
              <a:ext cx="3224" cy="1009"/>
            </a:xfrm>
            <a:prstGeom prst="roundRect">
              <a:avLst/>
            </a:prstGeom>
            <a:grpFill/>
            <a:ln>
              <a:solidFill>
                <a:srgbClr val="003366"/>
              </a:solidFill>
            </a:ln>
          </p:spPr>
          <p:style>
            <a:lnRef idx="0">
              <a:schemeClr val="accent6"/>
            </a:lnRef>
            <a:fillRef idx="3">
              <a:schemeClr val="accent6"/>
            </a:fillRef>
            <a:effectRef idx="3">
              <a:schemeClr val="accent6"/>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符号式笔记，</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有用内容重点标注。</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grpSp>
      <p:grpSp>
        <p:nvGrpSpPr>
          <p:cNvPr id="54" name="组合 22"/>
          <p:cNvGrpSpPr/>
          <p:nvPr/>
        </p:nvGrpSpPr>
        <p:grpSpPr>
          <a:xfrm>
            <a:off x="184785" y="815975"/>
            <a:ext cx="12488545" cy="5784215"/>
            <a:chOff x="26" y="267"/>
            <a:chExt cx="19147" cy="7604"/>
          </a:xfrm>
          <a:solidFill>
            <a:srgbClr val="003366"/>
          </a:solidFill>
        </p:grpSpPr>
        <p:pic>
          <p:nvPicPr>
            <p:cNvPr id="55" name="图片 23"/>
            <p:cNvPicPr>
              <a:picLocks noChangeAspect="1"/>
            </p:cNvPicPr>
            <p:nvPr/>
          </p:nvPicPr>
          <p:blipFill>
            <a:blip r:embed="rId5"/>
            <a:srcRect t="2908" b="26472"/>
            <a:stretch>
              <a:fillRect/>
            </a:stretch>
          </p:blipFill>
          <p:spPr>
            <a:xfrm>
              <a:off x="26" y="267"/>
              <a:ext cx="19147" cy="7604"/>
            </a:xfrm>
            <a:prstGeom prst="rect">
              <a:avLst/>
            </a:prstGeom>
            <a:grpFill/>
            <a:ln w="9525">
              <a:solidFill>
                <a:srgbClr val="003366"/>
              </a:solidFill>
            </a:ln>
          </p:spPr>
        </p:pic>
        <p:sp>
          <p:nvSpPr>
            <p:cNvPr id="56" name="矩形 55"/>
            <p:cNvSpPr/>
            <p:nvPr/>
          </p:nvSpPr>
          <p:spPr>
            <a:xfrm>
              <a:off x="3984" y="696"/>
              <a:ext cx="7344" cy="744"/>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z="1900" strike="noStrike" noProof="1"/>
            </a:p>
          </p:txBody>
        </p:sp>
        <p:sp>
          <p:nvSpPr>
            <p:cNvPr id="57" name="矩形 56"/>
            <p:cNvSpPr/>
            <p:nvPr/>
          </p:nvSpPr>
          <p:spPr>
            <a:xfrm>
              <a:off x="609" y="3296"/>
              <a:ext cx="2615" cy="3720"/>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z="1900" strike="noStrike" noProof="1"/>
            </a:p>
          </p:txBody>
        </p:sp>
        <p:sp>
          <p:nvSpPr>
            <p:cNvPr id="58" name="矩形 57"/>
            <p:cNvSpPr/>
            <p:nvPr/>
          </p:nvSpPr>
          <p:spPr>
            <a:xfrm>
              <a:off x="4056" y="3391"/>
              <a:ext cx="1751" cy="457"/>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z="1900" strike="noStrike" noProof="1"/>
            </a:p>
          </p:txBody>
        </p:sp>
        <p:sp>
          <p:nvSpPr>
            <p:cNvPr id="59" name="矩形 58"/>
            <p:cNvSpPr/>
            <p:nvPr/>
          </p:nvSpPr>
          <p:spPr>
            <a:xfrm>
              <a:off x="17469" y="3343"/>
              <a:ext cx="1632" cy="505"/>
            </a:xfrm>
            <a:prstGeom prst="rect">
              <a:avLst/>
            </a:prstGeom>
            <a:noFill/>
            <a:ln w="38100">
              <a:solidFill>
                <a:srgbClr val="003366"/>
              </a:solidFill>
            </a:ln>
            <a:extLst>
              <a:ext uri="{909E8E84-426E-40DD-AFC4-6F175D3DCCD1}">
                <a14:hiddenFill xmlns:a14="http://schemas.microsoft.com/office/drawing/2010/main">
                  <a:grpFill/>
                </a14:hiddenFill>
              </a:ext>
            </a:extLst>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z="1900" strike="noStrike" noProof="1"/>
            </a:p>
          </p:txBody>
        </p:sp>
        <p:cxnSp>
          <p:nvCxnSpPr>
            <p:cNvPr id="60" name="直接箭头连接符 59"/>
            <p:cNvCxnSpPr/>
            <p:nvPr/>
          </p:nvCxnSpPr>
          <p:spPr>
            <a:xfrm>
              <a:off x="3529" y="6222"/>
              <a:ext cx="772" cy="379"/>
            </a:xfrm>
            <a:prstGeom prst="straightConnector1">
              <a:avLst/>
            </a:prstGeom>
            <a:grpFill/>
            <a:ln w="38100">
              <a:solidFill>
                <a:srgbClr val="003366"/>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61" name="直接箭头连接符 60"/>
            <p:cNvCxnSpPr/>
            <p:nvPr/>
          </p:nvCxnSpPr>
          <p:spPr>
            <a:xfrm>
              <a:off x="5807" y="3848"/>
              <a:ext cx="456" cy="624"/>
            </a:xfrm>
            <a:prstGeom prst="straightConnector1">
              <a:avLst/>
            </a:prstGeom>
            <a:grpFill/>
            <a:ln w="38100">
              <a:solidFill>
                <a:srgbClr val="003366"/>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62" name="直接箭头连接符 61"/>
            <p:cNvCxnSpPr/>
            <p:nvPr/>
          </p:nvCxnSpPr>
          <p:spPr>
            <a:xfrm flipH="1">
              <a:off x="17664" y="3848"/>
              <a:ext cx="560" cy="712"/>
            </a:xfrm>
            <a:prstGeom prst="straightConnector1">
              <a:avLst/>
            </a:prstGeom>
            <a:grpFill/>
            <a:ln w="38100">
              <a:solidFill>
                <a:srgbClr val="003366"/>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63" name="直接箭头连接符 62"/>
            <p:cNvCxnSpPr/>
            <p:nvPr/>
          </p:nvCxnSpPr>
          <p:spPr>
            <a:xfrm>
              <a:off x="10712" y="1440"/>
              <a:ext cx="456" cy="624"/>
            </a:xfrm>
            <a:prstGeom prst="straightConnector1">
              <a:avLst/>
            </a:prstGeom>
            <a:grpFill/>
            <a:ln w="38100">
              <a:solidFill>
                <a:srgbClr val="003366"/>
              </a:solidFill>
              <a:tailEnd type="arrow" w="med" len="med"/>
            </a:ln>
          </p:spPr>
          <p:style>
            <a:lnRef idx="3">
              <a:schemeClr val="accent2"/>
            </a:lnRef>
            <a:fillRef idx="0">
              <a:schemeClr val="accent2"/>
            </a:fillRef>
            <a:effectRef idx="2">
              <a:schemeClr val="accent2"/>
            </a:effectRef>
            <a:fontRef idx="minor">
              <a:schemeClr val="tx1"/>
            </a:fontRef>
          </p:style>
        </p:cxnSp>
        <p:sp>
          <p:nvSpPr>
            <p:cNvPr id="64" name=" 167"/>
            <p:cNvSpPr/>
            <p:nvPr/>
          </p:nvSpPr>
          <p:spPr>
            <a:xfrm>
              <a:off x="4755" y="5686"/>
              <a:ext cx="4653" cy="1392"/>
            </a:xfrm>
            <a:prstGeom prst="roundRect">
              <a:avLst/>
            </a:prstGeom>
            <a:grpFill/>
            <a:ln>
              <a:solidFill>
                <a:srgbClr val="003366"/>
              </a:solidFill>
            </a:ln>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按标签、时间查找笔记，</a:t>
              </a:r>
              <a:r>
                <a:rPr lang="zh-CN" altLang="en-US" sz="1900" b="1" strike="noStrike" noProof="1">
                  <a:solidFill>
                    <a:srgbClr val="FFFF00"/>
                  </a:solidFill>
                  <a:latin typeface="微软雅黑" panose="020B0503020204020204" pitchFamily="34" charset="-122"/>
                  <a:ea typeface="微软雅黑" panose="020B0503020204020204" pitchFamily="34" charset="-122"/>
                </a:rPr>
                <a:t>融会贯通</a:t>
              </a:r>
              <a:r>
                <a:rPr lang="zh-CN" altLang="en-US" sz="1900" b="1" strike="noStrike" noProof="1">
                  <a:solidFill>
                    <a:srgbClr val="FFFFFF"/>
                  </a:solidFill>
                  <a:latin typeface="微软雅黑" panose="020B0503020204020204" pitchFamily="34" charset="-122"/>
                  <a:ea typeface="微软雅黑" panose="020B0503020204020204" pitchFamily="34" charset="-122"/>
                </a:rPr>
                <a:t>。</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sp>
          <p:nvSpPr>
            <p:cNvPr id="65" name=" 167"/>
            <p:cNvSpPr/>
            <p:nvPr/>
          </p:nvSpPr>
          <p:spPr>
            <a:xfrm>
              <a:off x="14588" y="4560"/>
              <a:ext cx="3877" cy="1248"/>
            </a:xfrm>
            <a:prstGeom prst="roundRect">
              <a:avLst/>
            </a:prstGeom>
            <a:grpFill/>
            <a:ln>
              <a:solidFill>
                <a:srgbClr val="003366"/>
              </a:solidFill>
            </a:ln>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快速定位笔记来源，</a:t>
              </a:r>
              <a:r>
                <a:rPr lang="zh-CN" altLang="en-US" sz="1900" b="1" strike="noStrike" noProof="1">
                  <a:solidFill>
                    <a:srgbClr val="FFFF00"/>
                  </a:solidFill>
                  <a:latin typeface="微软雅黑" panose="020B0503020204020204" pitchFamily="34" charset="-122"/>
                  <a:ea typeface="微软雅黑" panose="020B0503020204020204" pitchFamily="34" charset="-122"/>
                </a:rPr>
                <a:t>温故知新</a:t>
              </a:r>
              <a:r>
                <a:rPr lang="zh-CN" altLang="en-US" sz="1900" b="1" strike="noStrike" noProof="1">
                  <a:solidFill>
                    <a:srgbClr val="FFFFFF"/>
                  </a:solidFill>
                  <a:latin typeface="微软雅黑" panose="020B0503020204020204" pitchFamily="34" charset="-122"/>
                  <a:ea typeface="微软雅黑" panose="020B0503020204020204" pitchFamily="34" charset="-122"/>
                </a:rPr>
                <a:t>。</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sp>
          <p:nvSpPr>
            <p:cNvPr id="66" name=" 167"/>
            <p:cNvSpPr/>
            <p:nvPr/>
          </p:nvSpPr>
          <p:spPr>
            <a:xfrm>
              <a:off x="6429" y="3967"/>
              <a:ext cx="3671" cy="1336"/>
            </a:xfrm>
            <a:prstGeom prst="roundRect">
              <a:avLst/>
            </a:prstGeom>
            <a:grpFill/>
            <a:ln>
              <a:solidFill>
                <a:srgbClr val="003366"/>
              </a:solidFill>
            </a:ln>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用标签将笔记归类，方便查找与应用。</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sp>
          <p:nvSpPr>
            <p:cNvPr id="67" name=" 167"/>
            <p:cNvSpPr/>
            <p:nvPr/>
          </p:nvSpPr>
          <p:spPr>
            <a:xfrm>
              <a:off x="9408" y="2054"/>
              <a:ext cx="4900" cy="1336"/>
            </a:xfrm>
            <a:prstGeom prst="roundRect">
              <a:avLst/>
            </a:prstGeom>
            <a:grpFill/>
            <a:ln>
              <a:solidFill>
                <a:srgbClr val="003366"/>
              </a:solidFill>
            </a:ln>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笔记素材可打印、导出，</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900" b="1" strike="noStrike" noProof="1">
                  <a:solidFill>
                    <a:srgbClr val="FFFFFF"/>
                  </a:solidFill>
                  <a:latin typeface="微软雅黑" panose="020B0503020204020204" pitchFamily="34" charset="-122"/>
                  <a:ea typeface="微软雅黑" panose="020B0503020204020204" pitchFamily="34" charset="-122"/>
                </a:rPr>
                <a:t>也可直接插入</a:t>
              </a:r>
              <a:r>
                <a:rPr lang="en-US" altLang="zh-CN" sz="1900" b="1" strike="noStrike" noProof="1">
                  <a:solidFill>
                    <a:srgbClr val="FFFFFF"/>
                  </a:solidFill>
                  <a:latin typeface="微软雅黑" panose="020B0503020204020204" pitchFamily="34" charset="-122"/>
                  <a:ea typeface="微软雅黑" panose="020B0503020204020204" pitchFamily="34" charset="-122"/>
                </a:rPr>
                <a:t>Word</a:t>
              </a:r>
              <a:r>
                <a:rPr lang="zh-CN" altLang="en-US" sz="1900" b="1" strike="noStrike" noProof="1">
                  <a:solidFill>
                    <a:srgbClr val="FFFFFF"/>
                  </a:solidFill>
                  <a:latin typeface="微软雅黑" panose="020B0503020204020204" pitchFamily="34" charset="-122"/>
                  <a:ea typeface="微软雅黑" panose="020B0503020204020204" pitchFamily="34" charset="-122"/>
                </a:rPr>
                <a:t>文档。</a:t>
              </a:r>
              <a:endParaRPr lang="zh-CN" altLang="en-US" sz="1900" b="1" strike="noStrike" noProof="1">
                <a:solidFill>
                  <a:srgbClr val="FFFFFF"/>
                </a:solidFill>
                <a:latin typeface="微软雅黑" panose="020B0503020204020204" pitchFamily="34" charset="-122"/>
                <a:ea typeface="微软雅黑" panose="020B0503020204020204" pitchFamily="34" charset="-122"/>
              </a:endParaRPr>
            </a:p>
          </p:txBody>
        </p:sp>
      </p:grpSp>
      <p:grpSp>
        <p:nvGrpSpPr>
          <p:cNvPr id="3" name="组合 32"/>
          <p:cNvGrpSpPr/>
          <p:nvPr/>
        </p:nvGrpSpPr>
        <p:grpSpPr>
          <a:xfrm>
            <a:off x="0" y="6561455"/>
            <a:ext cx="12858750" cy="676275"/>
            <a:chOff x="-50" y="9529"/>
            <a:chExt cx="19296" cy="1065"/>
          </a:xfrm>
        </p:grpSpPr>
        <p:cxnSp>
          <p:nvCxnSpPr>
            <p:cNvPr id="4" name="直接连接符 3"/>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5" name="文本框 34"/>
            <p:cNvSpPr txBox="1"/>
            <p:nvPr/>
          </p:nvSpPr>
          <p:spPr>
            <a:xfrm>
              <a:off x="4545" y="9966"/>
              <a:ext cx="2064"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深入研读</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6"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7" name=" 184"/>
            <p:cNvSpPr/>
            <p:nvPr/>
          </p:nvSpPr>
          <p:spPr>
            <a:xfrm>
              <a:off x="8693"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0"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2"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13"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14" name="文本框 40"/>
            <p:cNvSpPr txBox="1"/>
            <p:nvPr/>
          </p:nvSpPr>
          <p:spPr>
            <a:xfrm>
              <a:off x="7930" y="9980"/>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15" name=" 184"/>
            <p:cNvSpPr/>
            <p:nvPr/>
          </p:nvSpPr>
          <p:spPr>
            <a:xfrm>
              <a:off x="5202" y="9529"/>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6"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8" name="文本框 44"/>
            <p:cNvSpPr txBox="1"/>
            <p:nvPr/>
          </p:nvSpPr>
          <p:spPr>
            <a:xfrm>
              <a:off x="11611"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23"/>
                                        </p:tgtEl>
                                        <p:attrNameLst>
                                          <p:attrName>style.visibility</p:attrName>
                                        </p:attrNameLst>
                                      </p:cBhvr>
                                      <p:to>
                                        <p:strVal val="visible"/>
                                      </p:to>
                                    </p:set>
                                    <p:animEffect transition="in" filter="fade">
                                      <p:cBhvr>
                                        <p:cTn id="7" dur="500"/>
                                        <p:tgtEl>
                                          <p:spTgt spid="645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p:nvPr>
            <p:custDataLst>
              <p:tags r:id="rId1"/>
            </p:custDataLst>
          </p:nvPr>
        </p:nvSpPr>
        <p:spPr>
          <a:xfrm>
            <a:off x="734157" y="646422"/>
            <a:ext cx="12124243" cy="3127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2"/>
            </p:custDataLst>
          </p:nvPr>
        </p:nvSpPr>
        <p:spPr>
          <a:xfrm>
            <a:off x="801" y="140918"/>
            <a:ext cx="577165" cy="536784"/>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25" tIns="48212" rIns="96425" bIns="48212"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3.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自主科研  选题开题</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4W1H</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5" name="Oval 39"/>
          <p:cNvSpPr>
            <a:spLocks noChangeAspect="1"/>
          </p:cNvSpPr>
          <p:nvPr/>
        </p:nvSpPr>
        <p:spPr>
          <a:xfrm>
            <a:off x="1899871" y="2178868"/>
            <a:ext cx="828006" cy="828006"/>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en-AU"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What</a:t>
            </a:r>
            <a:endParaRPr lang="en-US" altLang="en-AU"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cxnSp>
        <p:nvCxnSpPr>
          <p:cNvPr id="256" name="Elbow Connector 40"/>
          <p:cNvCxnSpPr/>
          <p:nvPr/>
        </p:nvCxnSpPr>
        <p:spPr>
          <a:xfrm rot="10800000" flipV="1">
            <a:off x="2357048" y="3237929"/>
            <a:ext cx="1332010" cy="1440011"/>
          </a:xfrm>
          <a:prstGeom prst="bentConnector3">
            <a:avLst>
              <a:gd name="adj1" fmla="val 50000"/>
            </a:avLst>
          </a:prstGeom>
          <a:ln w="63500">
            <a:solidFill>
              <a:srgbClr val="003366"/>
            </a:solidFill>
            <a:tailEnd type="triangle"/>
          </a:ln>
        </p:spPr>
        <p:style>
          <a:lnRef idx="1">
            <a:srgbClr val="003366"/>
          </a:lnRef>
          <a:fillRef idx="0">
            <a:srgbClr val="003366"/>
          </a:fillRef>
          <a:effectRef idx="0">
            <a:srgbClr val="003366"/>
          </a:effectRef>
          <a:fontRef idx="minor">
            <a:srgbClr val="000000"/>
          </a:fontRef>
        </p:style>
      </p:cxnSp>
      <p:cxnSp>
        <p:nvCxnSpPr>
          <p:cNvPr id="257" name="Elbow Connector 41"/>
          <p:cNvCxnSpPr/>
          <p:nvPr/>
        </p:nvCxnSpPr>
        <p:spPr>
          <a:xfrm rot="10800000">
            <a:off x="2716636" y="2629949"/>
            <a:ext cx="1116008" cy="1233594"/>
          </a:xfrm>
          <a:prstGeom prst="bentConnector3">
            <a:avLst>
              <a:gd name="adj1" fmla="val 50000"/>
            </a:avLst>
          </a:prstGeom>
          <a:ln w="63500">
            <a:solidFill>
              <a:srgbClr val="003366"/>
            </a:solidFill>
            <a:tailEnd type="triangle"/>
          </a:ln>
        </p:spPr>
        <p:style>
          <a:lnRef idx="1">
            <a:srgbClr val="003366"/>
          </a:lnRef>
          <a:fillRef idx="0">
            <a:srgbClr val="003366"/>
          </a:fillRef>
          <a:effectRef idx="0">
            <a:srgbClr val="003366"/>
          </a:effectRef>
          <a:fontRef idx="minor">
            <a:srgbClr val="000000"/>
          </a:fontRef>
        </p:style>
      </p:cxnSp>
      <p:sp>
        <p:nvSpPr>
          <p:cNvPr id="260" name="Oval 44"/>
          <p:cNvSpPr>
            <a:spLocks noChangeAspect="1"/>
          </p:cNvSpPr>
          <p:nvPr/>
        </p:nvSpPr>
        <p:spPr>
          <a:xfrm flipH="1">
            <a:off x="7198173" y="964661"/>
            <a:ext cx="828006" cy="828006"/>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zh-CN"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HOW</a:t>
            </a:r>
            <a:endParaRPr lang="en-US" altLang="zh-CN"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cxnSp>
        <p:nvCxnSpPr>
          <p:cNvPr id="261" name="Elbow Connector 45"/>
          <p:cNvCxnSpPr/>
          <p:nvPr/>
        </p:nvCxnSpPr>
        <p:spPr>
          <a:xfrm>
            <a:off x="6007784" y="2928736"/>
            <a:ext cx="1836014" cy="1980015"/>
          </a:xfrm>
          <a:prstGeom prst="bentConnector3">
            <a:avLst>
              <a:gd name="adj1" fmla="val 50000"/>
            </a:avLst>
          </a:prstGeom>
          <a:ln w="63500">
            <a:solidFill>
              <a:srgbClr val="003366"/>
            </a:solidFill>
            <a:tailEnd type="triangle"/>
          </a:ln>
        </p:spPr>
        <p:style>
          <a:lnRef idx="1">
            <a:srgbClr val="003366"/>
          </a:lnRef>
          <a:fillRef idx="0">
            <a:srgbClr val="003366"/>
          </a:fillRef>
          <a:effectRef idx="0">
            <a:srgbClr val="003366"/>
          </a:effectRef>
          <a:fontRef idx="minor">
            <a:srgbClr val="000000"/>
          </a:fontRef>
        </p:style>
      </p:cxnSp>
      <p:cxnSp>
        <p:nvCxnSpPr>
          <p:cNvPr id="262" name="Elbow Connector 46"/>
          <p:cNvCxnSpPr/>
          <p:nvPr/>
        </p:nvCxnSpPr>
        <p:spPr>
          <a:xfrm flipV="1">
            <a:off x="5583016" y="1437809"/>
            <a:ext cx="1620012" cy="2988022"/>
          </a:xfrm>
          <a:prstGeom prst="bentConnector3">
            <a:avLst>
              <a:gd name="adj1" fmla="val 50000"/>
            </a:avLst>
          </a:prstGeom>
          <a:ln w="63500">
            <a:solidFill>
              <a:srgbClr val="003366"/>
            </a:solidFill>
            <a:tailEnd type="triangle"/>
          </a:ln>
        </p:spPr>
        <p:style>
          <a:lnRef idx="1">
            <a:srgbClr val="003366"/>
          </a:lnRef>
          <a:fillRef idx="0">
            <a:srgbClr val="003366"/>
          </a:fillRef>
          <a:effectRef idx="0">
            <a:srgbClr val="003366"/>
          </a:effectRef>
          <a:fontRef idx="minor">
            <a:srgbClr val="000000"/>
          </a:fontRef>
        </p:style>
      </p:cxnSp>
      <p:sp>
        <p:nvSpPr>
          <p:cNvPr id="265" name="Oval 77"/>
          <p:cNvSpPr>
            <a:spLocks noChangeAspect="1"/>
          </p:cNvSpPr>
          <p:nvPr/>
        </p:nvSpPr>
        <p:spPr>
          <a:xfrm>
            <a:off x="1537906" y="4216853"/>
            <a:ext cx="828006" cy="828006"/>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0" tIns="0" rIns="0" bIns="0" numCol="1" spcCol="0" rtlCol="0" fromWordArt="0" anchor="ctr" anchorCtr="1" forceAA="0" compatLnSpc="1">
            <a:noAutofit/>
          </a:bodyPr>
          <a:lstStyle/>
          <a:p>
            <a:pPr lvl="0" algn="ctr">
              <a:lnSpc>
                <a:spcPct val="120000"/>
              </a:lnSpc>
              <a:spcBef>
                <a:spcPts val="0"/>
              </a:spcBef>
              <a:spcAft>
                <a:spcPts val="0"/>
              </a:spcAft>
            </a:pPr>
            <a:r>
              <a:rPr lang="en-US" b="1" dirty="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Why</a:t>
            </a:r>
            <a:endParaRPr lang="en-US" b="1" dirty="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68" name="Oval 80"/>
          <p:cNvSpPr>
            <a:spLocks noChangeAspect="1"/>
          </p:cNvSpPr>
          <p:nvPr/>
        </p:nvSpPr>
        <p:spPr>
          <a:xfrm>
            <a:off x="7868675" y="4471979"/>
            <a:ext cx="900007" cy="900007"/>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zh-CN"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When</a:t>
            </a:r>
            <a:endParaRPr lang="en-US" altLang="zh-CN"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cxnSp>
        <p:nvCxnSpPr>
          <p:cNvPr id="273" name="Elbow Connector 46"/>
          <p:cNvCxnSpPr/>
          <p:nvPr/>
        </p:nvCxnSpPr>
        <p:spPr>
          <a:xfrm>
            <a:off x="5696585" y="2543175"/>
            <a:ext cx="1980015" cy="936007"/>
          </a:xfrm>
          <a:prstGeom prst="bentConnector3">
            <a:avLst>
              <a:gd name="adj1" fmla="val 50028"/>
            </a:avLst>
          </a:prstGeom>
          <a:ln w="63500">
            <a:solidFill>
              <a:srgbClr val="003366"/>
            </a:solidFill>
            <a:tailEnd type="triangle"/>
          </a:ln>
        </p:spPr>
        <p:style>
          <a:lnRef idx="1">
            <a:srgbClr val="003366"/>
          </a:lnRef>
          <a:fillRef idx="0">
            <a:srgbClr val="003366"/>
          </a:fillRef>
          <a:effectRef idx="0">
            <a:srgbClr val="003366"/>
          </a:effectRef>
          <a:fontRef idx="minor">
            <a:srgbClr val="000000"/>
          </a:fontRef>
        </p:style>
      </p:cxnSp>
      <p:grpSp>
        <p:nvGrpSpPr>
          <p:cNvPr id="37" name="组合 36"/>
          <p:cNvGrpSpPr/>
          <p:nvPr/>
        </p:nvGrpSpPr>
        <p:grpSpPr>
          <a:xfrm>
            <a:off x="3745865" y="2219960"/>
            <a:ext cx="2196016" cy="3708027"/>
            <a:chOff x="6685" y="3196"/>
            <a:chExt cx="3792" cy="6187"/>
          </a:xfrm>
        </p:grpSpPr>
        <p:grpSp>
          <p:nvGrpSpPr>
            <p:cNvPr id="4" name="Group 34"/>
            <p:cNvGrpSpPr/>
            <p:nvPr/>
          </p:nvGrpSpPr>
          <p:grpSpPr>
            <a:xfrm>
              <a:off x="6830" y="3290"/>
              <a:ext cx="3509" cy="4308"/>
              <a:chOff x="4815811" y="1544854"/>
              <a:chExt cx="2306611" cy="2831742"/>
            </a:xfrm>
          </p:grpSpPr>
          <p:cxnSp>
            <p:nvCxnSpPr>
              <p:cNvPr id="5" name="Straight Connector 119"/>
              <p:cNvCxnSpPr/>
              <p:nvPr/>
            </p:nvCxnSpPr>
            <p:spPr>
              <a:xfrm flipV="1">
                <a:off x="6567142" y="2875576"/>
                <a:ext cx="555280" cy="26604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 name="Straight Connector 120"/>
              <p:cNvCxnSpPr/>
              <p:nvPr/>
            </p:nvCxnSpPr>
            <p:spPr>
              <a:xfrm>
                <a:off x="4973177" y="3240628"/>
                <a:ext cx="349354" cy="73676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 name="Straight Connector 121"/>
              <p:cNvCxnSpPr/>
              <p:nvPr/>
            </p:nvCxnSpPr>
            <p:spPr>
              <a:xfrm>
                <a:off x="5490256" y="2946817"/>
                <a:ext cx="61411" cy="53585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8" name="Straight Connector 122"/>
              <p:cNvCxnSpPr/>
              <p:nvPr/>
            </p:nvCxnSpPr>
            <p:spPr>
              <a:xfrm flipH="1">
                <a:off x="6845536" y="2890351"/>
                <a:ext cx="261556" cy="53585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9" name="Straight Connector 123"/>
              <p:cNvCxnSpPr/>
              <p:nvPr/>
            </p:nvCxnSpPr>
            <p:spPr>
              <a:xfrm flipH="1">
                <a:off x="6636373" y="3394234"/>
                <a:ext cx="225677" cy="45800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0" name="Straight Connector 124"/>
              <p:cNvCxnSpPr/>
              <p:nvPr/>
            </p:nvCxnSpPr>
            <p:spPr>
              <a:xfrm flipH="1">
                <a:off x="6346222" y="3146516"/>
                <a:ext cx="225675" cy="50869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1" name="Straight Connector 125"/>
              <p:cNvCxnSpPr/>
              <p:nvPr/>
            </p:nvCxnSpPr>
            <p:spPr>
              <a:xfrm flipH="1">
                <a:off x="6578790" y="3844363"/>
                <a:ext cx="57583" cy="45800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2" name="Straight Connector 126"/>
              <p:cNvCxnSpPr/>
              <p:nvPr/>
            </p:nvCxnSpPr>
            <p:spPr>
              <a:xfrm>
                <a:off x="5322532" y="3969216"/>
                <a:ext cx="113793" cy="40738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3" name="Straight Connector 127"/>
              <p:cNvCxnSpPr/>
              <p:nvPr/>
            </p:nvCxnSpPr>
            <p:spPr>
              <a:xfrm>
                <a:off x="7056315" y="2229057"/>
                <a:ext cx="41725" cy="66129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4" name="Straight Connector 128"/>
              <p:cNvCxnSpPr/>
              <p:nvPr/>
            </p:nvCxnSpPr>
            <p:spPr>
              <a:xfrm>
                <a:off x="6687343" y="1812146"/>
                <a:ext cx="389834" cy="41691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5" name="Straight Connector 129"/>
              <p:cNvCxnSpPr/>
              <p:nvPr/>
            </p:nvCxnSpPr>
            <p:spPr>
              <a:xfrm>
                <a:off x="6074263" y="1545097"/>
                <a:ext cx="613080" cy="26704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6" name="Straight Connector 130"/>
              <p:cNvCxnSpPr/>
              <p:nvPr/>
            </p:nvCxnSpPr>
            <p:spPr>
              <a:xfrm flipV="1">
                <a:off x="5424178" y="1545097"/>
                <a:ext cx="650086" cy="14718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7" name="Straight Connector 131"/>
              <p:cNvCxnSpPr/>
              <p:nvPr/>
            </p:nvCxnSpPr>
            <p:spPr>
              <a:xfrm flipV="1">
                <a:off x="5027800" y="1678621"/>
                <a:ext cx="396378" cy="31964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8" name="Straight Connector 132"/>
              <p:cNvCxnSpPr/>
              <p:nvPr/>
            </p:nvCxnSpPr>
            <p:spPr>
              <a:xfrm flipH="1">
                <a:off x="4824863" y="2038040"/>
                <a:ext cx="182074" cy="47103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9" name="Straight Connector 133"/>
              <p:cNvCxnSpPr/>
              <p:nvPr/>
            </p:nvCxnSpPr>
            <p:spPr>
              <a:xfrm>
                <a:off x="4815811" y="2509078"/>
                <a:ext cx="157366" cy="73155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 name="Straight Connector 134"/>
              <p:cNvCxnSpPr/>
              <p:nvPr/>
            </p:nvCxnSpPr>
            <p:spPr>
              <a:xfrm flipV="1">
                <a:off x="4864987" y="2460205"/>
                <a:ext cx="501063" cy="4887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 name="Straight Connector 135"/>
              <p:cNvCxnSpPr/>
              <p:nvPr/>
            </p:nvCxnSpPr>
            <p:spPr>
              <a:xfrm flipV="1">
                <a:off x="5140569" y="2460205"/>
                <a:ext cx="231736" cy="33321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2" name="Straight Connector 136"/>
              <p:cNvCxnSpPr/>
              <p:nvPr/>
            </p:nvCxnSpPr>
            <p:spPr>
              <a:xfrm>
                <a:off x="4840215" y="2538060"/>
                <a:ext cx="625436" cy="153832"/>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3" name="Straight Connector 137"/>
              <p:cNvCxnSpPr/>
              <p:nvPr/>
            </p:nvCxnSpPr>
            <p:spPr>
              <a:xfrm flipV="1">
                <a:off x="4997581" y="2791703"/>
                <a:ext cx="150273" cy="43266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4" name="Straight Connector 138"/>
              <p:cNvCxnSpPr/>
              <p:nvPr/>
            </p:nvCxnSpPr>
            <p:spPr>
              <a:xfrm>
                <a:off x="4826929" y="2521803"/>
                <a:ext cx="324406" cy="26990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5" name="Straight Connector 139"/>
              <p:cNvCxnSpPr/>
              <p:nvPr/>
            </p:nvCxnSpPr>
            <p:spPr>
              <a:xfrm>
                <a:off x="5460687" y="2691892"/>
                <a:ext cx="45250" cy="29575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6" name="Straight Connector 140"/>
              <p:cNvCxnSpPr/>
              <p:nvPr/>
            </p:nvCxnSpPr>
            <p:spPr>
              <a:xfrm flipH="1" flipV="1">
                <a:off x="5046450" y="1998261"/>
                <a:ext cx="331494" cy="46194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7" name="Straight Connector 141"/>
              <p:cNvCxnSpPr/>
              <p:nvPr/>
            </p:nvCxnSpPr>
            <p:spPr>
              <a:xfrm flipH="1">
                <a:off x="5358269" y="1728362"/>
                <a:ext cx="38326" cy="73184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8" name="Straight Connector 142"/>
              <p:cNvCxnSpPr/>
              <p:nvPr/>
            </p:nvCxnSpPr>
            <p:spPr>
              <a:xfrm flipV="1">
                <a:off x="5369214" y="2176842"/>
                <a:ext cx="436907" cy="28336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9" name="Straight Connector 143"/>
              <p:cNvCxnSpPr/>
              <p:nvPr/>
            </p:nvCxnSpPr>
            <p:spPr>
              <a:xfrm>
                <a:off x="5442741" y="1721262"/>
                <a:ext cx="361776" cy="46799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30" name="Straight Connector 144"/>
              <p:cNvCxnSpPr/>
              <p:nvPr/>
            </p:nvCxnSpPr>
            <p:spPr>
              <a:xfrm flipH="1">
                <a:off x="5791453" y="1545097"/>
                <a:ext cx="272787" cy="631502"/>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31" name="Straight Connector 145"/>
              <p:cNvCxnSpPr/>
              <p:nvPr/>
            </p:nvCxnSpPr>
            <p:spPr>
              <a:xfrm>
                <a:off x="6078550" y="1544854"/>
                <a:ext cx="165859" cy="583116"/>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32" name="Straight Connector 146"/>
              <p:cNvCxnSpPr/>
              <p:nvPr/>
            </p:nvCxnSpPr>
            <p:spPr>
              <a:xfrm flipH="1">
                <a:off x="6268895" y="1812146"/>
                <a:ext cx="432758" cy="31582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33" name="Straight Connector 147"/>
              <p:cNvCxnSpPr/>
              <p:nvPr/>
            </p:nvCxnSpPr>
            <p:spPr>
              <a:xfrm flipH="1" flipV="1">
                <a:off x="6222965" y="2127970"/>
                <a:ext cx="838390" cy="101087"/>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34" name="Straight Connector 148"/>
              <p:cNvCxnSpPr/>
              <p:nvPr/>
            </p:nvCxnSpPr>
            <p:spPr>
              <a:xfrm>
                <a:off x="5951453" y="2626814"/>
                <a:ext cx="315891" cy="58382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49" name="Straight Connector 149"/>
              <p:cNvCxnSpPr/>
              <p:nvPr/>
            </p:nvCxnSpPr>
            <p:spPr>
              <a:xfrm flipV="1">
                <a:off x="5955481" y="2142494"/>
                <a:ext cx="297384" cy="48431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0" name="Straight Connector 150"/>
              <p:cNvCxnSpPr/>
              <p:nvPr/>
            </p:nvCxnSpPr>
            <p:spPr>
              <a:xfrm flipV="1">
                <a:off x="5823080" y="2142494"/>
                <a:ext cx="413894" cy="3410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1" name="Straight Connector 151"/>
              <p:cNvCxnSpPr/>
              <p:nvPr/>
            </p:nvCxnSpPr>
            <p:spPr>
              <a:xfrm>
                <a:off x="6258929" y="2137145"/>
                <a:ext cx="518246" cy="31431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2" name="Straight Connector 152"/>
              <p:cNvCxnSpPr/>
              <p:nvPr/>
            </p:nvCxnSpPr>
            <p:spPr>
              <a:xfrm flipH="1">
                <a:off x="6796760" y="2229057"/>
                <a:ext cx="279115" cy="21314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3" name="Straight Connector 153"/>
              <p:cNvCxnSpPr/>
              <p:nvPr/>
            </p:nvCxnSpPr>
            <p:spPr>
              <a:xfrm>
                <a:off x="6763857" y="2464323"/>
                <a:ext cx="297497" cy="42602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4" name="Straight Connector 154"/>
              <p:cNvCxnSpPr/>
              <p:nvPr/>
            </p:nvCxnSpPr>
            <p:spPr>
              <a:xfrm flipV="1">
                <a:off x="6468879" y="2453261"/>
                <a:ext cx="308910" cy="256572"/>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5" name="Straight Connector 155"/>
              <p:cNvCxnSpPr/>
              <p:nvPr/>
            </p:nvCxnSpPr>
            <p:spPr>
              <a:xfrm>
                <a:off x="6267344" y="2150093"/>
                <a:ext cx="191716" cy="55974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6" name="Straight Connector 156"/>
              <p:cNvCxnSpPr/>
              <p:nvPr/>
            </p:nvCxnSpPr>
            <p:spPr>
              <a:xfrm flipH="1" flipV="1">
                <a:off x="5800527" y="2172490"/>
                <a:ext cx="163662" cy="442486"/>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7" name="Straight Connector 157"/>
              <p:cNvCxnSpPr/>
              <p:nvPr/>
            </p:nvCxnSpPr>
            <p:spPr>
              <a:xfrm flipV="1">
                <a:off x="5443793" y="2638651"/>
                <a:ext cx="493125" cy="5883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8" name="Straight Connector 158"/>
              <p:cNvCxnSpPr/>
              <p:nvPr/>
            </p:nvCxnSpPr>
            <p:spPr>
              <a:xfrm>
                <a:off x="5354198" y="2464323"/>
                <a:ext cx="562090" cy="16016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59" name="Straight Connector 159"/>
              <p:cNvCxnSpPr/>
              <p:nvPr/>
            </p:nvCxnSpPr>
            <p:spPr>
              <a:xfrm flipV="1">
                <a:off x="5981770" y="2458732"/>
                <a:ext cx="767441" cy="17981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0" name="Straight Connector 160"/>
              <p:cNvCxnSpPr/>
              <p:nvPr/>
            </p:nvCxnSpPr>
            <p:spPr>
              <a:xfrm>
                <a:off x="5971041" y="2650381"/>
                <a:ext cx="492339" cy="6672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1" name="Straight Connector 161"/>
              <p:cNvCxnSpPr/>
              <p:nvPr/>
            </p:nvCxnSpPr>
            <p:spPr>
              <a:xfrm flipH="1" flipV="1">
                <a:off x="5170294" y="2791703"/>
                <a:ext cx="350013" cy="19365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2" name="Straight Connector 162"/>
              <p:cNvCxnSpPr/>
              <p:nvPr/>
            </p:nvCxnSpPr>
            <p:spPr>
              <a:xfrm flipV="1">
                <a:off x="4984068" y="2982116"/>
                <a:ext cx="502232" cy="27325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3" name="Straight Connector 163"/>
              <p:cNvCxnSpPr/>
              <p:nvPr/>
            </p:nvCxnSpPr>
            <p:spPr>
              <a:xfrm>
                <a:off x="5009678" y="3255367"/>
                <a:ext cx="579969" cy="25190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4" name="Straight Connector 164"/>
              <p:cNvCxnSpPr/>
              <p:nvPr/>
            </p:nvCxnSpPr>
            <p:spPr>
              <a:xfrm flipV="1">
                <a:off x="5312063" y="3507272"/>
                <a:ext cx="253114" cy="418062"/>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5" name="Straight Connector 165"/>
              <p:cNvCxnSpPr/>
              <p:nvPr/>
            </p:nvCxnSpPr>
            <p:spPr>
              <a:xfrm flipH="1" flipV="1">
                <a:off x="5568935" y="3508706"/>
                <a:ext cx="143924" cy="51931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6" name="Straight Connector 166"/>
              <p:cNvCxnSpPr/>
              <p:nvPr/>
            </p:nvCxnSpPr>
            <p:spPr>
              <a:xfrm flipV="1">
                <a:off x="5436326" y="4028019"/>
                <a:ext cx="285930" cy="33677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7" name="Straight Connector 167"/>
              <p:cNvCxnSpPr/>
              <p:nvPr/>
            </p:nvCxnSpPr>
            <p:spPr>
              <a:xfrm>
                <a:off x="5731751" y="4040560"/>
                <a:ext cx="271109" cy="336036"/>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8" name="Straight Connector 168"/>
              <p:cNvCxnSpPr/>
              <p:nvPr/>
            </p:nvCxnSpPr>
            <p:spPr>
              <a:xfrm flipV="1">
                <a:off x="5980145" y="3646755"/>
                <a:ext cx="0" cy="71803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69" name="Straight Connector 169"/>
              <p:cNvCxnSpPr/>
              <p:nvPr/>
            </p:nvCxnSpPr>
            <p:spPr>
              <a:xfrm>
                <a:off x="5964189" y="2638543"/>
                <a:ext cx="0" cy="58582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0" name="Straight Connector 170"/>
              <p:cNvCxnSpPr/>
              <p:nvPr/>
            </p:nvCxnSpPr>
            <p:spPr>
              <a:xfrm>
                <a:off x="5505937" y="2982116"/>
                <a:ext cx="496924" cy="66463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1" name="Straight Connector 171"/>
              <p:cNvCxnSpPr/>
              <p:nvPr/>
            </p:nvCxnSpPr>
            <p:spPr>
              <a:xfrm flipH="1" flipV="1">
                <a:off x="5971041" y="3212073"/>
                <a:ext cx="20698" cy="43228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2" name="Straight Connector 172"/>
              <p:cNvCxnSpPr/>
              <p:nvPr/>
            </p:nvCxnSpPr>
            <p:spPr>
              <a:xfrm>
                <a:off x="6485274" y="2728943"/>
                <a:ext cx="96764" cy="429337"/>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3" name="Straight Connector 173"/>
              <p:cNvCxnSpPr/>
              <p:nvPr/>
            </p:nvCxnSpPr>
            <p:spPr>
              <a:xfrm flipV="1">
                <a:off x="6578656" y="2451459"/>
                <a:ext cx="193124" cy="70682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4" name="Straight Connector 174"/>
              <p:cNvCxnSpPr/>
              <p:nvPr/>
            </p:nvCxnSpPr>
            <p:spPr>
              <a:xfrm flipV="1">
                <a:off x="6276482" y="2728943"/>
                <a:ext cx="190780" cy="49542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5" name="Straight Connector 175"/>
              <p:cNvCxnSpPr/>
              <p:nvPr/>
            </p:nvCxnSpPr>
            <p:spPr>
              <a:xfrm flipV="1">
                <a:off x="5523949" y="2708886"/>
                <a:ext cx="930829" cy="25995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76" name="Straight Connector 176"/>
              <p:cNvCxnSpPr/>
              <p:nvPr/>
            </p:nvCxnSpPr>
            <p:spPr>
              <a:xfrm flipH="1" flipV="1">
                <a:off x="5961667" y="3619808"/>
                <a:ext cx="384555" cy="44451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88" name="Straight Connector 177"/>
              <p:cNvCxnSpPr/>
              <p:nvPr/>
            </p:nvCxnSpPr>
            <p:spPr>
              <a:xfrm flipV="1">
                <a:off x="6007431" y="4049017"/>
                <a:ext cx="341269" cy="308667"/>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97" name="Straight Connector 178"/>
              <p:cNvCxnSpPr/>
              <p:nvPr/>
            </p:nvCxnSpPr>
            <p:spPr>
              <a:xfrm>
                <a:off x="6338757" y="3659296"/>
                <a:ext cx="299586" cy="181627"/>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11" name="Straight Connector 179"/>
              <p:cNvCxnSpPr/>
              <p:nvPr/>
            </p:nvCxnSpPr>
            <p:spPr>
              <a:xfrm flipH="1">
                <a:off x="6338757" y="3668444"/>
                <a:ext cx="9943" cy="39450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97" name="Straight Connector 180"/>
              <p:cNvCxnSpPr/>
              <p:nvPr/>
            </p:nvCxnSpPr>
            <p:spPr>
              <a:xfrm>
                <a:off x="6263895" y="3228456"/>
                <a:ext cx="90999" cy="43998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98" name="Straight Connector 181"/>
              <p:cNvCxnSpPr/>
              <p:nvPr/>
            </p:nvCxnSpPr>
            <p:spPr>
              <a:xfrm flipV="1">
                <a:off x="5580713" y="3232828"/>
                <a:ext cx="390290" cy="266587"/>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199" name="Straight Connector 182"/>
              <p:cNvCxnSpPr/>
              <p:nvPr/>
            </p:nvCxnSpPr>
            <p:spPr>
              <a:xfrm>
                <a:off x="5496539" y="2984830"/>
                <a:ext cx="492359" cy="25173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0" name="Straight Connector 183"/>
              <p:cNvCxnSpPr/>
              <p:nvPr/>
            </p:nvCxnSpPr>
            <p:spPr>
              <a:xfrm>
                <a:off x="5979171" y="3220748"/>
                <a:ext cx="286190" cy="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1" name="Straight Connector 184"/>
              <p:cNvCxnSpPr/>
              <p:nvPr/>
            </p:nvCxnSpPr>
            <p:spPr>
              <a:xfrm flipV="1">
                <a:off x="6002860" y="3210639"/>
                <a:ext cx="273622" cy="422323"/>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2" name="Straight Connector 185"/>
              <p:cNvCxnSpPr/>
              <p:nvPr/>
            </p:nvCxnSpPr>
            <p:spPr>
              <a:xfrm flipV="1">
                <a:off x="5724992" y="3636725"/>
                <a:ext cx="235599" cy="409089"/>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3" name="Straight Connector 186"/>
              <p:cNvCxnSpPr/>
              <p:nvPr/>
            </p:nvCxnSpPr>
            <p:spPr>
              <a:xfrm flipV="1">
                <a:off x="5304451" y="3615724"/>
                <a:ext cx="672942" cy="34693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4" name="Straight Connector 187"/>
              <p:cNvCxnSpPr/>
              <p:nvPr/>
            </p:nvCxnSpPr>
            <p:spPr>
              <a:xfrm>
                <a:off x="5320956" y="3971950"/>
                <a:ext cx="1022510" cy="9237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09" name="Straight Connector 188"/>
              <p:cNvCxnSpPr/>
              <p:nvPr/>
            </p:nvCxnSpPr>
            <p:spPr>
              <a:xfrm flipH="1">
                <a:off x="6346222" y="3414241"/>
                <a:ext cx="499314" cy="27052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0" name="Straight Connector 189"/>
              <p:cNvCxnSpPr/>
              <p:nvPr/>
            </p:nvCxnSpPr>
            <p:spPr>
              <a:xfrm flipV="1">
                <a:off x="5579511" y="3432465"/>
                <a:ext cx="1273491" cy="70641"/>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1" name="Straight Connector 190"/>
              <p:cNvCxnSpPr/>
              <p:nvPr/>
            </p:nvCxnSpPr>
            <p:spPr>
              <a:xfrm>
                <a:off x="5447581" y="4356121"/>
                <a:ext cx="544159" cy="1002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2" name="Straight Connector 191"/>
              <p:cNvCxnSpPr/>
              <p:nvPr/>
            </p:nvCxnSpPr>
            <p:spPr>
              <a:xfrm>
                <a:off x="5998499" y="4360458"/>
                <a:ext cx="326678" cy="10550"/>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3" name="Straight Connector 192"/>
              <p:cNvCxnSpPr/>
              <p:nvPr/>
            </p:nvCxnSpPr>
            <p:spPr>
              <a:xfrm flipV="1">
                <a:off x="6327763" y="4312160"/>
                <a:ext cx="264162" cy="63185"/>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4" name="Straight Connector 193"/>
              <p:cNvCxnSpPr/>
              <p:nvPr/>
            </p:nvCxnSpPr>
            <p:spPr>
              <a:xfrm flipH="1">
                <a:off x="6325177" y="4049017"/>
                <a:ext cx="12393" cy="317124"/>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5" name="Straight Connector 194"/>
              <p:cNvCxnSpPr/>
              <p:nvPr/>
            </p:nvCxnSpPr>
            <p:spPr>
              <a:xfrm>
                <a:off x="6339518" y="4050282"/>
                <a:ext cx="233863" cy="261878"/>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cxnSp>
            <p:nvCxnSpPr>
              <p:cNvPr id="216" name="Straight Connector 195"/>
              <p:cNvCxnSpPr/>
              <p:nvPr/>
            </p:nvCxnSpPr>
            <p:spPr>
              <a:xfrm flipV="1">
                <a:off x="6359970" y="3854229"/>
                <a:ext cx="290379" cy="203076"/>
              </a:xfrm>
              <a:prstGeom prst="line">
                <a:avLst/>
              </a:prstGeom>
              <a:ln w="12700">
                <a:solidFill>
                  <a:srgbClr val="FFFFFF">
                    <a:lumMod val="75000"/>
                  </a:srgbClr>
                </a:solidFill>
                <a:prstDash val="solid"/>
              </a:ln>
            </p:spPr>
            <p:style>
              <a:lnRef idx="1">
                <a:srgbClr val="003366"/>
              </a:lnRef>
              <a:fillRef idx="0">
                <a:srgbClr val="003366"/>
              </a:fillRef>
              <a:effectRef idx="0">
                <a:srgbClr val="003366"/>
              </a:effectRef>
              <a:fontRef idx="minor">
                <a:srgbClr val="000000"/>
              </a:fontRef>
            </p:style>
          </p:cxnSp>
        </p:grpSp>
        <p:grpSp>
          <p:nvGrpSpPr>
            <p:cNvPr id="217" name="Group 35"/>
            <p:cNvGrpSpPr/>
            <p:nvPr/>
          </p:nvGrpSpPr>
          <p:grpSpPr>
            <a:xfrm>
              <a:off x="7092" y="3196"/>
              <a:ext cx="3259" cy="4504"/>
              <a:chOff x="5330055" y="2173721"/>
              <a:chExt cx="1400918" cy="1935594"/>
            </a:xfrm>
            <a:solidFill>
              <a:srgbClr val="FFFFFF">
                <a:lumMod val="75000"/>
              </a:srgbClr>
            </a:solidFill>
          </p:grpSpPr>
          <p:sp>
            <p:nvSpPr>
              <p:cNvPr id="218" name="Oval 88"/>
              <p:cNvSpPr>
                <a:spLocks noChangeAspect="1"/>
              </p:cNvSpPr>
              <p:nvPr/>
            </p:nvSpPr>
            <p:spPr>
              <a:xfrm>
                <a:off x="6636808" y="2620714"/>
                <a:ext cx="94165" cy="94165"/>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19" name="Oval 89"/>
              <p:cNvSpPr>
                <a:spLocks noChangeAspect="1"/>
              </p:cNvSpPr>
              <p:nvPr/>
            </p:nvSpPr>
            <p:spPr>
              <a:xfrm>
                <a:off x="5549460" y="2274670"/>
                <a:ext cx="117706" cy="117706"/>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0" name="Oval 90"/>
              <p:cNvSpPr>
                <a:spLocks noChangeAspect="1"/>
              </p:cNvSpPr>
              <p:nvPr/>
            </p:nvSpPr>
            <p:spPr>
              <a:xfrm>
                <a:off x="6516818" y="3385440"/>
                <a:ext cx="94165" cy="94165"/>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1" name="Oval 92"/>
              <p:cNvSpPr>
                <a:spLocks noChangeAspect="1"/>
              </p:cNvSpPr>
              <p:nvPr/>
            </p:nvSpPr>
            <p:spPr>
              <a:xfrm>
                <a:off x="6014356" y="2173721"/>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2" name="Oval 93"/>
              <p:cNvSpPr>
                <a:spLocks noChangeAspect="1"/>
              </p:cNvSpPr>
              <p:nvPr/>
            </p:nvSpPr>
            <p:spPr>
              <a:xfrm>
                <a:off x="6274957" y="4018781"/>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3" name="Oval 94"/>
              <p:cNvSpPr>
                <a:spLocks noChangeAspect="1"/>
              </p:cNvSpPr>
              <p:nvPr/>
            </p:nvSpPr>
            <p:spPr>
              <a:xfrm>
                <a:off x="5330055" y="2470055"/>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4" name="Oval 95"/>
              <p:cNvSpPr>
                <a:spLocks noChangeAspect="1"/>
              </p:cNvSpPr>
              <p:nvPr/>
            </p:nvSpPr>
            <p:spPr>
              <a:xfrm>
                <a:off x="6401522" y="2338261"/>
                <a:ext cx="165693" cy="165693"/>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5" name="Oval 97"/>
              <p:cNvSpPr>
                <a:spLocks noChangeAspect="1"/>
              </p:cNvSpPr>
              <p:nvPr/>
            </p:nvSpPr>
            <p:spPr>
              <a:xfrm>
                <a:off x="5591599" y="4017582"/>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r>
                  <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0</a:t>
                </a: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6" name="Oval 98"/>
              <p:cNvSpPr>
                <a:spLocks noChangeAspect="1"/>
              </p:cNvSpPr>
              <p:nvPr/>
            </p:nvSpPr>
            <p:spPr>
              <a:xfrm>
                <a:off x="5503887" y="3754166"/>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7" name="Oval 99"/>
              <p:cNvSpPr>
                <a:spLocks noChangeAspect="1"/>
              </p:cNvSpPr>
              <p:nvPr/>
            </p:nvSpPr>
            <p:spPr>
              <a:xfrm>
                <a:off x="5897899" y="2844911"/>
                <a:ext cx="154645" cy="154645"/>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8" name="Oval 100"/>
              <p:cNvSpPr>
                <a:spLocks noChangeAspect="1"/>
              </p:cNvSpPr>
              <p:nvPr/>
            </p:nvSpPr>
            <p:spPr>
              <a:xfrm>
                <a:off x="5644638" y="3115561"/>
                <a:ext cx="106856" cy="106856"/>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9" name="Oval 101"/>
              <p:cNvSpPr>
                <a:spLocks noChangeAspect="1"/>
              </p:cNvSpPr>
              <p:nvPr/>
            </p:nvSpPr>
            <p:spPr>
              <a:xfrm>
                <a:off x="5606319" y="2923635"/>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0" name="Oval 102"/>
              <p:cNvSpPr>
                <a:spLocks noChangeAspect="1"/>
              </p:cNvSpPr>
              <p:nvPr/>
            </p:nvSpPr>
            <p:spPr>
              <a:xfrm>
                <a:off x="6134075" y="3275461"/>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1" name="Oval 103"/>
              <p:cNvSpPr>
                <a:spLocks noChangeAspect="1"/>
              </p:cNvSpPr>
              <p:nvPr/>
            </p:nvSpPr>
            <p:spPr>
              <a:xfrm>
                <a:off x="6265177" y="2949207"/>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2" name="Oval 104"/>
              <p:cNvSpPr>
                <a:spLocks noChangeAspect="1"/>
              </p:cNvSpPr>
              <p:nvPr/>
            </p:nvSpPr>
            <p:spPr>
              <a:xfrm>
                <a:off x="5857077" y="2586833"/>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3" name="Oval 105"/>
              <p:cNvSpPr>
                <a:spLocks noChangeAspect="1"/>
              </p:cNvSpPr>
              <p:nvPr/>
            </p:nvSpPr>
            <p:spPr>
              <a:xfrm>
                <a:off x="6108690" y="4033019"/>
                <a:ext cx="66207" cy="66207"/>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4" name="Oval 106"/>
              <p:cNvSpPr>
                <a:spLocks noChangeAspect="1"/>
              </p:cNvSpPr>
              <p:nvPr/>
            </p:nvSpPr>
            <p:spPr>
              <a:xfrm>
                <a:off x="5935251" y="4007493"/>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5" name="Oval 107"/>
              <p:cNvSpPr>
                <a:spLocks noChangeAspect="1"/>
              </p:cNvSpPr>
              <p:nvPr/>
            </p:nvSpPr>
            <p:spPr>
              <a:xfrm>
                <a:off x="6179055" y="3805077"/>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6" name="Oval 108"/>
              <p:cNvSpPr>
                <a:spLocks noChangeAspect="1"/>
              </p:cNvSpPr>
              <p:nvPr/>
            </p:nvSpPr>
            <p:spPr>
              <a:xfrm>
                <a:off x="5911609" y="3481568"/>
                <a:ext cx="154645" cy="154645"/>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7" name="Oval 109"/>
              <p:cNvSpPr>
                <a:spLocks noChangeAspect="1"/>
              </p:cNvSpPr>
              <p:nvPr/>
            </p:nvSpPr>
            <p:spPr>
              <a:xfrm>
                <a:off x="5935503" y="3250249"/>
                <a:ext cx="106856" cy="106856"/>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8" name="Oval 111"/>
              <p:cNvSpPr>
                <a:spLocks noChangeAspect="1"/>
              </p:cNvSpPr>
              <p:nvPr/>
            </p:nvSpPr>
            <p:spPr>
              <a:xfrm>
                <a:off x="5407378" y="2990029"/>
                <a:ext cx="81644" cy="81644"/>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9" name="Oval 112"/>
              <p:cNvSpPr>
                <a:spLocks noChangeAspect="1"/>
              </p:cNvSpPr>
              <p:nvPr/>
            </p:nvSpPr>
            <p:spPr>
              <a:xfrm>
                <a:off x="5554798" y="2762041"/>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0" name="Oval 113"/>
              <p:cNvSpPr>
                <a:spLocks noChangeAspect="1"/>
              </p:cNvSpPr>
              <p:nvPr/>
            </p:nvSpPr>
            <p:spPr>
              <a:xfrm>
                <a:off x="6103821" y="2544811"/>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1" name="Oval 114"/>
              <p:cNvSpPr>
                <a:spLocks noChangeAspect="1"/>
              </p:cNvSpPr>
              <p:nvPr/>
            </p:nvSpPr>
            <p:spPr>
              <a:xfrm>
                <a:off x="6462121" y="2762041"/>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2" name="Oval 115"/>
              <p:cNvSpPr>
                <a:spLocks noChangeAspect="1"/>
              </p:cNvSpPr>
              <p:nvPr/>
            </p:nvSpPr>
            <p:spPr>
              <a:xfrm>
                <a:off x="6327312" y="3210835"/>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3" name="Oval 116"/>
              <p:cNvSpPr>
                <a:spLocks noChangeAspect="1"/>
              </p:cNvSpPr>
              <p:nvPr/>
            </p:nvSpPr>
            <p:spPr>
              <a:xfrm>
                <a:off x="5686778" y="3434014"/>
                <a:ext cx="101822" cy="101822"/>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4" name="Oval 117"/>
              <p:cNvSpPr>
                <a:spLocks noChangeAspect="1"/>
              </p:cNvSpPr>
              <p:nvPr/>
            </p:nvSpPr>
            <p:spPr>
              <a:xfrm>
                <a:off x="6196862" y="3546740"/>
                <a:ext cx="66207" cy="66207"/>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5" name="Oval 118"/>
              <p:cNvSpPr>
                <a:spLocks noChangeAspect="1"/>
              </p:cNvSpPr>
              <p:nvPr/>
            </p:nvSpPr>
            <p:spPr>
              <a:xfrm>
                <a:off x="5792191" y="3805077"/>
                <a:ext cx="66207" cy="66207"/>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246" name="Group 36"/>
            <p:cNvGrpSpPr/>
            <p:nvPr/>
          </p:nvGrpSpPr>
          <p:grpSpPr>
            <a:xfrm>
              <a:off x="7732" y="7805"/>
              <a:ext cx="1726" cy="1579"/>
              <a:chOff x="5408480" y="4511869"/>
              <a:chExt cx="1134411" cy="1037797"/>
            </a:xfrm>
            <a:solidFill>
              <a:srgbClr val="FFFFFF">
                <a:lumMod val="75000"/>
              </a:srgbClr>
            </a:solidFill>
          </p:grpSpPr>
          <p:sp>
            <p:nvSpPr>
              <p:cNvPr id="247" name="Freeform 81"/>
              <p:cNvSpPr/>
              <p:nvPr/>
            </p:nvSpPr>
            <p:spPr>
              <a:xfrm>
                <a:off x="5464289" y="4511869"/>
                <a:ext cx="1028142" cy="964410"/>
              </a:xfrm>
              <a:custGeom>
                <a:avLst/>
                <a:gdLst>
                  <a:gd name="connsiteX0" fmla="*/ 0 w 672200"/>
                  <a:gd name="connsiteY0" fmla="*/ 0 h 630649"/>
                  <a:gd name="connsiteX1" fmla="*/ 671846 w 672200"/>
                  <a:gd name="connsiteY1" fmla="*/ 0 h 630649"/>
                  <a:gd name="connsiteX2" fmla="*/ 672200 w 672200"/>
                  <a:gd name="connsiteY2" fmla="*/ 32054 h 630649"/>
                  <a:gd name="connsiteX3" fmla="*/ 657576 w 672200"/>
                  <a:gd name="connsiteY3" fmla="*/ 470997 h 630649"/>
                  <a:gd name="connsiteX4" fmla="*/ 493887 w 672200"/>
                  <a:gd name="connsiteY4" fmla="*/ 626220 h 630649"/>
                  <a:gd name="connsiteX5" fmla="*/ 200376 w 672200"/>
                  <a:gd name="connsiteY5" fmla="*/ 629042 h 630649"/>
                  <a:gd name="connsiteX6" fmla="*/ 31043 w 672200"/>
                  <a:gd name="connsiteY6" fmla="*/ 487931 h 630649"/>
                  <a:gd name="connsiteX7" fmla="*/ 213 w 672200"/>
                  <a:gd name="connsiteY7" fmla="*/ 53019 h 630649"/>
                  <a:gd name="connsiteX0-1" fmla="*/ 0 w 672200"/>
                  <a:gd name="connsiteY0-2" fmla="*/ 0 h 630649"/>
                  <a:gd name="connsiteX1-3" fmla="*/ 671846 w 672200"/>
                  <a:gd name="connsiteY1-4" fmla="*/ 0 h 630649"/>
                  <a:gd name="connsiteX2-5" fmla="*/ 672200 w 672200"/>
                  <a:gd name="connsiteY2-6" fmla="*/ 32054 h 630649"/>
                  <a:gd name="connsiteX3-7" fmla="*/ 657576 w 672200"/>
                  <a:gd name="connsiteY3-8" fmla="*/ 470997 h 630649"/>
                  <a:gd name="connsiteX4-9" fmla="*/ 493887 w 672200"/>
                  <a:gd name="connsiteY4-10" fmla="*/ 626220 h 630649"/>
                  <a:gd name="connsiteX5-11" fmla="*/ 200376 w 672200"/>
                  <a:gd name="connsiteY5-12" fmla="*/ 629042 h 630649"/>
                  <a:gd name="connsiteX6-13" fmla="*/ 31043 w 672200"/>
                  <a:gd name="connsiteY6-14" fmla="*/ 487931 h 630649"/>
                  <a:gd name="connsiteX7-15" fmla="*/ 231194 w 672200"/>
                  <a:gd name="connsiteY7-16" fmla="*/ 129219 h 630649"/>
                  <a:gd name="connsiteX8" fmla="*/ 0 w 672200"/>
                  <a:gd name="connsiteY8" fmla="*/ 0 h 630649"/>
                  <a:gd name="connsiteX0-17" fmla="*/ 46884 w 719084"/>
                  <a:gd name="connsiteY0-18" fmla="*/ 0 h 630649"/>
                  <a:gd name="connsiteX1-19" fmla="*/ 718730 w 719084"/>
                  <a:gd name="connsiteY1-20" fmla="*/ 0 h 630649"/>
                  <a:gd name="connsiteX2-21" fmla="*/ 719084 w 719084"/>
                  <a:gd name="connsiteY2-22" fmla="*/ 32054 h 630649"/>
                  <a:gd name="connsiteX3-23" fmla="*/ 704460 w 719084"/>
                  <a:gd name="connsiteY3-24" fmla="*/ 470997 h 630649"/>
                  <a:gd name="connsiteX4-25" fmla="*/ 540771 w 719084"/>
                  <a:gd name="connsiteY4-26" fmla="*/ 626220 h 630649"/>
                  <a:gd name="connsiteX5-27" fmla="*/ 247260 w 719084"/>
                  <a:gd name="connsiteY5-28" fmla="*/ 629042 h 630649"/>
                  <a:gd name="connsiteX6-29" fmla="*/ 77927 w 719084"/>
                  <a:gd name="connsiteY6-30" fmla="*/ 487931 h 630649"/>
                  <a:gd name="connsiteX7-31" fmla="*/ 46884 w 719084"/>
                  <a:gd name="connsiteY7-32" fmla="*/ 0 h 630649"/>
                  <a:gd name="connsiteX0-33" fmla="*/ 756 w 672956"/>
                  <a:gd name="connsiteY0-34" fmla="*/ 0 h 630649"/>
                  <a:gd name="connsiteX1-35" fmla="*/ 672602 w 672956"/>
                  <a:gd name="connsiteY1-36" fmla="*/ 0 h 630649"/>
                  <a:gd name="connsiteX2-37" fmla="*/ 672956 w 672956"/>
                  <a:gd name="connsiteY2-38" fmla="*/ 32054 h 630649"/>
                  <a:gd name="connsiteX3-39" fmla="*/ 658332 w 672956"/>
                  <a:gd name="connsiteY3-40" fmla="*/ 470997 h 630649"/>
                  <a:gd name="connsiteX4-41" fmla="*/ 494643 w 672956"/>
                  <a:gd name="connsiteY4-42" fmla="*/ 626220 h 630649"/>
                  <a:gd name="connsiteX5-43" fmla="*/ 201132 w 672956"/>
                  <a:gd name="connsiteY5-44" fmla="*/ 629042 h 630649"/>
                  <a:gd name="connsiteX6-45" fmla="*/ 31799 w 672956"/>
                  <a:gd name="connsiteY6-46" fmla="*/ 487931 h 630649"/>
                  <a:gd name="connsiteX7-47" fmla="*/ 756 w 672956"/>
                  <a:gd name="connsiteY7-48" fmla="*/ 0 h 630649"/>
                  <a:gd name="connsiteX0-49" fmla="*/ 124 w 672324"/>
                  <a:gd name="connsiteY0-50" fmla="*/ 0 h 630649"/>
                  <a:gd name="connsiteX1-51" fmla="*/ 671970 w 672324"/>
                  <a:gd name="connsiteY1-52" fmla="*/ 0 h 630649"/>
                  <a:gd name="connsiteX2-53" fmla="*/ 672324 w 672324"/>
                  <a:gd name="connsiteY2-54" fmla="*/ 32054 h 630649"/>
                  <a:gd name="connsiteX3-55" fmla="*/ 657700 w 672324"/>
                  <a:gd name="connsiteY3-56" fmla="*/ 470997 h 630649"/>
                  <a:gd name="connsiteX4-57" fmla="*/ 494011 w 672324"/>
                  <a:gd name="connsiteY4-58" fmla="*/ 626220 h 630649"/>
                  <a:gd name="connsiteX5-59" fmla="*/ 200500 w 672324"/>
                  <a:gd name="connsiteY5-60" fmla="*/ 629042 h 630649"/>
                  <a:gd name="connsiteX6-61" fmla="*/ 31167 w 672324"/>
                  <a:gd name="connsiteY6-62" fmla="*/ 487931 h 630649"/>
                  <a:gd name="connsiteX7-63" fmla="*/ 124 w 672324"/>
                  <a:gd name="connsiteY7-64" fmla="*/ 0 h 6306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72324" h="630649">
                    <a:moveTo>
                      <a:pt x="124" y="0"/>
                    </a:moveTo>
                    <a:lnTo>
                      <a:pt x="671970" y="0"/>
                    </a:lnTo>
                    <a:lnTo>
                      <a:pt x="672324" y="32054"/>
                    </a:lnTo>
                    <a:cubicBezTo>
                      <a:pt x="671950" y="155680"/>
                      <a:pt x="661404" y="375100"/>
                      <a:pt x="657700" y="470997"/>
                    </a:cubicBezTo>
                    <a:cubicBezTo>
                      <a:pt x="594200" y="541082"/>
                      <a:pt x="561744" y="571657"/>
                      <a:pt x="494011" y="626220"/>
                    </a:cubicBezTo>
                    <a:cubicBezTo>
                      <a:pt x="406522" y="621517"/>
                      <a:pt x="294575" y="635157"/>
                      <a:pt x="200500" y="629042"/>
                    </a:cubicBezTo>
                    <a:cubicBezTo>
                      <a:pt x="134647" y="580594"/>
                      <a:pt x="89963" y="547669"/>
                      <a:pt x="31167" y="487931"/>
                    </a:cubicBezTo>
                    <a:cubicBezTo>
                      <a:pt x="21583" y="380710"/>
                      <a:pt x="-1901" y="109897"/>
                      <a:pt x="124" y="0"/>
                    </a:cubicBezTo>
                    <a:close/>
                  </a:path>
                </a:pathLst>
              </a:custGeom>
              <a:grpFill/>
              <a:ln>
                <a:noFill/>
              </a:ln>
            </p:spPr>
            <p:style>
              <a:lnRef idx="2">
                <a:srgbClr val="003366">
                  <a:shade val="50000"/>
                </a:srgbClr>
              </a:lnRef>
              <a:fillRef idx="1">
                <a:srgbClr val="003366"/>
              </a:fillRef>
              <a:effectRef idx="0">
                <a:srgbClr val="003366"/>
              </a:effectRef>
              <a:fontRef idx="minor">
                <a:srgbClr val="FFFFFF"/>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8" name="Rounded Rectangle 82"/>
              <p:cNvSpPr/>
              <p:nvPr/>
            </p:nvSpPr>
            <p:spPr>
              <a:xfrm>
                <a:off x="5408480" y="4647679"/>
                <a:ext cx="1134411" cy="107262"/>
              </a:xfrm>
              <a:prstGeom prst="roundRect">
                <a:avLst>
                  <a:gd name="adj" fmla="val 50000"/>
                </a:avLst>
              </a:prstGeom>
              <a:grpFill/>
              <a:ln>
                <a:noFill/>
              </a:ln>
            </p:spPr>
            <p:style>
              <a:lnRef idx="2">
                <a:srgbClr val="003366">
                  <a:shade val="50000"/>
                </a:srgbClr>
              </a:lnRef>
              <a:fillRef idx="1">
                <a:srgbClr val="003366"/>
              </a:fillRef>
              <a:effectRef idx="0">
                <a:srgbClr val="003366"/>
              </a:effectRef>
              <a:fontRef idx="minor">
                <a:srgbClr val="FFFFFF"/>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9" name="Rounded Rectangle 83"/>
              <p:cNvSpPr/>
              <p:nvPr/>
            </p:nvSpPr>
            <p:spPr>
              <a:xfrm>
                <a:off x="5408480" y="4781032"/>
                <a:ext cx="1134411" cy="107262"/>
              </a:xfrm>
              <a:prstGeom prst="roundRect">
                <a:avLst>
                  <a:gd name="adj" fmla="val 50000"/>
                </a:avLst>
              </a:prstGeom>
              <a:grpFill/>
              <a:ln>
                <a:noFill/>
              </a:ln>
            </p:spPr>
            <p:style>
              <a:lnRef idx="2">
                <a:srgbClr val="003366">
                  <a:shade val="50000"/>
                </a:srgbClr>
              </a:lnRef>
              <a:fillRef idx="1">
                <a:srgbClr val="003366"/>
              </a:fillRef>
              <a:effectRef idx="0">
                <a:srgbClr val="003366"/>
              </a:effectRef>
              <a:fontRef idx="minor">
                <a:srgbClr val="FFFFFF"/>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0" name="Rounded Rectangle 84"/>
              <p:cNvSpPr/>
              <p:nvPr/>
            </p:nvSpPr>
            <p:spPr>
              <a:xfrm>
                <a:off x="5408480" y="4925056"/>
                <a:ext cx="1134411" cy="107262"/>
              </a:xfrm>
              <a:prstGeom prst="roundRect">
                <a:avLst>
                  <a:gd name="adj" fmla="val 50000"/>
                </a:avLst>
              </a:prstGeom>
              <a:grpFill/>
              <a:ln>
                <a:noFill/>
              </a:ln>
            </p:spPr>
            <p:style>
              <a:lnRef idx="2">
                <a:srgbClr val="003366">
                  <a:shade val="50000"/>
                </a:srgbClr>
              </a:lnRef>
              <a:fillRef idx="1">
                <a:srgbClr val="003366"/>
              </a:fillRef>
              <a:effectRef idx="0">
                <a:srgbClr val="003366"/>
              </a:effectRef>
              <a:fontRef idx="minor">
                <a:srgbClr val="FFFFFF"/>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1" name="Rounded Rectangle 85"/>
              <p:cNvSpPr/>
              <p:nvPr/>
            </p:nvSpPr>
            <p:spPr>
              <a:xfrm>
                <a:off x="5408480" y="5065557"/>
                <a:ext cx="1134411" cy="107262"/>
              </a:xfrm>
              <a:prstGeom prst="roundRect">
                <a:avLst>
                  <a:gd name="adj" fmla="val 50000"/>
                </a:avLst>
              </a:prstGeom>
              <a:grpFill/>
              <a:ln>
                <a:noFill/>
              </a:ln>
            </p:spPr>
            <p:style>
              <a:lnRef idx="2">
                <a:srgbClr val="003366">
                  <a:shade val="50000"/>
                </a:srgbClr>
              </a:lnRef>
              <a:fillRef idx="1">
                <a:srgbClr val="003366"/>
              </a:fillRef>
              <a:effectRef idx="0">
                <a:srgbClr val="003366"/>
              </a:effectRef>
              <a:fontRef idx="minor">
                <a:srgbClr val="FFFFFF"/>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2" name="Oval 86"/>
              <p:cNvSpPr/>
              <p:nvPr/>
            </p:nvSpPr>
            <p:spPr>
              <a:xfrm>
                <a:off x="5806853" y="5368691"/>
                <a:ext cx="371880" cy="180975"/>
              </a:xfrm>
              <a:prstGeom prst="ellipse">
                <a:avLst/>
              </a:prstGeom>
              <a:grpFill/>
              <a:ln>
                <a:noFill/>
              </a:ln>
            </p:spPr>
            <p:style>
              <a:lnRef idx="2">
                <a:srgbClr val="003366">
                  <a:shade val="50000"/>
                </a:srgbClr>
              </a:lnRef>
              <a:fillRef idx="1">
                <a:srgbClr val="003366"/>
              </a:fillRef>
              <a:effectRef idx="0">
                <a:srgbClr val="003366"/>
              </a:effectRef>
              <a:fontRef idx="minor">
                <a:srgbClr val="FFFFFF"/>
              </a:fontRef>
            </p:style>
            <p:txBody>
              <a:bodyPr rtlCol="0" anchor="ctr"/>
              <a:lstStyle/>
              <a:p>
                <a:pPr algn="just">
                  <a:lnSpc>
                    <a:spcPct val="120000"/>
                  </a:lnSpc>
                  <a:spcBef>
                    <a:spcPts val="0"/>
                  </a:spcBef>
                  <a:spcAft>
                    <a:spcPts val="0"/>
                  </a:spcAft>
                </a:pPr>
                <a:r>
                  <a:rPr lang="en-US" sz="800" dirty="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endParaRPr lang="id-ID" sz="800" dirty="0">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sp>
          <p:nvSpPr>
            <p:cNvPr id="270" name="Oval 205"/>
            <p:cNvSpPr>
              <a:spLocks noChangeAspect="1"/>
            </p:cNvSpPr>
            <p:nvPr/>
          </p:nvSpPr>
          <p:spPr>
            <a:xfrm>
              <a:off x="9442" y="6626"/>
              <a:ext cx="383" cy="383"/>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71" name="Oval 206"/>
            <p:cNvSpPr>
              <a:spLocks noChangeAspect="1"/>
            </p:cNvSpPr>
            <p:nvPr/>
          </p:nvSpPr>
          <p:spPr>
            <a:xfrm>
              <a:off x="6912" y="5691"/>
              <a:ext cx="360" cy="360"/>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72" name="Oval 207"/>
            <p:cNvSpPr>
              <a:spLocks noChangeAspect="1"/>
            </p:cNvSpPr>
            <p:nvPr/>
          </p:nvSpPr>
          <p:spPr>
            <a:xfrm>
              <a:off x="6685" y="4639"/>
              <a:ext cx="362" cy="362"/>
            </a:xfrm>
            <a:prstGeom prst="ellipse">
              <a:avLst/>
            </a:prstGeom>
            <a:solidFill>
              <a:srgbClr val="003366"/>
            </a:solidFill>
            <a:ln w="12700">
              <a:noFill/>
              <a:prstDash val="solid"/>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74" name="Oval 204"/>
            <p:cNvSpPr>
              <a:spLocks noChangeAspect="1"/>
            </p:cNvSpPr>
            <p:nvPr/>
          </p:nvSpPr>
          <p:spPr>
            <a:xfrm>
              <a:off x="10095" y="4140"/>
              <a:ext cx="383" cy="383"/>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75" name="Oval 90"/>
            <p:cNvSpPr>
              <a:spLocks noChangeAspect="1"/>
            </p:cNvSpPr>
            <p:nvPr/>
          </p:nvSpPr>
          <p:spPr>
            <a:xfrm>
              <a:off x="10202" y="5243"/>
              <a:ext cx="219" cy="219"/>
            </a:xfrm>
            <a:prstGeom prst="ellipse">
              <a:avLst/>
            </a:prstGeom>
            <a:solidFill>
              <a:srgbClr val="FFFFFF">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96435" tIns="48218" rIns="96435" bIns="48218" numCol="1" spcCol="0" rtlCol="0" fromWordArt="0" anchor="ctr" anchorCtr="0" forceAA="0" compatLnSpc="1">
              <a:noAutofit/>
            </a:bodyPr>
            <a:lstStyle/>
            <a:p>
              <a:pPr algn="just">
                <a:lnSpc>
                  <a:spcPct val="120000"/>
                </a:lnSpc>
                <a:spcBef>
                  <a:spcPts val="0"/>
                </a:spcBef>
                <a:spcAft>
                  <a:spcPts val="0"/>
                </a:spcAft>
              </a:pPr>
              <a:endParaRPr lang="en-US" sz="800"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sp>
        <p:nvSpPr>
          <p:cNvPr id="2" name="Oval 44"/>
          <p:cNvSpPr>
            <a:spLocks noChangeAspect="1"/>
          </p:cNvSpPr>
          <p:nvPr/>
        </p:nvSpPr>
        <p:spPr>
          <a:xfrm flipH="1">
            <a:off x="7693473" y="2959831"/>
            <a:ext cx="828006" cy="828006"/>
          </a:xfrm>
          <a:prstGeom prst="ellipse">
            <a:avLst/>
          </a:prstGeom>
          <a:solidFill>
            <a:srgbClr val="003366"/>
          </a:solidFill>
          <a:ln>
            <a:noFill/>
          </a:ln>
        </p:spPr>
        <p:style>
          <a:lnRef idx="2">
            <a:srgbClr val="003366">
              <a:shade val="50000"/>
            </a:srgbClr>
          </a:lnRef>
          <a:fillRef idx="1">
            <a:srgbClr val="003366"/>
          </a:fillRef>
          <a:effectRef idx="0">
            <a:srgbClr val="003366"/>
          </a:effectRef>
          <a:fontRef idx="minor">
            <a:srgbClr val="FFFFFF"/>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spcBef>
                <a:spcPts val="0"/>
              </a:spcBef>
              <a:spcAft>
                <a:spcPts val="0"/>
              </a:spcAft>
            </a:pPr>
            <a:r>
              <a:rPr lang="en-US" altLang="zh-CN"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Who</a:t>
            </a:r>
            <a:endParaRPr lang="en-US" altLang="zh-CN" b="1" dirty="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110" name="MH_SubTitle_1"/>
          <p:cNvSpPr txBox="1">
            <a:spLocks noChangeArrowheads="1"/>
          </p:cNvSpPr>
          <p:nvPr>
            <p:custDataLst>
              <p:tags r:id="rId3"/>
            </p:custDataLst>
          </p:nvPr>
        </p:nvSpPr>
        <p:spPr bwMode="auto">
          <a:xfrm>
            <a:off x="7447915" y="1129030"/>
            <a:ext cx="2874645" cy="170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88" tIns="32544" rIns="65088" bIns="32544" anchor="ctr"/>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思路</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依据</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方法</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过程</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条件</a:t>
            </a:r>
            <a:endParaRPr lang="da-DK" altLang="zh-CN" sz="1900" dirty="0">
              <a:latin typeface="微软雅黑" panose="020B0503020204020204" pitchFamily="34" charset="-122"/>
            </a:endParaRPr>
          </a:p>
          <a:p>
            <a:pPr algn="r" defTabSz="822960">
              <a:lnSpc>
                <a:spcPct val="130000"/>
              </a:lnSpc>
              <a:defRPr/>
            </a:pPr>
            <a:endParaRPr lang="da-DK" altLang="zh-CN" sz="1900" kern="0" dirty="0">
              <a:solidFill>
                <a:sysClr val="window" lastClr="FFFFFF">
                  <a:lumMod val="50000"/>
                </a:sysClr>
              </a:solidFill>
              <a:latin typeface="微软雅黑" panose="020B0503020204020204" pitchFamily="34" charset="-122"/>
            </a:endParaRPr>
          </a:p>
        </p:txBody>
      </p:sp>
      <p:sp>
        <p:nvSpPr>
          <p:cNvPr id="36" name="MH_SubTitle_1"/>
          <p:cNvSpPr txBox="1">
            <a:spLocks noChangeArrowheads="1"/>
          </p:cNvSpPr>
          <p:nvPr>
            <p:custDataLst>
              <p:tags r:id="rId4"/>
            </p:custDataLst>
          </p:nvPr>
        </p:nvSpPr>
        <p:spPr bwMode="auto">
          <a:xfrm>
            <a:off x="387350" y="2343150"/>
            <a:ext cx="1651635" cy="145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88" tIns="32544" rIns="65088" bIns="32544" anchor="ctr"/>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对象</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问题</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目标</a:t>
            </a:r>
            <a:endParaRPr lang="da-DK" altLang="zh-CN" sz="1900" dirty="0">
              <a:latin typeface="微软雅黑" panose="020B0503020204020204" pitchFamily="34" charset="-122"/>
            </a:endParaRPr>
          </a:p>
          <a:p>
            <a:pPr lvl="0" indent="0" algn="ctr">
              <a:lnSpc>
                <a:spcPct val="120000"/>
              </a:lnSpc>
            </a:pPr>
            <a:r>
              <a:rPr lang="zh-CN" altLang="da-DK" sz="1900" dirty="0">
                <a:latin typeface="微软雅黑" panose="020B0503020204020204" pitchFamily="34" charset="-122"/>
              </a:rPr>
              <a:t>研究</a:t>
            </a:r>
            <a:r>
              <a:rPr lang="da-DK" altLang="zh-CN" sz="1900" dirty="0">
                <a:latin typeface="微软雅黑" panose="020B0503020204020204" pitchFamily="34" charset="-122"/>
              </a:rPr>
              <a:t>领域</a:t>
            </a:r>
            <a:endParaRPr lang="da-DK" altLang="zh-CN" sz="1900" dirty="0">
              <a:latin typeface="微软雅黑" panose="020B0503020204020204" pitchFamily="34" charset="-122"/>
            </a:endParaRPr>
          </a:p>
        </p:txBody>
      </p:sp>
      <p:sp>
        <p:nvSpPr>
          <p:cNvPr id="116" name="文本框 43"/>
          <p:cNvSpPr txBox="1">
            <a:spLocks noChangeArrowheads="1"/>
          </p:cNvSpPr>
          <p:nvPr/>
        </p:nvSpPr>
        <p:spPr bwMode="auto">
          <a:xfrm>
            <a:off x="85725" y="4639310"/>
            <a:ext cx="1776095" cy="1143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课题来源</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研究目的</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研究意义</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文本框 47"/>
          <p:cNvSpPr txBox="1">
            <a:spLocks noChangeArrowheads="1"/>
          </p:cNvSpPr>
          <p:nvPr/>
        </p:nvSpPr>
        <p:spPr bwMode="auto">
          <a:xfrm>
            <a:off x="8038999" y="3266953"/>
            <a:ext cx="2176301" cy="1143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研究机构</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合作作者</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业内关注度</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文本框 51"/>
          <p:cNvSpPr txBox="1">
            <a:spLocks noChangeArrowheads="1"/>
          </p:cNvSpPr>
          <p:nvPr/>
        </p:nvSpPr>
        <p:spPr bwMode="auto">
          <a:xfrm>
            <a:off x="8394598" y="5181318"/>
            <a:ext cx="2196390" cy="79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解决问题的时机</a:t>
            </a:r>
            <a:endParaRPr lang="zh-CN" altLang="en-US" sz="1900" dirty="0">
              <a:latin typeface="微软雅黑" panose="020B0503020204020204" pitchFamily="34" charset="-122"/>
              <a:ea typeface="微软雅黑" panose="020B0503020204020204" pitchFamily="34" charset="-122"/>
              <a:sym typeface="Arial" panose="020B0604020202020204" pitchFamily="34" charset="0"/>
            </a:endParaRPr>
          </a:p>
          <a:p>
            <a:pPr algn="ctr" eaLnBrk="1" hangingPunct="1">
              <a:lnSpc>
                <a:spcPct val="120000"/>
              </a:lnSpc>
            </a:pPr>
            <a:r>
              <a:rPr lang="zh-CN" altLang="en-US" sz="1900" dirty="0">
                <a:latin typeface="微软雅黑" panose="020B0503020204020204" pitchFamily="34" charset="-122"/>
                <a:ea typeface="微软雅黑" panose="020B0503020204020204" pitchFamily="34" charset="-122"/>
                <a:sym typeface="Arial" panose="020B0604020202020204" pitchFamily="34" charset="0"/>
              </a:rPr>
              <a:t>解决问题的条件</a:t>
            </a:r>
            <a:endParaRPr lang="zh-CN" altLang="en-US" sz="1900" dirty="0">
              <a:solidFill>
                <a:srgbClr val="A6A6A6"/>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0" name="组合 39"/>
          <p:cNvGrpSpPr/>
          <p:nvPr/>
        </p:nvGrpSpPr>
        <p:grpSpPr>
          <a:xfrm>
            <a:off x="10276024" y="1168397"/>
            <a:ext cx="2408663" cy="3631409"/>
            <a:chOff x="244" y="3444"/>
            <a:chExt cx="3597" cy="5423"/>
          </a:xfrm>
        </p:grpSpPr>
        <p:sp>
          <p:nvSpPr>
            <p:cNvPr id="41" name="矩形 40"/>
            <p:cNvSpPr/>
            <p:nvPr/>
          </p:nvSpPr>
          <p:spPr>
            <a:xfrm>
              <a:off x="245" y="3444"/>
              <a:ext cx="3596" cy="5423"/>
            </a:xfrm>
            <a:prstGeom prst="rect">
              <a:avLst/>
            </a:prstGeom>
            <a:noFill/>
            <a:ln>
              <a:solidFill>
                <a:srgbClr val="FF0000"/>
              </a:solidFill>
              <a:prstDash val="lgDashDotDot"/>
            </a:ln>
            <a:extLst>
              <a:ext uri="{909E8E84-426E-40DD-AFC4-6F175D3DCCD1}">
                <a14:hiddenFill xmlns:a14="http://schemas.microsoft.com/office/drawing/2010/main">
                  <a:solidFill>
                    <a:srgbClr val="00B05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42" name="文本框 41"/>
            <p:cNvSpPr txBox="1"/>
            <p:nvPr/>
          </p:nvSpPr>
          <p:spPr>
            <a:xfrm>
              <a:off x="244" y="3444"/>
              <a:ext cx="3597" cy="5376"/>
            </a:xfrm>
            <a:prstGeom prst="rect">
              <a:avLst/>
            </a:prstGeom>
            <a:noFill/>
          </p:spPr>
          <p:txBody>
            <a:bodyPr wrap="square" rtlCol="0">
              <a:spAutoFit/>
            </a:bodyPr>
            <a:lstStyle/>
            <a:p>
              <a:pPr algn="l" fontAlgn="auto">
                <a:lnSpc>
                  <a:spcPct val="150000"/>
                </a:lnSpc>
              </a:pPr>
              <a:r>
                <a:rPr lang="zh-CN" altLang="en-US" sz="1900" b="1">
                  <a:latin typeface="微软雅黑" panose="020B0503020204020204" pitchFamily="34" charset="-122"/>
                  <a:ea typeface="微软雅黑" panose="020B0503020204020204" pitchFamily="34" charset="-122"/>
                  <a:sym typeface="+mn-ea"/>
                </a:rPr>
                <a:t>科研选题的意义：</a:t>
              </a:r>
              <a:endParaRPr lang="zh-CN" altLang="en-US" sz="1900" b="1">
                <a:latin typeface="微软雅黑" panose="020B0503020204020204" pitchFamily="34" charset="-122"/>
                <a:ea typeface="微软雅黑" panose="020B0503020204020204" pitchFamily="34" charset="-122"/>
                <a:sym typeface="+mn-ea"/>
              </a:endParaRPr>
            </a:p>
            <a:p>
              <a:pPr algn="l" fontAlgn="auto">
                <a:lnSpc>
                  <a:spcPct val="150000"/>
                </a:lnSpc>
              </a:pPr>
              <a:r>
                <a:rPr lang="en-US" altLang="zh-CN" sz="1900" b="1">
                  <a:latin typeface="微软雅黑" panose="020B0503020204020204" pitchFamily="34" charset="-122"/>
                  <a:ea typeface="微软雅黑" panose="020B0503020204020204" pitchFamily="34" charset="-122"/>
                  <a:sym typeface="+mn-ea"/>
                </a:rPr>
                <a:t>1</a:t>
              </a:r>
              <a:r>
                <a:rPr lang="zh-CN" altLang="en-US" sz="1900" b="1">
                  <a:latin typeface="微软雅黑" panose="020B0503020204020204" pitchFamily="34" charset="-122"/>
                  <a:ea typeface="微软雅黑" panose="020B0503020204020204" pitchFamily="34" charset="-122"/>
                  <a:sym typeface="+mn-ea"/>
                </a:rPr>
                <a:t>、决定了研究生期间的科研工作方向；</a:t>
              </a:r>
              <a:endParaRPr lang="zh-CN" altLang="en-US" sz="1900" b="1">
                <a:latin typeface="微软雅黑" panose="020B0503020204020204" pitchFamily="34" charset="-122"/>
                <a:ea typeface="微软雅黑" panose="020B0503020204020204" pitchFamily="34" charset="-122"/>
              </a:endParaRPr>
            </a:p>
            <a:p>
              <a:pPr algn="l" fontAlgn="auto">
                <a:lnSpc>
                  <a:spcPct val="150000"/>
                </a:lnSpc>
              </a:pPr>
              <a:r>
                <a:rPr lang="en-US" altLang="zh-CN" sz="1900" b="1">
                  <a:latin typeface="微软雅黑" panose="020B0503020204020204" pitchFamily="34" charset="-122"/>
                  <a:ea typeface="微软雅黑" panose="020B0503020204020204" pitchFamily="34" charset="-122"/>
                  <a:sym typeface="+mn-ea"/>
                </a:rPr>
                <a:t>2</a:t>
              </a:r>
              <a:r>
                <a:rPr lang="zh-CN" altLang="en-US" sz="1900" b="1">
                  <a:latin typeface="微软雅黑" panose="020B0503020204020204" pitchFamily="34" charset="-122"/>
                  <a:ea typeface="微软雅黑" panose="020B0503020204020204" pitchFamily="34" charset="-122"/>
                  <a:sym typeface="+mn-ea"/>
                </a:rPr>
                <a:t>、决定了撰写科研论文和学位论文的思路和方法；</a:t>
              </a:r>
              <a:endParaRPr lang="zh-CN" altLang="en-US" sz="1900" b="1">
                <a:latin typeface="微软雅黑" panose="020B0503020204020204" pitchFamily="34" charset="-122"/>
                <a:ea typeface="微软雅黑" panose="020B0503020204020204" pitchFamily="34" charset="-122"/>
              </a:endParaRPr>
            </a:p>
            <a:p>
              <a:pPr algn="l" fontAlgn="auto">
                <a:lnSpc>
                  <a:spcPct val="150000"/>
                </a:lnSpc>
              </a:pPr>
              <a:r>
                <a:rPr lang="en-US" altLang="zh-CN" sz="1900" b="1">
                  <a:latin typeface="微软雅黑" panose="020B0503020204020204" pitchFamily="34" charset="-122"/>
                  <a:ea typeface="微软雅黑" panose="020B0503020204020204" pitchFamily="34" charset="-122"/>
                  <a:sym typeface="+mn-ea"/>
                </a:rPr>
                <a:t>3</a:t>
              </a:r>
              <a:r>
                <a:rPr lang="zh-CN" altLang="en-US" sz="1900" b="1">
                  <a:latin typeface="微软雅黑" panose="020B0503020204020204" pitchFamily="34" charset="-122"/>
                  <a:ea typeface="微软雅黑" panose="020B0503020204020204" pitchFamily="34" charset="-122"/>
                  <a:sym typeface="+mn-ea"/>
                </a:rPr>
                <a:t>、决定了未来科研道路的前进方向。</a:t>
              </a:r>
              <a:endParaRPr lang="zh-CN" altLang="en-US" sz="1900"/>
            </a:p>
          </p:txBody>
        </p:sp>
      </p:grpSp>
      <p:grpSp>
        <p:nvGrpSpPr>
          <p:cNvPr id="45" name="组合 44"/>
          <p:cNvGrpSpPr/>
          <p:nvPr/>
        </p:nvGrpSpPr>
        <p:grpSpPr>
          <a:xfrm>
            <a:off x="222890" y="1105440"/>
            <a:ext cx="8640063" cy="4644034"/>
            <a:chOff x="1438" y="1420"/>
            <a:chExt cx="11339" cy="5669"/>
          </a:xfrm>
        </p:grpSpPr>
        <p:grpSp>
          <p:nvGrpSpPr>
            <p:cNvPr id="46" name="组合 45"/>
            <p:cNvGrpSpPr/>
            <p:nvPr/>
          </p:nvGrpSpPr>
          <p:grpSpPr>
            <a:xfrm>
              <a:off x="1438" y="1420"/>
              <a:ext cx="11339" cy="5669"/>
              <a:chOff x="5214" y="722"/>
              <a:chExt cx="13990" cy="6429"/>
            </a:xfrm>
          </p:grpSpPr>
          <p:pic>
            <p:nvPicPr>
              <p:cNvPr id="47" name="图片 46" descr="2017-10-25_9-36-06"/>
              <p:cNvPicPr>
                <a:picLocks noChangeAspect="1"/>
              </p:cNvPicPr>
              <p:nvPr/>
            </p:nvPicPr>
            <p:blipFill>
              <a:blip r:embed="rId5"/>
              <a:stretch>
                <a:fillRect/>
              </a:stretch>
            </p:blipFill>
            <p:spPr>
              <a:xfrm>
                <a:off x="5214" y="722"/>
                <a:ext cx="13990" cy="6429"/>
              </a:xfrm>
              <a:prstGeom prst="rect">
                <a:avLst/>
              </a:prstGeom>
            </p:spPr>
          </p:pic>
          <p:sp>
            <p:nvSpPr>
              <p:cNvPr id="48" name="文本框 47"/>
              <p:cNvSpPr txBox="1"/>
              <p:nvPr/>
            </p:nvSpPr>
            <p:spPr>
              <a:xfrm>
                <a:off x="13334" y="1953"/>
                <a:ext cx="5318" cy="2083"/>
              </a:xfrm>
              <a:prstGeom prst="rect">
                <a:avLst/>
              </a:prstGeom>
              <a:solidFill>
                <a:srgbClr val="003366"/>
              </a:solidFill>
            </p:spPr>
            <p:txBody>
              <a:bodyPr wrap="square" rtlCol="0" anchor="t">
                <a:spAutoFit/>
                <a:scene3d>
                  <a:camera prst="orthographicFront"/>
                  <a:lightRig rig="threePt" dir="t"/>
                </a:scene3d>
              </a:bodyPr>
              <a:lstStyle/>
              <a:p>
                <a:pPr>
                  <a:lnSpc>
                    <a:spcPct val="130000"/>
                  </a:lnSpc>
                </a:pPr>
                <a:r>
                  <a:rPr lang="en-US" altLang="zh-CN"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What—</a:t>
                </a: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研究问题：</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a:p>
                <a:pPr>
                  <a:lnSpc>
                    <a:spcPct val="130000"/>
                  </a:lnSpc>
                </a:pP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从四个维度分析主题词，选择热门主题深入研究。</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grpSp>
        <p:sp>
          <p:nvSpPr>
            <p:cNvPr id="43" name="圆角矩形 42"/>
            <p:cNvSpPr/>
            <p:nvPr/>
          </p:nvSpPr>
          <p:spPr>
            <a:xfrm>
              <a:off x="1438" y="1853"/>
              <a:ext cx="1493" cy="1937"/>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grpSp>
        <p:nvGrpSpPr>
          <p:cNvPr id="44" name="组合 43"/>
          <p:cNvGrpSpPr/>
          <p:nvPr/>
        </p:nvGrpSpPr>
        <p:grpSpPr>
          <a:xfrm>
            <a:off x="543695" y="1105275"/>
            <a:ext cx="8640063" cy="4644034"/>
            <a:chOff x="1656" y="1205"/>
            <a:chExt cx="11339" cy="5669"/>
          </a:xfrm>
        </p:grpSpPr>
        <p:grpSp>
          <p:nvGrpSpPr>
            <p:cNvPr id="77" name="组合 76"/>
            <p:cNvGrpSpPr/>
            <p:nvPr/>
          </p:nvGrpSpPr>
          <p:grpSpPr>
            <a:xfrm>
              <a:off x="1656" y="1205"/>
              <a:ext cx="11339" cy="5669"/>
              <a:chOff x="601" y="454"/>
              <a:chExt cx="18577" cy="10210"/>
            </a:xfrm>
          </p:grpSpPr>
          <p:pic>
            <p:nvPicPr>
              <p:cNvPr id="78" name="图片 77" descr="检索—中国知网副本"/>
              <p:cNvPicPr>
                <a:picLocks noChangeAspect="1"/>
              </p:cNvPicPr>
              <p:nvPr/>
            </p:nvPicPr>
            <p:blipFill>
              <a:blip r:embed="rId6"/>
              <a:srcRect b="33777"/>
              <a:stretch>
                <a:fillRect/>
              </a:stretch>
            </p:blipFill>
            <p:spPr>
              <a:xfrm>
                <a:off x="601" y="454"/>
                <a:ext cx="18577" cy="10210"/>
              </a:xfrm>
              <a:prstGeom prst="rect">
                <a:avLst/>
              </a:prstGeom>
            </p:spPr>
          </p:pic>
          <p:sp>
            <p:nvSpPr>
              <p:cNvPr id="79" name="圆角矩形 78"/>
              <p:cNvSpPr/>
              <p:nvPr/>
            </p:nvSpPr>
            <p:spPr>
              <a:xfrm>
                <a:off x="15743" y="4867"/>
                <a:ext cx="3373" cy="1361"/>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80" name="文本框 79"/>
            <p:cNvSpPr txBox="1"/>
            <p:nvPr/>
          </p:nvSpPr>
          <p:spPr>
            <a:xfrm>
              <a:off x="3153" y="3655"/>
              <a:ext cx="4855" cy="1837"/>
            </a:xfrm>
            <a:prstGeom prst="rect">
              <a:avLst/>
            </a:prstGeom>
            <a:solidFill>
              <a:srgbClr val="003366"/>
            </a:solidFill>
          </p:spPr>
          <p:txBody>
            <a:bodyPr wrap="square" rtlCol="0" anchor="t">
              <a:spAutoFit/>
              <a:scene3d>
                <a:camera prst="orthographicFront"/>
                <a:lightRig rig="threePt" dir="t"/>
              </a:scene3d>
            </a:bodyPr>
            <a:lstStyle/>
            <a:p>
              <a:pPr>
                <a:lnSpc>
                  <a:spcPct val="130000"/>
                </a:lnSpc>
              </a:pPr>
              <a:r>
                <a:rPr lang="en-US" altLang="zh-CN"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Why—</a:t>
              </a: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研究意义：</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a:p>
              <a:pPr>
                <a:lnSpc>
                  <a:spcPct val="130000"/>
                </a:lnSpc>
              </a:pP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综述性文献有助于快速了解研究领域，明确研究意义。</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grpSp>
      <p:grpSp>
        <p:nvGrpSpPr>
          <p:cNvPr id="81" name="组合 80"/>
          <p:cNvGrpSpPr/>
          <p:nvPr/>
        </p:nvGrpSpPr>
        <p:grpSpPr>
          <a:xfrm>
            <a:off x="1036171" y="1105668"/>
            <a:ext cx="8640063" cy="4644034"/>
            <a:chOff x="3930" y="2266"/>
            <a:chExt cx="11339" cy="5669"/>
          </a:xfrm>
        </p:grpSpPr>
        <p:pic>
          <p:nvPicPr>
            <p:cNvPr id="82" name="图片 81" descr="2017-10-25_13-09-57"/>
            <p:cNvPicPr/>
            <p:nvPr/>
          </p:nvPicPr>
          <p:blipFill>
            <a:blip r:embed="rId7"/>
            <a:stretch>
              <a:fillRect/>
            </a:stretch>
          </p:blipFill>
          <p:spPr>
            <a:xfrm>
              <a:off x="3930" y="2266"/>
              <a:ext cx="11339" cy="5669"/>
            </a:xfrm>
            <a:prstGeom prst="rect">
              <a:avLst/>
            </a:prstGeom>
          </p:spPr>
        </p:pic>
        <p:sp>
          <p:nvSpPr>
            <p:cNvPr id="83" name="文本框 82"/>
            <p:cNvSpPr txBox="1"/>
            <p:nvPr/>
          </p:nvSpPr>
          <p:spPr>
            <a:xfrm>
              <a:off x="8187" y="4304"/>
              <a:ext cx="4310" cy="1837"/>
            </a:xfrm>
            <a:prstGeom prst="rect">
              <a:avLst/>
            </a:prstGeom>
            <a:solidFill>
              <a:srgbClr val="003366"/>
            </a:solidFill>
          </p:spPr>
          <p:txBody>
            <a:bodyPr wrap="square" rtlCol="0" anchor="t">
              <a:spAutoFit/>
              <a:scene3d>
                <a:camera prst="orthographicFront"/>
                <a:lightRig rig="threePt" dir="t"/>
              </a:scene3d>
            </a:bodyPr>
            <a:lstStyle/>
            <a:p>
              <a:pPr>
                <a:lnSpc>
                  <a:spcPct val="130000"/>
                </a:lnSpc>
              </a:pPr>
              <a:r>
                <a:rPr lang="en-US" altLang="zh-CN"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How—</a:t>
              </a: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研究方法：</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a:p>
              <a:pPr>
                <a:lnSpc>
                  <a:spcPct val="130000"/>
                </a:lnSpc>
              </a:pP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关注高被引文献，学习经典研究方法及思路。</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grpSp>
      <p:grpSp>
        <p:nvGrpSpPr>
          <p:cNvPr id="84" name="组合 83"/>
          <p:cNvGrpSpPr/>
          <p:nvPr/>
        </p:nvGrpSpPr>
        <p:grpSpPr>
          <a:xfrm>
            <a:off x="1474118" y="1122062"/>
            <a:ext cx="8640063" cy="4644034"/>
            <a:chOff x="4128" y="2428"/>
            <a:chExt cx="11339" cy="5669"/>
          </a:xfrm>
        </p:grpSpPr>
        <p:pic>
          <p:nvPicPr>
            <p:cNvPr id="85" name="图片 84" descr="2017-10-25_13-25-08"/>
            <p:cNvPicPr/>
            <p:nvPr/>
          </p:nvPicPr>
          <p:blipFill>
            <a:blip r:embed="rId8"/>
            <a:stretch>
              <a:fillRect/>
            </a:stretch>
          </p:blipFill>
          <p:spPr>
            <a:xfrm>
              <a:off x="4128" y="2428"/>
              <a:ext cx="11339" cy="5669"/>
            </a:xfrm>
            <a:prstGeom prst="rect">
              <a:avLst/>
            </a:prstGeom>
          </p:spPr>
        </p:pic>
        <p:sp>
          <p:nvSpPr>
            <p:cNvPr id="86" name="文本框 85"/>
            <p:cNvSpPr txBox="1"/>
            <p:nvPr/>
          </p:nvSpPr>
          <p:spPr>
            <a:xfrm>
              <a:off x="8726" y="2998"/>
              <a:ext cx="6151" cy="1837"/>
            </a:xfrm>
            <a:prstGeom prst="rect">
              <a:avLst/>
            </a:prstGeom>
            <a:solidFill>
              <a:srgbClr val="003366"/>
            </a:solidFill>
          </p:spPr>
          <p:txBody>
            <a:bodyPr wrap="square" rtlCol="0" anchor="t">
              <a:spAutoFit/>
              <a:scene3d>
                <a:camera prst="orthographicFront"/>
                <a:lightRig rig="threePt" dir="t"/>
              </a:scene3d>
            </a:bodyPr>
            <a:lstStyle/>
            <a:p>
              <a:pPr>
                <a:lnSpc>
                  <a:spcPct val="130000"/>
                </a:lnSpc>
              </a:pPr>
              <a:r>
                <a:rPr lang="en-US" altLang="zh-CN"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Who—</a:t>
              </a: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研究机构：</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a:p>
              <a:pPr>
                <a:lnSpc>
                  <a:spcPct val="130000"/>
                </a:lnSpc>
              </a:pPr>
              <a:r>
                <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rPr>
                <a:t>从该主题下发文量较多的机构，即该研究方向的权威机构，可寻求合作。</a:t>
              </a:r>
              <a:endParaRPr lang="zh-CN" altLang="en-US" sz="1900">
                <a:ln w="10160">
                  <a:solidFill>
                    <a:schemeClr val="bg1"/>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grpSp>
      <p:grpSp>
        <p:nvGrpSpPr>
          <p:cNvPr id="35" name="组合 32"/>
          <p:cNvGrpSpPr/>
          <p:nvPr/>
        </p:nvGrpSpPr>
        <p:grpSpPr>
          <a:xfrm>
            <a:off x="-34925" y="6541135"/>
            <a:ext cx="12858750" cy="689610"/>
            <a:chOff x="-50" y="9497"/>
            <a:chExt cx="19296" cy="1086"/>
          </a:xfrm>
        </p:grpSpPr>
        <p:cxnSp>
          <p:nvCxnSpPr>
            <p:cNvPr id="38" name="直接连接符 3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3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87"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89"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0"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9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95" name="文本框 40"/>
            <p:cNvSpPr txBox="1"/>
            <p:nvPr/>
          </p:nvSpPr>
          <p:spPr>
            <a:xfrm>
              <a:off x="7858" y="9955"/>
              <a:ext cx="2064" cy="628"/>
            </a:xfrm>
            <a:prstGeom prst="rect">
              <a:avLst/>
            </a:prstGeom>
            <a:noFill/>
            <a:ln w="9525">
              <a:noFill/>
            </a:ln>
          </p:spPr>
          <p:txBody>
            <a:bodyPr>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选题开题</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96" name=" 184"/>
            <p:cNvSpPr/>
            <p:nvPr/>
          </p:nvSpPr>
          <p:spPr>
            <a:xfrm>
              <a:off x="8567" y="9497"/>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8" name=" 184"/>
            <p:cNvSpPr/>
            <p:nvPr/>
          </p:nvSpPr>
          <p:spPr>
            <a:xfrm>
              <a:off x="12187" y="9572"/>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9" name="文本框 44"/>
            <p:cNvSpPr txBox="1"/>
            <p:nvPr/>
          </p:nvSpPr>
          <p:spPr>
            <a:xfrm>
              <a:off x="11539" y="9980"/>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45"/>
                                        </p:tgtEl>
                                        <p:attrNameLst>
                                          <p:attrName>style.visibility</p:attrName>
                                        </p:attrNameLst>
                                      </p:cBhvr>
                                      <p:to>
                                        <p:strVal val="hidden"/>
                                      </p:to>
                                    </p:set>
                                  </p:childTnLst>
                                </p:cTn>
                              </p:par>
                              <p:par>
                                <p:cTn id="13" presetID="2" presetClass="entr" presetSubtype="4"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44"/>
                                        </p:tgtEl>
                                        <p:attrNameLst>
                                          <p:attrName>style.visibility</p:attrName>
                                        </p:attrNameLst>
                                      </p:cBhvr>
                                      <p:to>
                                        <p:strVal val="hidden"/>
                                      </p:to>
                                    </p:set>
                                  </p:childTnLst>
                                </p:cTn>
                              </p:par>
                              <p:par>
                                <p:cTn id="21" presetID="2" presetClass="entr" presetSubtype="4" fill="hold" nodeType="with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500" fill="hold"/>
                                        <p:tgtEl>
                                          <p:spTgt spid="81"/>
                                        </p:tgtEl>
                                        <p:attrNameLst>
                                          <p:attrName>ppt_x</p:attrName>
                                        </p:attrNameLst>
                                      </p:cBhvr>
                                      <p:tavLst>
                                        <p:tav tm="0">
                                          <p:val>
                                            <p:strVal val="#ppt_x"/>
                                          </p:val>
                                        </p:tav>
                                        <p:tav tm="100000">
                                          <p:val>
                                            <p:strVal val="#ppt_x"/>
                                          </p:val>
                                        </p:tav>
                                      </p:tavLst>
                                    </p:anim>
                                    <p:anim calcmode="lin" valueType="num">
                                      <p:cBhvr additive="base">
                                        <p:cTn id="2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1"/>
                                        </p:tgtEl>
                                        <p:attrNameLst>
                                          <p:attrName>style.visibility</p:attrName>
                                        </p:attrNameLst>
                                      </p:cBhvr>
                                      <p:to>
                                        <p:strVal val="hidden"/>
                                      </p:to>
                                    </p:set>
                                  </p:childTnLst>
                                </p:cTn>
                              </p:par>
                              <p:par>
                                <p:cTn id="29" presetID="2" presetClass="entr" presetSubtype="4" fill="hold" nodeType="with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118"/>
          <p:cNvGrpSpPr/>
          <p:nvPr/>
        </p:nvGrpSpPr>
        <p:grpSpPr>
          <a:xfrm>
            <a:off x="1816505" y="1528629"/>
            <a:ext cx="668279" cy="1046070"/>
            <a:chOff x="1994399" y="2158871"/>
            <a:chExt cx="589804" cy="728170"/>
          </a:xfrm>
        </p:grpSpPr>
        <p:sp>
          <p:nvSpPr>
            <p:cNvPr id="120"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Rectangle 6"/>
            <p:cNvSpPr>
              <a:spLocks noChangeArrowheads="1"/>
            </p:cNvSpPr>
            <p:nvPr/>
          </p:nvSpPr>
          <p:spPr bwMode="auto">
            <a:xfrm>
              <a:off x="2417884" y="2158871"/>
              <a:ext cx="166319" cy="728170"/>
            </a:xfrm>
            <a:prstGeom prst="rect">
              <a:avLst/>
            </a:prstGeom>
            <a:solidFill>
              <a:schemeClr val="tx1">
                <a:lumMod val="65000"/>
                <a:lumOff val="35000"/>
              </a:schemeClr>
            </a:solidFill>
            <a:ln>
              <a:noFill/>
            </a:ln>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011" name="Group 122"/>
          <p:cNvGrpSpPr/>
          <p:nvPr/>
        </p:nvGrpSpPr>
        <p:grpSpPr>
          <a:xfrm>
            <a:off x="2486371" y="1528629"/>
            <a:ext cx="1149249" cy="1046070"/>
            <a:chOff x="4530194" y="4285619"/>
            <a:chExt cx="382215" cy="532444"/>
          </a:xfrm>
        </p:grpSpPr>
        <p:sp>
          <p:nvSpPr>
            <p:cNvPr id="124" name="Rectangle 7"/>
            <p:cNvSpPr>
              <a:spLocks noChangeArrowheads="1"/>
            </p:cNvSpPr>
            <p:nvPr/>
          </p:nvSpPr>
          <p:spPr bwMode="auto">
            <a:xfrm>
              <a:off x="4530194" y="4285619"/>
              <a:ext cx="382215" cy="5324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012" name="Group 125"/>
          <p:cNvGrpSpPr/>
          <p:nvPr/>
        </p:nvGrpSpPr>
        <p:grpSpPr>
          <a:xfrm>
            <a:off x="3635620" y="1528629"/>
            <a:ext cx="1615933" cy="1046070"/>
            <a:chOff x="4912409" y="4285619"/>
            <a:chExt cx="382215" cy="532444"/>
          </a:xfrm>
        </p:grpSpPr>
        <p:sp>
          <p:nvSpPr>
            <p:cNvPr id="127" name="Rectangle 10"/>
            <p:cNvSpPr>
              <a:spLocks noChangeArrowheads="1"/>
            </p:cNvSpPr>
            <p:nvPr/>
          </p:nvSpPr>
          <p:spPr bwMode="auto">
            <a:xfrm>
              <a:off x="4912409" y="4285619"/>
              <a:ext cx="382215" cy="5324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Rectangle 11"/>
            <p:cNvSpPr>
              <a:spLocks noChangeArrowheads="1"/>
            </p:cNvSpPr>
            <p:nvPr/>
          </p:nvSpPr>
          <p:spPr bwMode="auto">
            <a:xfrm>
              <a:off x="4912409" y="4552352"/>
              <a:ext cx="382215" cy="265711"/>
            </a:xfrm>
            <a:prstGeom prst="rect">
              <a:avLst/>
            </a:prstGeom>
            <a:solidFill>
              <a:srgbClr val="333333">
                <a:alpha val="10000"/>
              </a:srgbClr>
            </a:solidFill>
            <a:ln>
              <a:noFill/>
            </a:ln>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013" name="Group 128"/>
          <p:cNvGrpSpPr/>
          <p:nvPr/>
        </p:nvGrpSpPr>
        <p:grpSpPr>
          <a:xfrm>
            <a:off x="5251553" y="1528629"/>
            <a:ext cx="2374691" cy="1046070"/>
            <a:chOff x="5294624" y="4285619"/>
            <a:chExt cx="383237" cy="532444"/>
          </a:xfrm>
        </p:grpSpPr>
        <p:sp>
          <p:nvSpPr>
            <p:cNvPr id="130" name="Rectangle 12"/>
            <p:cNvSpPr>
              <a:spLocks noChangeArrowheads="1"/>
            </p:cNvSpPr>
            <p:nvPr/>
          </p:nvSpPr>
          <p:spPr bwMode="auto">
            <a:xfrm>
              <a:off x="5294624" y="4285619"/>
              <a:ext cx="383237" cy="53244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Rectangle 13"/>
            <p:cNvSpPr>
              <a:spLocks noChangeArrowheads="1"/>
            </p:cNvSpPr>
            <p:nvPr/>
          </p:nvSpPr>
          <p:spPr bwMode="auto">
            <a:xfrm>
              <a:off x="5294624" y="4552352"/>
              <a:ext cx="383237" cy="265711"/>
            </a:xfrm>
            <a:prstGeom prst="rect">
              <a:avLst/>
            </a:prstGeom>
            <a:solidFill>
              <a:srgbClr val="333333">
                <a:alpha val="10000"/>
              </a:srgbClr>
            </a:solidFill>
            <a:ln>
              <a:noFill/>
            </a:ln>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014" name="Group 131"/>
          <p:cNvGrpSpPr/>
          <p:nvPr/>
        </p:nvGrpSpPr>
        <p:grpSpPr>
          <a:xfrm>
            <a:off x="7626245" y="1528629"/>
            <a:ext cx="1600060" cy="1046070"/>
            <a:chOff x="5677862" y="4285619"/>
            <a:chExt cx="382215" cy="532444"/>
          </a:xfrm>
        </p:grpSpPr>
        <p:sp>
          <p:nvSpPr>
            <p:cNvPr id="133" name="Rectangle 14"/>
            <p:cNvSpPr>
              <a:spLocks noChangeArrowheads="1"/>
            </p:cNvSpPr>
            <p:nvPr/>
          </p:nvSpPr>
          <p:spPr bwMode="auto">
            <a:xfrm>
              <a:off x="5677862" y="4285619"/>
              <a:ext cx="382215" cy="53244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Rectangle 15"/>
            <p:cNvSpPr>
              <a:spLocks noChangeArrowheads="1"/>
            </p:cNvSpPr>
            <p:nvPr/>
          </p:nvSpPr>
          <p:spPr bwMode="auto">
            <a:xfrm>
              <a:off x="5677862" y="4552352"/>
              <a:ext cx="382215" cy="265711"/>
            </a:xfrm>
            <a:prstGeom prst="rect">
              <a:avLst/>
            </a:prstGeom>
            <a:solidFill>
              <a:srgbClr val="333333">
                <a:alpha val="10000"/>
              </a:srgbClr>
            </a:solidFill>
            <a:ln>
              <a:noFill/>
            </a:ln>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015" name="Group 134"/>
          <p:cNvGrpSpPr/>
          <p:nvPr/>
        </p:nvGrpSpPr>
        <p:grpSpPr>
          <a:xfrm>
            <a:off x="9226304" y="1528629"/>
            <a:ext cx="1150837" cy="1046070"/>
            <a:chOff x="6060077" y="4285619"/>
            <a:chExt cx="382215" cy="532444"/>
          </a:xfrm>
        </p:grpSpPr>
        <p:sp>
          <p:nvSpPr>
            <p:cNvPr id="136" name="Rectangle 16"/>
            <p:cNvSpPr>
              <a:spLocks noChangeArrowheads="1"/>
            </p:cNvSpPr>
            <p:nvPr/>
          </p:nvSpPr>
          <p:spPr bwMode="auto">
            <a:xfrm>
              <a:off x="6060077" y="4285619"/>
              <a:ext cx="382215" cy="53244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Rectangle 17"/>
            <p:cNvSpPr>
              <a:spLocks noChangeArrowheads="1"/>
            </p:cNvSpPr>
            <p:nvPr/>
          </p:nvSpPr>
          <p:spPr bwMode="auto">
            <a:xfrm>
              <a:off x="6060077" y="4552352"/>
              <a:ext cx="382215" cy="265711"/>
            </a:xfrm>
            <a:prstGeom prst="rect">
              <a:avLst/>
            </a:prstGeom>
            <a:solidFill>
              <a:srgbClr val="333333">
                <a:alpha val="10000"/>
              </a:srgbClr>
            </a:solidFill>
            <a:ln>
              <a:noFill/>
            </a:ln>
          </p:spPr>
          <p:txBody>
            <a:bodyPr vert="horz" wrap="square" lIns="83740" tIns="41870" rIns="83740" bIns="41870" numCol="1" anchor="ctr"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016" name="Group 137"/>
          <p:cNvGrpSpPr/>
          <p:nvPr/>
        </p:nvGrpSpPr>
        <p:grpSpPr>
          <a:xfrm>
            <a:off x="10377141" y="1528629"/>
            <a:ext cx="750821" cy="1046070"/>
            <a:chOff x="7739063" y="3990975"/>
            <a:chExt cx="414338" cy="827088"/>
          </a:xfrm>
        </p:grpSpPr>
        <p:sp>
          <p:nvSpPr>
            <p:cNvPr id="13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83740" tIns="41870" rIns="83740" bIns="41870" numCol="1" anchor="t" anchorCtr="0" compatLnSpc="1"/>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id-ID" sz="14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Group 1"/>
          <p:cNvGrpSpPr/>
          <p:nvPr/>
        </p:nvGrpSpPr>
        <p:grpSpPr>
          <a:xfrm>
            <a:off x="2457799" y="2688989"/>
            <a:ext cx="758758" cy="1088929"/>
            <a:chOff x="2630056" y="2732605"/>
            <a:chExt cx="827988" cy="1189039"/>
          </a:xfrm>
        </p:grpSpPr>
        <p:cxnSp>
          <p:nvCxnSpPr>
            <p:cNvPr id="143" name="Straight Connector 142"/>
            <p:cNvCxnSpPr/>
            <p:nvPr/>
          </p:nvCxnSpPr>
          <p:spPr>
            <a:xfrm rot="10800000">
              <a:off x="3044025" y="2732605"/>
              <a:ext cx="0" cy="360191"/>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44" name="Oval 143"/>
            <p:cNvSpPr>
              <a:spLocks noChangeAspect="1"/>
            </p:cNvSpPr>
            <p:nvPr/>
          </p:nvSpPr>
          <p:spPr>
            <a:xfrm>
              <a:off x="2630056" y="3093656"/>
              <a:ext cx="827988" cy="8279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AU" sz="20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标题</a:t>
              </a:r>
              <a:endParaRPr kumimoji="0" lang="zh-CN" altLang="en-AU" sz="20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6" name="Text Placeholder 33"/>
          <p:cNvSpPr txBox="1"/>
          <p:nvPr/>
        </p:nvSpPr>
        <p:spPr>
          <a:xfrm>
            <a:off x="2148264" y="3916019"/>
            <a:ext cx="1519105"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避免过大或过小</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与内容契合</a:t>
            </a:r>
            <a:endPar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5132502" y="2688989"/>
            <a:ext cx="758758" cy="1228617"/>
            <a:chOff x="5619836" y="2732103"/>
            <a:chExt cx="827988" cy="1341380"/>
          </a:xfrm>
        </p:grpSpPr>
        <p:cxnSp>
          <p:nvCxnSpPr>
            <p:cNvPr id="148" name="Straight Connector 147"/>
            <p:cNvCxnSpPr>
              <a:stCxn id="149" idx="0"/>
            </p:cNvCxnSpPr>
            <p:nvPr/>
          </p:nvCxnSpPr>
          <p:spPr>
            <a:xfrm flipV="1">
              <a:off x="6033600" y="2732103"/>
              <a:ext cx="0" cy="513061"/>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149" name="Oval 148"/>
            <p:cNvSpPr>
              <a:spLocks noChangeAspect="1"/>
            </p:cNvSpPr>
            <p:nvPr/>
          </p:nvSpPr>
          <p:spPr>
            <a:xfrm>
              <a:off x="5619836" y="3245495"/>
              <a:ext cx="827988" cy="8279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综述</a:t>
              </a:r>
              <a:endParaRPr kumimoji="0" lang="zh-CN" altLang="en-US" sz="2000"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1" name="Text Placeholder 33"/>
          <p:cNvSpPr txBox="1"/>
          <p:nvPr/>
        </p:nvSpPr>
        <p:spPr>
          <a:xfrm>
            <a:off x="4870587" y="4044595"/>
            <a:ext cx="1817528"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以往研究的综合</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本人的思考与评价</a:t>
            </a:r>
            <a:endPar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2"/>
          <p:cNvGrpSpPr/>
          <p:nvPr/>
        </p:nvGrpSpPr>
        <p:grpSpPr>
          <a:xfrm>
            <a:off x="3710227" y="2688989"/>
            <a:ext cx="758758" cy="2244528"/>
            <a:chOff x="3910296" y="2732606"/>
            <a:chExt cx="827988" cy="2450823"/>
          </a:xfrm>
        </p:grpSpPr>
        <p:cxnSp>
          <p:nvCxnSpPr>
            <p:cNvPr id="153" name="Straight Connector 152"/>
            <p:cNvCxnSpPr/>
            <p:nvPr/>
          </p:nvCxnSpPr>
          <p:spPr>
            <a:xfrm flipV="1">
              <a:off x="4324265" y="2732606"/>
              <a:ext cx="0" cy="184856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54" name="Oval 153"/>
            <p:cNvSpPr>
              <a:spLocks noChangeAspect="1"/>
            </p:cNvSpPr>
            <p:nvPr/>
          </p:nvSpPr>
          <p:spPr>
            <a:xfrm>
              <a:off x="3910296" y="4355441"/>
              <a:ext cx="827988" cy="827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AU"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摘要</a:t>
              </a:r>
              <a:endParaRPr kumimoji="0" lang="zh-CN" altLang="en-AU"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Text Placeholder 33"/>
          <p:cNvSpPr txBox="1"/>
          <p:nvPr/>
        </p:nvSpPr>
        <p:spPr>
          <a:xfrm>
            <a:off x="3567364" y="5103365"/>
            <a:ext cx="1044483"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短小精悍</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一目了然</a:t>
            </a:r>
            <a:endPar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3023" name="Group 5"/>
          <p:cNvGrpSpPr/>
          <p:nvPr/>
        </p:nvGrpSpPr>
        <p:grpSpPr>
          <a:xfrm>
            <a:off x="6615097" y="2688989"/>
            <a:ext cx="757171" cy="2244528"/>
            <a:chOff x="7402457" y="2732606"/>
            <a:chExt cx="827987" cy="2450823"/>
          </a:xfrm>
        </p:grpSpPr>
        <p:cxnSp>
          <p:nvCxnSpPr>
            <p:cNvPr id="158" name="Straight Connector 157"/>
            <p:cNvCxnSpPr/>
            <p:nvPr/>
          </p:nvCxnSpPr>
          <p:spPr>
            <a:xfrm flipV="1">
              <a:off x="7816426" y="2732606"/>
              <a:ext cx="0" cy="184856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159" name="Oval 158"/>
            <p:cNvSpPr>
              <a:spLocks noChangeAspect="1"/>
            </p:cNvSpPr>
            <p:nvPr/>
          </p:nvSpPr>
          <p:spPr>
            <a:xfrm>
              <a:off x="7402457" y="4355441"/>
              <a:ext cx="827987" cy="8279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AU"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结构</a:t>
              </a:r>
              <a:endParaRPr kumimoji="0" lang="zh-CN" altLang="en-AU"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1" name="Text Placeholder 33"/>
          <p:cNvSpPr txBox="1"/>
          <p:nvPr/>
        </p:nvSpPr>
        <p:spPr>
          <a:xfrm>
            <a:off x="6245241" y="5103365"/>
            <a:ext cx="1784193"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r>
              <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论点论据有机结合</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理论框架严谨有效</a:t>
            </a:r>
            <a:endPar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6"/>
          <p:cNvGrpSpPr/>
          <p:nvPr/>
        </p:nvGrpSpPr>
        <p:grpSpPr>
          <a:xfrm>
            <a:off x="7862762" y="2688989"/>
            <a:ext cx="758758" cy="1434974"/>
            <a:chOff x="8522948" y="2732103"/>
            <a:chExt cx="827988" cy="1567404"/>
          </a:xfrm>
        </p:grpSpPr>
        <p:cxnSp>
          <p:nvCxnSpPr>
            <p:cNvPr id="163" name="Straight Connector 162"/>
            <p:cNvCxnSpPr>
              <a:stCxn id="164" idx="0"/>
            </p:cNvCxnSpPr>
            <p:nvPr/>
          </p:nvCxnSpPr>
          <p:spPr>
            <a:xfrm flipV="1">
              <a:off x="8936556" y="2732103"/>
              <a:ext cx="0" cy="739085"/>
            </a:xfrm>
            <a:prstGeom prst="line">
              <a:avLst/>
            </a:prstGeom>
            <a:ln>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164" name="Oval 163"/>
            <p:cNvSpPr>
              <a:spLocks noChangeAspect="1"/>
            </p:cNvSpPr>
            <p:nvPr/>
          </p:nvSpPr>
          <p:spPr>
            <a:xfrm>
              <a:off x="8522948" y="3471519"/>
              <a:ext cx="827988" cy="8279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结论</a:t>
              </a:r>
              <a:endParaRPr kumimoji="0" lang="zh-CN" altLang="en-US"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6" name="Text Placeholder 33"/>
          <p:cNvSpPr txBox="1"/>
          <p:nvPr/>
        </p:nvSpPr>
        <p:spPr>
          <a:xfrm>
            <a:off x="8885022" y="5114476"/>
            <a:ext cx="1247665"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掌握引用规范</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参照期刊标准</a:t>
            </a:r>
            <a:endPar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 name="任意多边形 50"/>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3030" name="Group 5"/>
          <p:cNvGrpSpPr/>
          <p:nvPr/>
        </p:nvGrpSpPr>
        <p:grpSpPr>
          <a:xfrm>
            <a:off x="9129476" y="2709625"/>
            <a:ext cx="757171" cy="2244528"/>
            <a:chOff x="7402457" y="2732606"/>
            <a:chExt cx="827987" cy="2450823"/>
          </a:xfrm>
        </p:grpSpPr>
        <p:cxnSp>
          <p:nvCxnSpPr>
            <p:cNvPr id="11" name="Straight Connector 157"/>
            <p:cNvCxnSpPr/>
            <p:nvPr/>
          </p:nvCxnSpPr>
          <p:spPr>
            <a:xfrm flipV="1">
              <a:off x="7816426" y="2732606"/>
              <a:ext cx="0" cy="184856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12" name="Oval 158"/>
            <p:cNvSpPr>
              <a:spLocks noChangeAspect="1"/>
            </p:cNvSpPr>
            <p:nvPr/>
          </p:nvSpPr>
          <p:spPr>
            <a:xfrm>
              <a:off x="7402457" y="4355441"/>
              <a:ext cx="827987" cy="8279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AU"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格式</a:t>
              </a:r>
              <a:endParaRPr kumimoji="0" lang="zh-CN" altLang="en-AU"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3" name="Text Placeholder 33"/>
          <p:cNvSpPr txBox="1"/>
          <p:nvPr/>
        </p:nvSpPr>
        <p:spPr>
          <a:xfrm>
            <a:off x="7761171" y="4184283"/>
            <a:ext cx="1882610" cy="77470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r>
              <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总结</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全文，</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   </a:t>
            </a:r>
            <a:r>
              <a:rPr kumimoji="0" lang="zh-CN" altLang="en-US"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适当</a:t>
            </a:r>
            <a:r>
              <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升华</a:t>
            </a:r>
            <a:endPar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a:p>
            <a:pPr marL="0" marR="0" lvl="0" indent="0" algn="l" defTabSz="685800" rtl="0" eaLnBrk="1" fontAlgn="base" latinLnBrk="0" hangingPunct="1">
              <a:lnSpc>
                <a:spcPct val="120000"/>
              </a:lnSpc>
              <a:spcBef>
                <a:spcPts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r>
              <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避免引用</a:t>
            </a:r>
            <a:endParaRPr kumimoji="0" lang="zh-CN" altLang="en-AU" sz="1400" b="0" i="0" u="none" strike="noStrike" kern="1200" cap="none" spc="0" normalizeH="0" baseline="0" noProof="0" dirty="0">
              <a:ln>
                <a:noFill/>
              </a:ln>
              <a:solidFill>
                <a:srgbClr val="00336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组合 32"/>
          <p:cNvGrpSpPr/>
          <p:nvPr/>
        </p:nvGrpSpPr>
        <p:grpSpPr>
          <a:xfrm>
            <a:off x="-34925" y="6540500"/>
            <a:ext cx="12858750" cy="690245"/>
            <a:chOff x="-50" y="9496"/>
            <a:chExt cx="19296" cy="1087"/>
          </a:xfrm>
        </p:grpSpPr>
        <p:cxnSp>
          <p:nvCxnSpPr>
            <p:cNvPr id="38" name="直接连接符 3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3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87"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89"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0"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9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95"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4" name=" 184"/>
            <p:cNvSpPr/>
            <p:nvPr/>
          </p:nvSpPr>
          <p:spPr>
            <a:xfrm>
              <a:off x="12129"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8"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9" name="文本框 44"/>
            <p:cNvSpPr txBox="1"/>
            <p:nvPr/>
          </p:nvSpPr>
          <p:spPr>
            <a:xfrm>
              <a:off x="11491" y="9955"/>
              <a:ext cx="2064" cy="628"/>
            </a:xfrm>
            <a:prstGeom prst="rect">
              <a:avLst/>
            </a:prstGeom>
            <a:noFill/>
            <a:ln w="9525">
              <a:noFill/>
            </a:ln>
          </p:spPr>
          <p:txBody>
            <a:bodyPr>
              <a:spAutoFit/>
            </a:bodyPr>
            <a:lstStyle/>
            <a:p>
              <a:pPr eaLnBrk="1" hangingPunct="1"/>
              <a:r>
                <a:rPr lang="zh-CN" altLang="en-US" sz="2000" b="1" dirty="0">
                  <a:solidFill>
                    <a:srgbClr val="003366"/>
                  </a:solidFill>
                  <a:latin typeface="微软雅黑" panose="020B0503020204020204" pitchFamily="34" charset="-122"/>
                  <a:ea typeface="微软雅黑" panose="020B0503020204020204" pitchFamily="34" charset="-122"/>
                </a:rPr>
                <a:t>论文撰写</a:t>
              </a:r>
              <a:endParaRPr lang="zh-CN" altLang="en-US" sz="2000" b="1" dirty="0">
                <a:solidFill>
                  <a:srgbClr val="003366"/>
                </a:solidFill>
                <a:latin typeface="微软雅黑" panose="020B0503020204020204" pitchFamily="34" charset="-122"/>
                <a:ea typeface="微软雅黑" panose="020B0503020204020204" pitchFamily="34" charset="-122"/>
              </a:endParaRPr>
            </a:p>
          </p:txBody>
        </p:sp>
      </p:grpSp>
      <p:sp>
        <p:nvSpPr>
          <p:cNvPr id="6"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渐入佳境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论文撰写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树立目标</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6"/>
                                        </p:tgtEl>
                                        <p:attrNameLst>
                                          <p:attrName>style.visibility</p:attrName>
                                        </p:attrNameLst>
                                      </p:cBhvr>
                                      <p:to>
                                        <p:strVal val="visible"/>
                                      </p:to>
                                    </p:set>
                                    <p:animEffect transition="in" filter="fade">
                                      <p:cBhvr>
                                        <p:cTn id="11" dur="500"/>
                                        <p:tgtEl>
                                          <p:spTgt spid="14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fade">
                                      <p:cBhvr>
                                        <p:cTn id="19" dur="500"/>
                                        <p:tgtEl>
                                          <p:spTgt spid="15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1"/>
                                        </p:tgtEl>
                                        <p:attrNameLst>
                                          <p:attrName>style.visibility</p:attrName>
                                        </p:attrNameLst>
                                      </p:cBhvr>
                                      <p:to>
                                        <p:strVal val="visible"/>
                                      </p:to>
                                    </p:set>
                                    <p:animEffect transition="in" filter="fade">
                                      <p:cBhvr>
                                        <p:cTn id="27" dur="500"/>
                                        <p:tgtEl>
                                          <p:spTgt spid="15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3023"/>
                                        </p:tgtEl>
                                        <p:attrNameLst>
                                          <p:attrName>style.visibility</p:attrName>
                                        </p:attrNameLst>
                                      </p:cBhvr>
                                      <p:to>
                                        <p:strVal val="visible"/>
                                      </p:to>
                                    </p:set>
                                    <p:animEffect transition="in" filter="wipe(down)">
                                      <p:cBhvr>
                                        <p:cTn id="31" dur="500"/>
                                        <p:tgtEl>
                                          <p:spTgt spid="4302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1"/>
                                        </p:tgtEl>
                                        <p:attrNameLst>
                                          <p:attrName>style.visibility</p:attrName>
                                        </p:attrNameLst>
                                      </p:cBhvr>
                                      <p:to>
                                        <p:strVal val="visible"/>
                                      </p:to>
                                    </p:set>
                                    <p:animEffect transition="in" filter="fade">
                                      <p:cBhvr>
                                        <p:cTn id="35" dur="500"/>
                                        <p:tgtEl>
                                          <p:spTgt spid="16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3030"/>
                                        </p:tgtEl>
                                        <p:attrNameLst>
                                          <p:attrName>style.visibility</p:attrName>
                                        </p:attrNameLst>
                                      </p:cBhvr>
                                      <p:to>
                                        <p:strVal val="visible"/>
                                      </p:to>
                                    </p:set>
                                    <p:animEffect transition="in" filter="wipe(down)">
                                      <p:cBhvr>
                                        <p:cTn id="47" dur="500"/>
                                        <p:tgtEl>
                                          <p:spTgt spid="4303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66"/>
                                        </p:tgtEl>
                                        <p:attrNameLst>
                                          <p:attrName>style.visibility</p:attrName>
                                        </p:attrNameLst>
                                      </p:cBhvr>
                                      <p:to>
                                        <p:strVal val="visible"/>
                                      </p:to>
                                    </p:set>
                                    <p:animEffect transition="in" filter="fade">
                                      <p:cBhvr>
                                        <p:cTn id="51"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51" grpId="0"/>
      <p:bldP spid="156" grpId="0"/>
      <p:bldP spid="161" grpId="0"/>
      <p:bldP spid="166"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3"/>
          <p:cNvSpPr txBox="1"/>
          <p:nvPr/>
        </p:nvSpPr>
        <p:spPr>
          <a:xfrm>
            <a:off x="5956577" y="2327246"/>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6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4</a:t>
            </a:r>
            <a:endParaRPr lang="id-ID" sz="36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26" name="Text Placeholder 3"/>
          <p:cNvSpPr txBox="1"/>
          <p:nvPr/>
        </p:nvSpPr>
        <p:spPr>
          <a:xfrm>
            <a:off x="7000074" y="3370742"/>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3</a:t>
            </a:r>
            <a:endParaRPr lang="id-ID"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29" name="Text Placeholder 3"/>
          <p:cNvSpPr txBox="1"/>
          <p:nvPr/>
        </p:nvSpPr>
        <p:spPr>
          <a:xfrm>
            <a:off x="5956577" y="4414239"/>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2</a:t>
            </a:r>
            <a:endParaRPr lang="id-ID"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28" name="Text Placeholder 3"/>
          <p:cNvSpPr txBox="1"/>
          <p:nvPr/>
        </p:nvSpPr>
        <p:spPr>
          <a:xfrm>
            <a:off x="4913080" y="3370742"/>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1</a:t>
            </a:r>
            <a:endParaRPr lang="id-ID"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19" name="任意多边形 18"/>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23"/>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案例分享</a:t>
            </a:r>
            <a:r>
              <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2</a:t>
            </a:r>
            <a:endPar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5036025" y="3065375"/>
            <a:ext cx="661240" cy="661240"/>
            <a:chOff x="3474146" y="1609679"/>
            <a:chExt cx="495930" cy="495930"/>
          </a:xfrm>
        </p:grpSpPr>
        <p:grpSp>
          <p:nvGrpSpPr>
            <p:cNvPr id="40" name="组合 39"/>
            <p:cNvGrpSpPr/>
            <p:nvPr/>
          </p:nvGrpSpPr>
          <p:grpSpPr>
            <a:xfrm>
              <a:off x="3474146" y="1609679"/>
              <a:ext cx="495930" cy="495930"/>
              <a:chOff x="3092450" y="4083050"/>
              <a:chExt cx="800100" cy="800100"/>
            </a:xfrm>
          </p:grpSpPr>
          <p:sp>
            <p:nvSpPr>
              <p:cNvPr id="49" name="椭圆 48"/>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椭圆 49"/>
              <p:cNvSpPr/>
              <p:nvPr/>
            </p:nvSpPr>
            <p:spPr>
              <a:xfrm>
                <a:off x="3187082" y="4177682"/>
                <a:ext cx="610837" cy="610837"/>
              </a:xfrm>
              <a:prstGeom prst="ellipse">
                <a:avLst/>
              </a:prstGeom>
              <a:solidFill>
                <a:schemeClr val="accent3"/>
              </a:solidFill>
              <a:ln w="19050">
                <a:gradFill flip="none" rotWithShape="1">
                  <a:gsLst>
                    <a:gs pos="0">
                      <a:srgbClr val="DCDCDC"/>
                    </a:gs>
                    <a:gs pos="100000">
                      <a:schemeClr val="bg1"/>
                    </a:gs>
                  </a:gsLst>
                  <a:lin ang="2700000" scaled="1"/>
                  <a:tileRect/>
                </a:gradFill>
              </a:ln>
              <a:effectLst>
                <a:innerShdw dist="76200" dir="13500000">
                  <a:schemeClr val="accent3">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1" name="组合 40"/>
            <p:cNvGrpSpPr/>
            <p:nvPr/>
          </p:nvGrpSpPr>
          <p:grpSpPr>
            <a:xfrm>
              <a:off x="3635353" y="1771345"/>
              <a:ext cx="173516" cy="172599"/>
              <a:chOff x="3856417" y="4248125"/>
              <a:chExt cx="409860" cy="407692"/>
            </a:xfrm>
            <a:solidFill>
              <a:schemeClr val="bg1"/>
            </a:solidFill>
          </p:grpSpPr>
          <p:sp>
            <p:nvSpPr>
              <p:cNvPr id="42"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3"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4"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5"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6"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7"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8"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51" name="组合 50"/>
          <p:cNvGrpSpPr/>
          <p:nvPr/>
        </p:nvGrpSpPr>
        <p:grpSpPr>
          <a:xfrm>
            <a:off x="4562475" y="4231640"/>
            <a:ext cx="741680" cy="686435"/>
            <a:chOff x="2538964" y="3049486"/>
            <a:chExt cx="495930" cy="495930"/>
          </a:xfrm>
        </p:grpSpPr>
        <p:grpSp>
          <p:nvGrpSpPr>
            <p:cNvPr id="52" name="组合 51"/>
            <p:cNvGrpSpPr/>
            <p:nvPr/>
          </p:nvGrpSpPr>
          <p:grpSpPr>
            <a:xfrm>
              <a:off x="2538964" y="3049486"/>
              <a:ext cx="495930" cy="495930"/>
              <a:chOff x="3092450" y="4083050"/>
              <a:chExt cx="800100" cy="800100"/>
            </a:xfrm>
          </p:grpSpPr>
          <p:sp>
            <p:nvSpPr>
              <p:cNvPr id="71" name="椭圆 70"/>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p:nvPr/>
            </p:nvSpPr>
            <p:spPr>
              <a:xfrm>
                <a:off x="3187082" y="4177682"/>
                <a:ext cx="610837" cy="610837"/>
              </a:xfrm>
              <a:prstGeom prst="ellipse">
                <a:avLst/>
              </a:prstGeom>
              <a:ln w="19050">
                <a:gradFill flip="none" rotWithShape="1">
                  <a:gsLst>
                    <a:gs pos="0">
                      <a:srgbClr val="DCDCDC"/>
                    </a:gs>
                    <a:gs pos="100000">
                      <a:schemeClr val="bg1"/>
                    </a:gs>
                  </a:gsLst>
                  <a:lin ang="2700000" scaled="1"/>
                  <a:tileRect/>
                </a:gradFill>
              </a:ln>
              <a:effectLst>
                <a:innerShdw dist="76200" dir="13500000">
                  <a:schemeClr val="accent1">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3" name="组合 52"/>
            <p:cNvGrpSpPr/>
            <p:nvPr/>
          </p:nvGrpSpPr>
          <p:grpSpPr>
            <a:xfrm>
              <a:off x="2711546" y="3204458"/>
              <a:ext cx="169579" cy="194617"/>
              <a:chOff x="2733098" y="4187405"/>
              <a:chExt cx="484675" cy="556238"/>
            </a:xfrm>
            <a:solidFill>
              <a:schemeClr val="bg1"/>
            </a:solidFill>
          </p:grpSpPr>
          <p:sp>
            <p:nvSpPr>
              <p:cNvPr id="54"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5"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6"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7"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8"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9"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0"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1"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2"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3"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4"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5"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6"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7"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8"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9"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0"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73" name="组合 72"/>
          <p:cNvGrpSpPr/>
          <p:nvPr/>
        </p:nvGrpSpPr>
        <p:grpSpPr>
          <a:xfrm>
            <a:off x="6482453" y="3089723"/>
            <a:ext cx="661240" cy="661240"/>
            <a:chOff x="5136691" y="1609679"/>
            <a:chExt cx="495930" cy="495930"/>
          </a:xfrm>
        </p:grpSpPr>
        <p:grpSp>
          <p:nvGrpSpPr>
            <p:cNvPr id="74" name="组合 73"/>
            <p:cNvGrpSpPr/>
            <p:nvPr/>
          </p:nvGrpSpPr>
          <p:grpSpPr>
            <a:xfrm>
              <a:off x="5136691" y="1609679"/>
              <a:ext cx="495930" cy="495930"/>
              <a:chOff x="3092450" y="4083050"/>
              <a:chExt cx="800100" cy="800100"/>
            </a:xfrm>
          </p:grpSpPr>
          <p:sp>
            <p:nvSpPr>
              <p:cNvPr id="85" name="椭圆 84"/>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6" name="椭圆 85"/>
              <p:cNvSpPr/>
              <p:nvPr/>
            </p:nvSpPr>
            <p:spPr>
              <a:xfrm>
                <a:off x="3187082" y="4177682"/>
                <a:ext cx="610837" cy="610837"/>
              </a:xfrm>
              <a:prstGeom prst="ellipse">
                <a:avLst/>
              </a:prstGeom>
              <a:solidFill>
                <a:schemeClr val="accent2"/>
              </a:solidFill>
              <a:ln w="19050">
                <a:gradFill flip="none" rotWithShape="1">
                  <a:gsLst>
                    <a:gs pos="0">
                      <a:srgbClr val="DCDCDC"/>
                    </a:gs>
                    <a:gs pos="100000">
                      <a:schemeClr val="bg1"/>
                    </a:gs>
                  </a:gsLst>
                  <a:lin ang="2700000" scaled="1"/>
                  <a:tileRect/>
                </a:gradFill>
              </a:ln>
              <a:effectLst>
                <a:innerShdw dist="76200" dir="135000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5" name="组合 74"/>
            <p:cNvGrpSpPr/>
            <p:nvPr/>
          </p:nvGrpSpPr>
          <p:grpSpPr>
            <a:xfrm>
              <a:off x="5283355" y="1787248"/>
              <a:ext cx="219920" cy="149813"/>
              <a:chOff x="4895160" y="4287159"/>
              <a:chExt cx="571418" cy="389258"/>
            </a:xfrm>
            <a:solidFill>
              <a:schemeClr val="bg1"/>
            </a:solidFill>
          </p:grpSpPr>
          <p:sp>
            <p:nvSpPr>
              <p:cNvPr id="76"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7"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8"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9"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0"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1"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2"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3"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4"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87" name="组合 86"/>
          <p:cNvGrpSpPr/>
          <p:nvPr/>
        </p:nvGrpSpPr>
        <p:grpSpPr>
          <a:xfrm>
            <a:off x="7136131" y="4409710"/>
            <a:ext cx="661240" cy="661240"/>
            <a:chOff x="6080532" y="3049486"/>
            <a:chExt cx="495930" cy="495930"/>
          </a:xfrm>
        </p:grpSpPr>
        <p:grpSp>
          <p:nvGrpSpPr>
            <p:cNvPr id="88" name="组合 87"/>
            <p:cNvGrpSpPr/>
            <p:nvPr/>
          </p:nvGrpSpPr>
          <p:grpSpPr>
            <a:xfrm>
              <a:off x="6080532" y="3049486"/>
              <a:ext cx="495930" cy="495930"/>
              <a:chOff x="3092450" y="4083050"/>
              <a:chExt cx="800100" cy="800100"/>
            </a:xfrm>
          </p:grpSpPr>
          <p:sp>
            <p:nvSpPr>
              <p:cNvPr id="99" name="椭圆 98"/>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0" name="椭圆 99"/>
              <p:cNvSpPr/>
              <p:nvPr/>
            </p:nvSpPr>
            <p:spPr>
              <a:xfrm>
                <a:off x="3187082" y="4177682"/>
                <a:ext cx="610837" cy="610837"/>
              </a:xfrm>
              <a:prstGeom prst="ellipse">
                <a:avLst/>
              </a:prstGeom>
              <a:solidFill>
                <a:schemeClr val="accent4"/>
              </a:solidFill>
              <a:ln w="19050">
                <a:gradFill flip="none" rotWithShape="1">
                  <a:gsLst>
                    <a:gs pos="0">
                      <a:srgbClr val="DCDCDC"/>
                    </a:gs>
                    <a:gs pos="100000">
                      <a:schemeClr val="bg1"/>
                    </a:gs>
                  </a:gsLst>
                  <a:lin ang="2700000" scaled="1"/>
                  <a:tileRect/>
                </a:gradFill>
              </a:ln>
              <a:effectLst>
                <a:innerShdw dist="63500" dir="13500000">
                  <a:schemeClr val="accent4">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89" name="组合 88"/>
            <p:cNvGrpSpPr/>
            <p:nvPr/>
          </p:nvGrpSpPr>
          <p:grpSpPr>
            <a:xfrm>
              <a:off x="6257589" y="3233458"/>
              <a:ext cx="153266" cy="136193"/>
              <a:chOff x="6007636" y="4287159"/>
              <a:chExt cx="438051" cy="389258"/>
            </a:xfrm>
            <a:solidFill>
              <a:schemeClr val="bg1"/>
            </a:solidFill>
          </p:grpSpPr>
          <p:sp>
            <p:nvSpPr>
              <p:cNvPr id="90"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1"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2"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3"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4"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5"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6"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7"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8"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01" name="Group 4"/>
          <p:cNvGrpSpPr>
            <a:grpSpLocks noChangeAspect="1"/>
          </p:cNvGrpSpPr>
          <p:nvPr/>
        </p:nvGrpSpPr>
        <p:grpSpPr bwMode="auto">
          <a:xfrm>
            <a:off x="5565279" y="4104405"/>
            <a:ext cx="1477727" cy="2927380"/>
            <a:chOff x="2310" y="-864"/>
            <a:chExt cx="3053" cy="6048"/>
          </a:xfrm>
        </p:grpSpPr>
        <p:sp>
          <p:nvSpPr>
            <p:cNvPr id="102" name="Freeform 5"/>
            <p:cNvSpPr/>
            <p:nvPr/>
          </p:nvSpPr>
          <p:spPr bwMode="auto">
            <a:xfrm>
              <a:off x="2672" y="2679"/>
              <a:ext cx="1437" cy="1798"/>
            </a:xfrm>
            <a:custGeom>
              <a:avLst/>
              <a:gdLst>
                <a:gd name="T0" fmla="*/ 607 w 607"/>
                <a:gd name="T1" fmla="*/ 748 h 760"/>
                <a:gd name="T2" fmla="*/ 595 w 607"/>
                <a:gd name="T3" fmla="*/ 760 h 760"/>
                <a:gd name="T4" fmla="*/ 13 w 607"/>
                <a:gd name="T5" fmla="*/ 760 h 760"/>
                <a:gd name="T6" fmla="*/ 0 w 607"/>
                <a:gd name="T7" fmla="*/ 748 h 760"/>
                <a:gd name="T8" fmla="*/ 0 w 607"/>
                <a:gd name="T9" fmla="*/ 11 h 760"/>
                <a:gd name="T10" fmla="*/ 13 w 607"/>
                <a:gd name="T11" fmla="*/ 0 h 760"/>
                <a:gd name="T12" fmla="*/ 595 w 607"/>
                <a:gd name="T13" fmla="*/ 0 h 760"/>
                <a:gd name="T14" fmla="*/ 607 w 607"/>
                <a:gd name="T15" fmla="*/ 11 h 760"/>
                <a:gd name="T16" fmla="*/ 607 w 607"/>
                <a:gd name="T17" fmla="*/ 74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760">
                  <a:moveTo>
                    <a:pt x="607" y="748"/>
                  </a:moveTo>
                  <a:cubicBezTo>
                    <a:pt x="607" y="755"/>
                    <a:pt x="602" y="760"/>
                    <a:pt x="595" y="760"/>
                  </a:cubicBezTo>
                  <a:cubicBezTo>
                    <a:pt x="13" y="760"/>
                    <a:pt x="13" y="760"/>
                    <a:pt x="13" y="760"/>
                  </a:cubicBezTo>
                  <a:cubicBezTo>
                    <a:pt x="6" y="760"/>
                    <a:pt x="0" y="755"/>
                    <a:pt x="0" y="748"/>
                  </a:cubicBezTo>
                  <a:cubicBezTo>
                    <a:pt x="0" y="11"/>
                    <a:pt x="0" y="11"/>
                    <a:pt x="0" y="11"/>
                  </a:cubicBezTo>
                  <a:cubicBezTo>
                    <a:pt x="0" y="5"/>
                    <a:pt x="6" y="0"/>
                    <a:pt x="13" y="0"/>
                  </a:cubicBezTo>
                  <a:cubicBezTo>
                    <a:pt x="595" y="0"/>
                    <a:pt x="595" y="0"/>
                    <a:pt x="595" y="0"/>
                  </a:cubicBezTo>
                  <a:cubicBezTo>
                    <a:pt x="602" y="0"/>
                    <a:pt x="607" y="5"/>
                    <a:pt x="607" y="11"/>
                  </a:cubicBezTo>
                  <a:lnTo>
                    <a:pt x="607" y="748"/>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3" name="Freeform 6"/>
            <p:cNvSpPr/>
            <p:nvPr/>
          </p:nvSpPr>
          <p:spPr bwMode="auto">
            <a:xfrm>
              <a:off x="2310" y="1437"/>
              <a:ext cx="2166" cy="2164"/>
            </a:xfrm>
            <a:custGeom>
              <a:avLst/>
              <a:gdLst>
                <a:gd name="T0" fmla="*/ 359 w 915"/>
                <a:gd name="T1" fmla="*/ 0 h 915"/>
                <a:gd name="T2" fmla="*/ 54 w 915"/>
                <a:gd name="T3" fmla="*/ 305 h 915"/>
                <a:gd name="T4" fmla="*/ 54 w 915"/>
                <a:gd name="T5" fmla="*/ 502 h 915"/>
                <a:gd name="T6" fmla="*/ 413 w 915"/>
                <a:gd name="T7" fmla="*/ 860 h 915"/>
                <a:gd name="T8" fmla="*/ 610 w 915"/>
                <a:gd name="T9" fmla="*/ 861 h 915"/>
                <a:gd name="T10" fmla="*/ 915 w 915"/>
                <a:gd name="T11" fmla="*/ 556 h 915"/>
                <a:gd name="T12" fmla="*/ 359 w 915"/>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915" h="915">
                  <a:moveTo>
                    <a:pt x="359" y="0"/>
                  </a:moveTo>
                  <a:cubicBezTo>
                    <a:pt x="54" y="305"/>
                    <a:pt x="54" y="305"/>
                    <a:pt x="54" y="305"/>
                  </a:cubicBezTo>
                  <a:cubicBezTo>
                    <a:pt x="0" y="359"/>
                    <a:pt x="0" y="448"/>
                    <a:pt x="54" y="502"/>
                  </a:cubicBezTo>
                  <a:cubicBezTo>
                    <a:pt x="413" y="860"/>
                    <a:pt x="413" y="860"/>
                    <a:pt x="413" y="860"/>
                  </a:cubicBezTo>
                  <a:cubicBezTo>
                    <a:pt x="467" y="915"/>
                    <a:pt x="555" y="915"/>
                    <a:pt x="610" y="861"/>
                  </a:cubicBezTo>
                  <a:cubicBezTo>
                    <a:pt x="915" y="556"/>
                    <a:pt x="915" y="556"/>
                    <a:pt x="915" y="556"/>
                  </a:cubicBezTo>
                  <a:lnTo>
                    <a:pt x="359" y="0"/>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4" name="Freeform 7"/>
            <p:cNvSpPr/>
            <p:nvPr/>
          </p:nvSpPr>
          <p:spPr bwMode="auto">
            <a:xfrm>
              <a:off x="3796" y="-107"/>
              <a:ext cx="1567" cy="1566"/>
            </a:xfrm>
            <a:custGeom>
              <a:avLst/>
              <a:gdLst>
                <a:gd name="T0" fmla="*/ 171 w 662"/>
                <a:gd name="T1" fmla="*/ 630 h 662"/>
                <a:gd name="T2" fmla="*/ 55 w 662"/>
                <a:gd name="T3" fmla="*/ 630 h 662"/>
                <a:gd name="T4" fmla="*/ 32 w 662"/>
                <a:gd name="T5" fmla="*/ 607 h 662"/>
                <a:gd name="T6" fmla="*/ 32 w 662"/>
                <a:gd name="T7" fmla="*/ 491 h 662"/>
                <a:gd name="T8" fmla="*/ 491 w 662"/>
                <a:gd name="T9" fmla="*/ 31 h 662"/>
                <a:gd name="T10" fmla="*/ 607 w 662"/>
                <a:gd name="T11" fmla="*/ 32 h 662"/>
                <a:gd name="T12" fmla="*/ 630 w 662"/>
                <a:gd name="T13" fmla="*/ 55 h 662"/>
                <a:gd name="T14" fmla="*/ 631 w 662"/>
                <a:gd name="T15" fmla="*/ 171 h 662"/>
                <a:gd name="T16" fmla="*/ 171 w 662"/>
                <a:gd name="T17" fmla="*/ 63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171" y="630"/>
                  </a:moveTo>
                  <a:cubicBezTo>
                    <a:pt x="140" y="662"/>
                    <a:pt x="88" y="662"/>
                    <a:pt x="55" y="630"/>
                  </a:cubicBezTo>
                  <a:cubicBezTo>
                    <a:pt x="32" y="607"/>
                    <a:pt x="32" y="607"/>
                    <a:pt x="32" y="607"/>
                  </a:cubicBezTo>
                  <a:cubicBezTo>
                    <a:pt x="0" y="574"/>
                    <a:pt x="0" y="522"/>
                    <a:pt x="32" y="491"/>
                  </a:cubicBezTo>
                  <a:cubicBezTo>
                    <a:pt x="491" y="31"/>
                    <a:pt x="491" y="31"/>
                    <a:pt x="491" y="31"/>
                  </a:cubicBezTo>
                  <a:cubicBezTo>
                    <a:pt x="523" y="0"/>
                    <a:pt x="575" y="0"/>
                    <a:pt x="607" y="32"/>
                  </a:cubicBezTo>
                  <a:cubicBezTo>
                    <a:pt x="630" y="55"/>
                    <a:pt x="630" y="55"/>
                    <a:pt x="630" y="55"/>
                  </a:cubicBezTo>
                  <a:cubicBezTo>
                    <a:pt x="662" y="87"/>
                    <a:pt x="662" y="139"/>
                    <a:pt x="631" y="171"/>
                  </a:cubicBezTo>
                  <a:lnTo>
                    <a:pt x="171" y="630"/>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5" name="Freeform 8"/>
            <p:cNvSpPr/>
            <p:nvPr/>
          </p:nvSpPr>
          <p:spPr bwMode="auto">
            <a:xfrm>
              <a:off x="2729" y="-864"/>
              <a:ext cx="2038" cy="3645"/>
            </a:xfrm>
            <a:custGeom>
              <a:avLst/>
              <a:gdLst>
                <a:gd name="T0" fmla="*/ 861 w 861"/>
                <a:gd name="T1" fmla="*/ 1503 h 1541"/>
                <a:gd name="T2" fmla="*/ 823 w 861"/>
                <a:gd name="T3" fmla="*/ 1541 h 1541"/>
                <a:gd name="T4" fmla="*/ 38 w 861"/>
                <a:gd name="T5" fmla="*/ 1541 h 1541"/>
                <a:gd name="T6" fmla="*/ 0 w 861"/>
                <a:gd name="T7" fmla="*/ 1503 h 1541"/>
                <a:gd name="T8" fmla="*/ 0 w 861"/>
                <a:gd name="T9" fmla="*/ 39 h 1541"/>
                <a:gd name="T10" fmla="*/ 38 w 861"/>
                <a:gd name="T11" fmla="*/ 0 h 1541"/>
                <a:gd name="T12" fmla="*/ 823 w 861"/>
                <a:gd name="T13" fmla="*/ 0 h 1541"/>
                <a:gd name="T14" fmla="*/ 861 w 861"/>
                <a:gd name="T15" fmla="*/ 39 h 1541"/>
                <a:gd name="T16" fmla="*/ 861 w 861"/>
                <a:gd name="T17" fmla="*/ 150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1" h="1541">
                  <a:moveTo>
                    <a:pt x="861" y="1503"/>
                  </a:moveTo>
                  <a:cubicBezTo>
                    <a:pt x="861" y="1524"/>
                    <a:pt x="844" y="1541"/>
                    <a:pt x="823" y="1541"/>
                  </a:cubicBezTo>
                  <a:cubicBezTo>
                    <a:pt x="38" y="1541"/>
                    <a:pt x="38" y="1541"/>
                    <a:pt x="38" y="1541"/>
                  </a:cubicBezTo>
                  <a:cubicBezTo>
                    <a:pt x="17" y="1541"/>
                    <a:pt x="0" y="1524"/>
                    <a:pt x="0" y="1503"/>
                  </a:cubicBezTo>
                  <a:cubicBezTo>
                    <a:pt x="0" y="39"/>
                    <a:pt x="0" y="39"/>
                    <a:pt x="0" y="39"/>
                  </a:cubicBezTo>
                  <a:cubicBezTo>
                    <a:pt x="0" y="17"/>
                    <a:pt x="17" y="0"/>
                    <a:pt x="38" y="0"/>
                  </a:cubicBezTo>
                  <a:cubicBezTo>
                    <a:pt x="823" y="0"/>
                    <a:pt x="823" y="0"/>
                    <a:pt x="823" y="0"/>
                  </a:cubicBezTo>
                  <a:cubicBezTo>
                    <a:pt x="844" y="0"/>
                    <a:pt x="861" y="17"/>
                    <a:pt x="861" y="39"/>
                  </a:cubicBezTo>
                  <a:lnTo>
                    <a:pt x="861" y="1503"/>
                  </a:lnTo>
                  <a:close/>
                </a:path>
              </a:pathLst>
            </a:custGeom>
            <a:solidFill>
              <a:srgbClr val="0439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6" name="Rectangle 9"/>
            <p:cNvSpPr>
              <a:spLocks noChangeArrowheads="1"/>
            </p:cNvSpPr>
            <p:nvPr/>
          </p:nvSpPr>
          <p:spPr bwMode="auto">
            <a:xfrm>
              <a:off x="2892" y="-601"/>
              <a:ext cx="1746"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20000"/>
                </a:lnSpc>
              </a:pPr>
              <a:endParaRPr lang="en-US" altLang="zh-CN" sz="2400" b="1" dirty="0">
                <a:solidFill>
                  <a:schemeClr val="accent1"/>
                </a:solidFill>
                <a:effectLst>
                  <a:outerShdw blurRad="38100" dist="25400" dir="5400000" algn="ctr" rotWithShape="0">
                    <a:srgbClr val="6E747A">
                      <a:alpha val="43000"/>
                    </a:srgbClr>
                  </a:outerShdw>
                </a:effectLst>
                <a:latin typeface="Times New Roman" panose="02020603050405020304" charset="0"/>
              </a:endParaRPr>
            </a:p>
            <a:p>
              <a:pPr>
                <a:lnSpc>
                  <a:spcPct val="120000"/>
                </a:lnSpc>
              </a:pPr>
              <a:r>
                <a:rPr lang="en-US" altLang="zh-CN" sz="2800" b="1" dirty="0">
                  <a:solidFill>
                    <a:schemeClr val="accent1"/>
                  </a:solidFill>
                  <a:effectLst>
                    <a:outerShdw blurRad="38100" dist="25400" dir="5400000" algn="ctr" rotWithShape="0">
                      <a:srgbClr val="6E747A">
                        <a:alpha val="43000"/>
                      </a:srgbClr>
                    </a:outerShdw>
                  </a:effectLst>
                  <a:latin typeface="Tw Cen MT Condensed Extra Bold" panose="020B0803020202020204" charset="0"/>
                </a:rPr>
                <a:t>CASE</a:t>
              </a:r>
              <a:endParaRPr lang="en-US" altLang="zh-CN" sz="2800" b="1" dirty="0">
                <a:solidFill>
                  <a:schemeClr val="accent1"/>
                </a:solidFill>
                <a:effectLst>
                  <a:outerShdw blurRad="38100" dist="25400" dir="5400000" algn="ctr" rotWithShape="0">
                    <a:srgbClr val="6E747A">
                      <a:alpha val="43000"/>
                    </a:srgbClr>
                  </a:outerShdw>
                </a:effectLst>
                <a:latin typeface="Tw Cen MT Condensed Extra Bold" panose="020B0803020202020204" charset="0"/>
              </a:endParaRPr>
            </a:p>
          </p:txBody>
        </p:sp>
        <p:sp>
          <p:nvSpPr>
            <p:cNvPr id="107" name="Freeform 10"/>
            <p:cNvSpPr/>
            <p:nvPr/>
          </p:nvSpPr>
          <p:spPr bwMode="auto">
            <a:xfrm>
              <a:off x="4490" y="681"/>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1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8"/>
                    <a:pt x="56" y="266"/>
                  </a:cubicBezTo>
                  <a:cubicBezTo>
                    <a:pt x="33" y="243"/>
                    <a:pt x="33" y="243"/>
                    <a:pt x="33" y="243"/>
                  </a:cubicBezTo>
                  <a:cubicBezTo>
                    <a:pt x="0" y="211"/>
                    <a:pt x="0" y="159"/>
                    <a:pt x="32" y="127"/>
                  </a:cubicBezTo>
                  <a:cubicBezTo>
                    <a:pt x="127" y="31"/>
                    <a:pt x="127" y="31"/>
                    <a:pt x="127" y="31"/>
                  </a:cubicBezTo>
                  <a:cubicBezTo>
                    <a:pt x="159" y="0"/>
                    <a:pt x="211" y="0"/>
                    <a:pt x="244" y="32"/>
                  </a:cubicBezTo>
                  <a:cubicBezTo>
                    <a:pt x="267" y="55"/>
                    <a:pt x="267" y="55"/>
                    <a:pt x="267" y="55"/>
                  </a:cubicBezTo>
                  <a:cubicBezTo>
                    <a:pt x="299" y="87"/>
                    <a:pt x="299" y="139"/>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8" name="Freeform 11"/>
            <p:cNvSpPr/>
            <p:nvPr/>
          </p:nvSpPr>
          <p:spPr bwMode="auto">
            <a:xfrm>
              <a:off x="4568" y="983"/>
              <a:ext cx="331" cy="334"/>
            </a:xfrm>
            <a:custGeom>
              <a:avLst/>
              <a:gdLst>
                <a:gd name="T0" fmla="*/ 40 w 140"/>
                <a:gd name="T1" fmla="*/ 0 h 141"/>
                <a:gd name="T2" fmla="*/ 25 w 140"/>
                <a:gd name="T3" fmla="*/ 16 h 141"/>
                <a:gd name="T4" fmla="*/ 23 w 140"/>
                <a:gd name="T5" fmla="*/ 102 h 141"/>
                <a:gd name="T6" fmla="*/ 39 w 140"/>
                <a:gd name="T7" fmla="*/ 118 h 141"/>
                <a:gd name="T8" fmla="*/ 125 w 140"/>
                <a:gd name="T9" fmla="*/ 116 h 141"/>
                <a:gd name="T10" fmla="*/ 140 w 140"/>
                <a:gd name="T11" fmla="*/ 101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9"/>
                    <a:pt x="23" y="102"/>
                  </a:cubicBezTo>
                  <a:cubicBezTo>
                    <a:pt x="39" y="118"/>
                    <a:pt x="39" y="118"/>
                    <a:pt x="39" y="118"/>
                  </a:cubicBezTo>
                  <a:cubicBezTo>
                    <a:pt x="62" y="141"/>
                    <a:pt x="101" y="140"/>
                    <a:pt x="125" y="116"/>
                  </a:cubicBezTo>
                  <a:cubicBezTo>
                    <a:pt x="140" y="101"/>
                    <a:pt x="140" y="101"/>
                    <a:pt x="140" y="101"/>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9" name="Freeform 12"/>
            <p:cNvSpPr/>
            <p:nvPr/>
          </p:nvSpPr>
          <p:spPr bwMode="auto">
            <a:xfrm>
              <a:off x="4490" y="1272"/>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2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6"/>
                  </a:cubicBezTo>
                  <a:cubicBezTo>
                    <a:pt x="33" y="243"/>
                    <a:pt x="33" y="243"/>
                    <a:pt x="33" y="243"/>
                  </a:cubicBezTo>
                  <a:cubicBezTo>
                    <a:pt x="0" y="211"/>
                    <a:pt x="0" y="159"/>
                    <a:pt x="32" y="127"/>
                  </a:cubicBezTo>
                  <a:cubicBezTo>
                    <a:pt x="127" y="32"/>
                    <a:pt x="127" y="32"/>
                    <a:pt x="127" y="32"/>
                  </a:cubicBezTo>
                  <a:cubicBezTo>
                    <a:pt x="159" y="0"/>
                    <a:pt x="211" y="0"/>
                    <a:pt x="244" y="32"/>
                  </a:cubicBezTo>
                  <a:cubicBezTo>
                    <a:pt x="267" y="55"/>
                    <a:pt x="267" y="55"/>
                    <a:pt x="267" y="55"/>
                  </a:cubicBezTo>
                  <a:cubicBezTo>
                    <a:pt x="299" y="88"/>
                    <a:pt x="299" y="140"/>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0" name="Freeform 13"/>
            <p:cNvSpPr/>
            <p:nvPr/>
          </p:nvSpPr>
          <p:spPr bwMode="auto">
            <a:xfrm>
              <a:off x="4568" y="1577"/>
              <a:ext cx="331" cy="333"/>
            </a:xfrm>
            <a:custGeom>
              <a:avLst/>
              <a:gdLst>
                <a:gd name="T0" fmla="*/ 40 w 140"/>
                <a:gd name="T1" fmla="*/ 0 h 141"/>
                <a:gd name="T2" fmla="*/ 25 w 140"/>
                <a:gd name="T3" fmla="*/ 15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5"/>
                    <a:pt x="25" y="15"/>
                    <a:pt x="25" y="15"/>
                  </a:cubicBezTo>
                  <a:cubicBezTo>
                    <a:pt x="0" y="39"/>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1" name="Freeform 14"/>
            <p:cNvSpPr/>
            <p:nvPr/>
          </p:nvSpPr>
          <p:spPr bwMode="auto">
            <a:xfrm>
              <a:off x="4490" y="1863"/>
              <a:ext cx="708" cy="707"/>
            </a:xfrm>
            <a:custGeom>
              <a:avLst/>
              <a:gdLst>
                <a:gd name="T0" fmla="*/ 172 w 299"/>
                <a:gd name="T1" fmla="*/ 267 h 299"/>
                <a:gd name="T2" fmla="*/ 56 w 299"/>
                <a:gd name="T3" fmla="*/ 267 h 299"/>
                <a:gd name="T4" fmla="*/ 33 w 299"/>
                <a:gd name="T5" fmla="*/ 244 h 299"/>
                <a:gd name="T6" fmla="*/ 32 w 299"/>
                <a:gd name="T7" fmla="*/ 127 h 299"/>
                <a:gd name="T8" fmla="*/ 127 w 299"/>
                <a:gd name="T9" fmla="*/ 32 h 299"/>
                <a:gd name="T10" fmla="*/ 244 w 299"/>
                <a:gd name="T11" fmla="*/ 33 h 299"/>
                <a:gd name="T12" fmla="*/ 267 w 299"/>
                <a:gd name="T13" fmla="*/ 56 h 299"/>
                <a:gd name="T14" fmla="*/ 267 w 299"/>
                <a:gd name="T15" fmla="*/ 172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7"/>
                  </a:cubicBezTo>
                  <a:cubicBezTo>
                    <a:pt x="33" y="244"/>
                    <a:pt x="33" y="244"/>
                    <a:pt x="33" y="244"/>
                  </a:cubicBezTo>
                  <a:cubicBezTo>
                    <a:pt x="0" y="211"/>
                    <a:pt x="0" y="159"/>
                    <a:pt x="32" y="127"/>
                  </a:cubicBezTo>
                  <a:cubicBezTo>
                    <a:pt x="127" y="32"/>
                    <a:pt x="127" y="32"/>
                    <a:pt x="127" y="32"/>
                  </a:cubicBezTo>
                  <a:cubicBezTo>
                    <a:pt x="159" y="0"/>
                    <a:pt x="211" y="0"/>
                    <a:pt x="244" y="33"/>
                  </a:cubicBezTo>
                  <a:cubicBezTo>
                    <a:pt x="267" y="56"/>
                    <a:pt x="267" y="56"/>
                    <a:pt x="267" y="56"/>
                  </a:cubicBezTo>
                  <a:cubicBezTo>
                    <a:pt x="299" y="88"/>
                    <a:pt x="299" y="140"/>
                    <a:pt x="267" y="172"/>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2" name="Freeform 15"/>
            <p:cNvSpPr/>
            <p:nvPr/>
          </p:nvSpPr>
          <p:spPr bwMode="auto">
            <a:xfrm>
              <a:off x="4568" y="2168"/>
              <a:ext cx="331" cy="334"/>
            </a:xfrm>
            <a:custGeom>
              <a:avLst/>
              <a:gdLst>
                <a:gd name="T0" fmla="*/ 40 w 140"/>
                <a:gd name="T1" fmla="*/ 0 h 141"/>
                <a:gd name="T2" fmla="*/ 25 w 140"/>
                <a:gd name="T3" fmla="*/ 16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3" name="Freeform 16"/>
            <p:cNvSpPr/>
            <p:nvPr/>
          </p:nvSpPr>
          <p:spPr bwMode="auto">
            <a:xfrm>
              <a:off x="2336" y="156"/>
              <a:ext cx="390" cy="2391"/>
            </a:xfrm>
            <a:custGeom>
              <a:avLst/>
              <a:gdLst>
                <a:gd name="T0" fmla="*/ 102 w 165"/>
                <a:gd name="T1" fmla="*/ 1 h 1011"/>
                <a:gd name="T2" fmla="*/ 99 w 165"/>
                <a:gd name="T3" fmla="*/ 0 h 1011"/>
                <a:gd name="T4" fmla="*/ 12 w 165"/>
                <a:gd name="T5" fmla="*/ 0 h 1011"/>
                <a:gd name="T6" fmla="*/ 0 w 165"/>
                <a:gd name="T7" fmla="*/ 12 h 1011"/>
                <a:gd name="T8" fmla="*/ 0 w 165"/>
                <a:gd name="T9" fmla="*/ 128 h 1011"/>
                <a:gd name="T10" fmla="*/ 0 w 165"/>
                <a:gd name="T11" fmla="*/ 130 h 1011"/>
                <a:gd name="T12" fmla="*/ 0 w 165"/>
                <a:gd name="T13" fmla="*/ 942 h 1011"/>
                <a:gd name="T14" fmla="*/ 69 w 165"/>
                <a:gd name="T15" fmla="*/ 1011 h 1011"/>
                <a:gd name="T16" fmla="*/ 96 w 165"/>
                <a:gd name="T17" fmla="*/ 1011 h 1011"/>
                <a:gd name="T18" fmla="*/ 165 w 165"/>
                <a:gd name="T19" fmla="*/ 942 h 1011"/>
                <a:gd name="T20" fmla="*/ 165 w 165"/>
                <a:gd name="T21" fmla="*/ 69 h 1011"/>
                <a:gd name="T22" fmla="*/ 102 w 165"/>
                <a:gd name="T23" fmla="*/ 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1">
                  <a:moveTo>
                    <a:pt x="102" y="1"/>
                  </a:moveTo>
                  <a:cubicBezTo>
                    <a:pt x="101" y="1"/>
                    <a:pt x="100" y="0"/>
                    <a:pt x="99" y="0"/>
                  </a:cubicBezTo>
                  <a:cubicBezTo>
                    <a:pt x="12" y="0"/>
                    <a:pt x="12" y="0"/>
                    <a:pt x="12" y="0"/>
                  </a:cubicBezTo>
                  <a:cubicBezTo>
                    <a:pt x="5" y="0"/>
                    <a:pt x="0" y="6"/>
                    <a:pt x="0" y="12"/>
                  </a:cubicBezTo>
                  <a:cubicBezTo>
                    <a:pt x="0" y="128"/>
                    <a:pt x="0" y="128"/>
                    <a:pt x="0" y="128"/>
                  </a:cubicBezTo>
                  <a:cubicBezTo>
                    <a:pt x="0" y="129"/>
                    <a:pt x="0" y="130"/>
                    <a:pt x="0" y="130"/>
                  </a:cubicBezTo>
                  <a:cubicBezTo>
                    <a:pt x="0" y="942"/>
                    <a:pt x="0" y="942"/>
                    <a:pt x="0" y="942"/>
                  </a:cubicBezTo>
                  <a:cubicBezTo>
                    <a:pt x="0" y="980"/>
                    <a:pt x="31" y="1011"/>
                    <a:pt x="69" y="1011"/>
                  </a:cubicBezTo>
                  <a:cubicBezTo>
                    <a:pt x="96" y="1011"/>
                    <a:pt x="96" y="1011"/>
                    <a:pt x="96" y="1011"/>
                  </a:cubicBezTo>
                  <a:cubicBezTo>
                    <a:pt x="134" y="1011"/>
                    <a:pt x="165" y="980"/>
                    <a:pt x="165" y="942"/>
                  </a:cubicBezTo>
                  <a:cubicBezTo>
                    <a:pt x="165" y="69"/>
                    <a:pt x="165" y="69"/>
                    <a:pt x="165" y="69"/>
                  </a:cubicBezTo>
                  <a:cubicBezTo>
                    <a:pt x="165" y="33"/>
                    <a:pt x="137" y="3"/>
                    <a:pt x="102" y="1"/>
                  </a:cubicBez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4" name="Freeform 17"/>
            <p:cNvSpPr/>
            <p:nvPr/>
          </p:nvSpPr>
          <p:spPr bwMode="auto">
            <a:xfrm>
              <a:off x="2336" y="217"/>
              <a:ext cx="180" cy="371"/>
            </a:xfrm>
            <a:custGeom>
              <a:avLst/>
              <a:gdLst>
                <a:gd name="T0" fmla="*/ 0 w 76"/>
                <a:gd name="T1" fmla="*/ 0 h 157"/>
                <a:gd name="T2" fmla="*/ 0 w 76"/>
                <a:gd name="T3" fmla="*/ 112 h 157"/>
                <a:gd name="T4" fmla="*/ 0 w 76"/>
                <a:gd name="T5" fmla="*/ 115 h 157"/>
                <a:gd name="T6" fmla="*/ 0 w 76"/>
                <a:gd name="T7" fmla="*/ 157 h 157"/>
                <a:gd name="T8" fmla="*/ 45 w 76"/>
                <a:gd name="T9" fmla="*/ 157 h 157"/>
                <a:gd name="T10" fmla="*/ 76 w 76"/>
                <a:gd name="T11" fmla="*/ 126 h 157"/>
                <a:gd name="T12" fmla="*/ 76 w 76"/>
                <a:gd name="T13" fmla="*/ 0 h 157"/>
                <a:gd name="T14" fmla="*/ 0 w 7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57">
                  <a:moveTo>
                    <a:pt x="0" y="0"/>
                  </a:moveTo>
                  <a:cubicBezTo>
                    <a:pt x="0" y="112"/>
                    <a:pt x="0" y="112"/>
                    <a:pt x="0" y="112"/>
                  </a:cubicBezTo>
                  <a:cubicBezTo>
                    <a:pt x="0" y="113"/>
                    <a:pt x="0" y="114"/>
                    <a:pt x="0" y="115"/>
                  </a:cubicBezTo>
                  <a:cubicBezTo>
                    <a:pt x="0" y="157"/>
                    <a:pt x="0" y="157"/>
                    <a:pt x="0" y="157"/>
                  </a:cubicBezTo>
                  <a:cubicBezTo>
                    <a:pt x="45" y="157"/>
                    <a:pt x="45" y="157"/>
                    <a:pt x="45" y="157"/>
                  </a:cubicBezTo>
                  <a:cubicBezTo>
                    <a:pt x="62" y="157"/>
                    <a:pt x="76" y="143"/>
                    <a:pt x="76" y="126"/>
                  </a:cubicBezTo>
                  <a:cubicBezTo>
                    <a:pt x="76" y="0"/>
                    <a:pt x="76" y="0"/>
                    <a:pt x="76" y="0"/>
                  </a:cubicBezTo>
                  <a:lnTo>
                    <a:pt x="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5" name="Freeform 18"/>
            <p:cNvSpPr>
              <a:spLocks noEditPoints="1"/>
            </p:cNvSpPr>
            <p:nvPr/>
          </p:nvSpPr>
          <p:spPr bwMode="auto">
            <a:xfrm>
              <a:off x="3119" y="2376"/>
              <a:ext cx="384" cy="194"/>
            </a:xfrm>
            <a:custGeom>
              <a:avLst/>
              <a:gdLst>
                <a:gd name="T0" fmla="*/ 142 w 162"/>
                <a:gd name="T1" fmla="*/ 82 h 82"/>
                <a:gd name="T2" fmla="*/ 20 w 162"/>
                <a:gd name="T3" fmla="*/ 82 h 82"/>
                <a:gd name="T4" fmla="*/ 0 w 162"/>
                <a:gd name="T5" fmla="*/ 61 h 82"/>
                <a:gd name="T6" fmla="*/ 0 w 162"/>
                <a:gd name="T7" fmla="*/ 21 h 82"/>
                <a:gd name="T8" fmla="*/ 20 w 162"/>
                <a:gd name="T9" fmla="*/ 0 h 82"/>
                <a:gd name="T10" fmla="*/ 142 w 162"/>
                <a:gd name="T11" fmla="*/ 0 h 82"/>
                <a:gd name="T12" fmla="*/ 162 w 162"/>
                <a:gd name="T13" fmla="*/ 21 h 82"/>
                <a:gd name="T14" fmla="*/ 162 w 162"/>
                <a:gd name="T15" fmla="*/ 61 h 82"/>
                <a:gd name="T16" fmla="*/ 142 w 162"/>
                <a:gd name="T17" fmla="*/ 82 h 82"/>
                <a:gd name="T18" fmla="*/ 20 w 162"/>
                <a:gd name="T19" fmla="*/ 13 h 82"/>
                <a:gd name="T20" fmla="*/ 12 w 162"/>
                <a:gd name="T21" fmla="*/ 21 h 82"/>
                <a:gd name="T22" fmla="*/ 12 w 162"/>
                <a:gd name="T23" fmla="*/ 61 h 82"/>
                <a:gd name="T24" fmla="*/ 20 w 162"/>
                <a:gd name="T25" fmla="*/ 69 h 82"/>
                <a:gd name="T26" fmla="*/ 142 w 162"/>
                <a:gd name="T27" fmla="*/ 69 h 82"/>
                <a:gd name="T28" fmla="*/ 149 w 162"/>
                <a:gd name="T29" fmla="*/ 61 h 82"/>
                <a:gd name="T30" fmla="*/ 149 w 162"/>
                <a:gd name="T31" fmla="*/ 21 h 82"/>
                <a:gd name="T32" fmla="*/ 142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0" y="82"/>
                    <a:pt x="20" y="82"/>
                    <a:pt x="20" y="82"/>
                  </a:cubicBezTo>
                  <a:cubicBezTo>
                    <a:pt x="9" y="82"/>
                    <a:pt x="0" y="72"/>
                    <a:pt x="0" y="61"/>
                  </a:cubicBezTo>
                  <a:cubicBezTo>
                    <a:pt x="0" y="21"/>
                    <a:pt x="0" y="21"/>
                    <a:pt x="0" y="21"/>
                  </a:cubicBezTo>
                  <a:cubicBezTo>
                    <a:pt x="0" y="10"/>
                    <a:pt x="9" y="0"/>
                    <a:pt x="20"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0" y="13"/>
                  </a:moveTo>
                  <a:cubicBezTo>
                    <a:pt x="16" y="13"/>
                    <a:pt x="12" y="17"/>
                    <a:pt x="12" y="21"/>
                  </a:cubicBezTo>
                  <a:cubicBezTo>
                    <a:pt x="12" y="61"/>
                    <a:pt x="12" y="61"/>
                    <a:pt x="12" y="61"/>
                  </a:cubicBezTo>
                  <a:cubicBezTo>
                    <a:pt x="12" y="65"/>
                    <a:pt x="16" y="69"/>
                    <a:pt x="20" y="69"/>
                  </a:cubicBezTo>
                  <a:cubicBezTo>
                    <a:pt x="142" y="69"/>
                    <a:pt x="142" y="69"/>
                    <a:pt x="142" y="69"/>
                  </a:cubicBezTo>
                  <a:cubicBezTo>
                    <a:pt x="146" y="69"/>
                    <a:pt x="149" y="65"/>
                    <a:pt x="149" y="61"/>
                  </a:cubicBezTo>
                  <a:cubicBezTo>
                    <a:pt x="149" y="21"/>
                    <a:pt x="149" y="21"/>
                    <a:pt x="149" y="21"/>
                  </a:cubicBezTo>
                  <a:cubicBezTo>
                    <a:pt x="149" y="17"/>
                    <a:pt x="146" y="13"/>
                    <a:pt x="142"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6" name="Freeform 19"/>
            <p:cNvSpPr>
              <a:spLocks noEditPoints="1"/>
            </p:cNvSpPr>
            <p:nvPr/>
          </p:nvSpPr>
          <p:spPr bwMode="auto">
            <a:xfrm>
              <a:off x="4021" y="2376"/>
              <a:ext cx="384" cy="194"/>
            </a:xfrm>
            <a:custGeom>
              <a:avLst/>
              <a:gdLst>
                <a:gd name="T0" fmla="*/ 141 w 162"/>
                <a:gd name="T1" fmla="*/ 82 h 82"/>
                <a:gd name="T2" fmla="*/ 20 w 162"/>
                <a:gd name="T3" fmla="*/ 82 h 82"/>
                <a:gd name="T4" fmla="*/ 0 w 162"/>
                <a:gd name="T5" fmla="*/ 61 h 82"/>
                <a:gd name="T6" fmla="*/ 0 w 162"/>
                <a:gd name="T7" fmla="*/ 21 h 82"/>
                <a:gd name="T8" fmla="*/ 20 w 162"/>
                <a:gd name="T9" fmla="*/ 0 h 82"/>
                <a:gd name="T10" fmla="*/ 141 w 162"/>
                <a:gd name="T11" fmla="*/ 0 h 82"/>
                <a:gd name="T12" fmla="*/ 162 w 162"/>
                <a:gd name="T13" fmla="*/ 21 h 82"/>
                <a:gd name="T14" fmla="*/ 162 w 162"/>
                <a:gd name="T15" fmla="*/ 61 h 82"/>
                <a:gd name="T16" fmla="*/ 141 w 162"/>
                <a:gd name="T17" fmla="*/ 82 h 82"/>
                <a:gd name="T18" fmla="*/ 20 w 162"/>
                <a:gd name="T19" fmla="*/ 13 h 82"/>
                <a:gd name="T20" fmla="*/ 12 w 162"/>
                <a:gd name="T21" fmla="*/ 21 h 82"/>
                <a:gd name="T22" fmla="*/ 12 w 162"/>
                <a:gd name="T23" fmla="*/ 61 h 82"/>
                <a:gd name="T24" fmla="*/ 20 w 162"/>
                <a:gd name="T25" fmla="*/ 69 h 82"/>
                <a:gd name="T26" fmla="*/ 141 w 162"/>
                <a:gd name="T27" fmla="*/ 69 h 82"/>
                <a:gd name="T28" fmla="*/ 149 w 162"/>
                <a:gd name="T29" fmla="*/ 61 h 82"/>
                <a:gd name="T30" fmla="*/ 149 w 162"/>
                <a:gd name="T31" fmla="*/ 21 h 82"/>
                <a:gd name="T32" fmla="*/ 141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1" y="82"/>
                  </a:moveTo>
                  <a:cubicBezTo>
                    <a:pt x="20" y="82"/>
                    <a:pt x="20" y="82"/>
                    <a:pt x="20" y="82"/>
                  </a:cubicBezTo>
                  <a:cubicBezTo>
                    <a:pt x="9" y="82"/>
                    <a:pt x="0" y="72"/>
                    <a:pt x="0" y="61"/>
                  </a:cubicBezTo>
                  <a:cubicBezTo>
                    <a:pt x="0" y="21"/>
                    <a:pt x="0" y="21"/>
                    <a:pt x="0" y="21"/>
                  </a:cubicBezTo>
                  <a:cubicBezTo>
                    <a:pt x="0" y="10"/>
                    <a:pt x="9" y="0"/>
                    <a:pt x="20" y="0"/>
                  </a:cubicBezTo>
                  <a:cubicBezTo>
                    <a:pt x="141" y="0"/>
                    <a:pt x="141" y="0"/>
                    <a:pt x="141" y="0"/>
                  </a:cubicBezTo>
                  <a:cubicBezTo>
                    <a:pt x="153" y="0"/>
                    <a:pt x="162" y="10"/>
                    <a:pt x="162" y="21"/>
                  </a:cubicBezTo>
                  <a:cubicBezTo>
                    <a:pt x="162" y="61"/>
                    <a:pt x="162" y="61"/>
                    <a:pt x="162" y="61"/>
                  </a:cubicBezTo>
                  <a:cubicBezTo>
                    <a:pt x="162" y="72"/>
                    <a:pt x="153" y="82"/>
                    <a:pt x="141" y="82"/>
                  </a:cubicBezTo>
                  <a:close/>
                  <a:moveTo>
                    <a:pt x="20" y="13"/>
                  </a:moveTo>
                  <a:cubicBezTo>
                    <a:pt x="16" y="13"/>
                    <a:pt x="12" y="17"/>
                    <a:pt x="12" y="21"/>
                  </a:cubicBezTo>
                  <a:cubicBezTo>
                    <a:pt x="12" y="61"/>
                    <a:pt x="12" y="61"/>
                    <a:pt x="12" y="61"/>
                  </a:cubicBezTo>
                  <a:cubicBezTo>
                    <a:pt x="12" y="65"/>
                    <a:pt x="16" y="69"/>
                    <a:pt x="20" y="69"/>
                  </a:cubicBezTo>
                  <a:cubicBezTo>
                    <a:pt x="141" y="69"/>
                    <a:pt x="141" y="69"/>
                    <a:pt x="141" y="69"/>
                  </a:cubicBezTo>
                  <a:cubicBezTo>
                    <a:pt x="146" y="69"/>
                    <a:pt x="149" y="65"/>
                    <a:pt x="149" y="61"/>
                  </a:cubicBezTo>
                  <a:cubicBezTo>
                    <a:pt x="149" y="21"/>
                    <a:pt x="149" y="21"/>
                    <a:pt x="149" y="21"/>
                  </a:cubicBezTo>
                  <a:cubicBezTo>
                    <a:pt x="149" y="17"/>
                    <a:pt x="146" y="13"/>
                    <a:pt x="141"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7" name="Freeform 20"/>
            <p:cNvSpPr>
              <a:spLocks noEditPoints="1"/>
            </p:cNvSpPr>
            <p:nvPr/>
          </p:nvSpPr>
          <p:spPr bwMode="auto">
            <a:xfrm>
              <a:off x="3569" y="2376"/>
              <a:ext cx="383" cy="194"/>
            </a:xfrm>
            <a:custGeom>
              <a:avLst/>
              <a:gdLst>
                <a:gd name="T0" fmla="*/ 142 w 162"/>
                <a:gd name="T1" fmla="*/ 82 h 82"/>
                <a:gd name="T2" fmla="*/ 21 w 162"/>
                <a:gd name="T3" fmla="*/ 82 h 82"/>
                <a:gd name="T4" fmla="*/ 0 w 162"/>
                <a:gd name="T5" fmla="*/ 61 h 82"/>
                <a:gd name="T6" fmla="*/ 0 w 162"/>
                <a:gd name="T7" fmla="*/ 21 h 82"/>
                <a:gd name="T8" fmla="*/ 21 w 162"/>
                <a:gd name="T9" fmla="*/ 0 h 82"/>
                <a:gd name="T10" fmla="*/ 142 w 162"/>
                <a:gd name="T11" fmla="*/ 0 h 82"/>
                <a:gd name="T12" fmla="*/ 162 w 162"/>
                <a:gd name="T13" fmla="*/ 21 h 82"/>
                <a:gd name="T14" fmla="*/ 162 w 162"/>
                <a:gd name="T15" fmla="*/ 61 h 82"/>
                <a:gd name="T16" fmla="*/ 142 w 162"/>
                <a:gd name="T17" fmla="*/ 82 h 82"/>
                <a:gd name="T18" fmla="*/ 21 w 162"/>
                <a:gd name="T19" fmla="*/ 13 h 82"/>
                <a:gd name="T20" fmla="*/ 13 w 162"/>
                <a:gd name="T21" fmla="*/ 21 h 82"/>
                <a:gd name="T22" fmla="*/ 13 w 162"/>
                <a:gd name="T23" fmla="*/ 61 h 82"/>
                <a:gd name="T24" fmla="*/ 21 w 162"/>
                <a:gd name="T25" fmla="*/ 69 h 82"/>
                <a:gd name="T26" fmla="*/ 142 w 162"/>
                <a:gd name="T27" fmla="*/ 69 h 82"/>
                <a:gd name="T28" fmla="*/ 150 w 162"/>
                <a:gd name="T29" fmla="*/ 61 h 82"/>
                <a:gd name="T30" fmla="*/ 150 w 162"/>
                <a:gd name="T31" fmla="*/ 21 h 82"/>
                <a:gd name="T32" fmla="*/ 142 w 162"/>
                <a:gd name="T33" fmla="*/ 13 h 82"/>
                <a:gd name="T34" fmla="*/ 21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1" y="82"/>
                    <a:pt x="21" y="82"/>
                    <a:pt x="21" y="82"/>
                  </a:cubicBezTo>
                  <a:cubicBezTo>
                    <a:pt x="9" y="82"/>
                    <a:pt x="0" y="72"/>
                    <a:pt x="0" y="61"/>
                  </a:cubicBezTo>
                  <a:cubicBezTo>
                    <a:pt x="0" y="21"/>
                    <a:pt x="0" y="21"/>
                    <a:pt x="0" y="21"/>
                  </a:cubicBezTo>
                  <a:cubicBezTo>
                    <a:pt x="0" y="10"/>
                    <a:pt x="9" y="0"/>
                    <a:pt x="21"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1" y="13"/>
                  </a:moveTo>
                  <a:cubicBezTo>
                    <a:pt x="16" y="13"/>
                    <a:pt x="13" y="17"/>
                    <a:pt x="13" y="21"/>
                  </a:cubicBezTo>
                  <a:cubicBezTo>
                    <a:pt x="13" y="61"/>
                    <a:pt x="13" y="61"/>
                    <a:pt x="13" y="61"/>
                  </a:cubicBezTo>
                  <a:cubicBezTo>
                    <a:pt x="13" y="65"/>
                    <a:pt x="16" y="69"/>
                    <a:pt x="21" y="69"/>
                  </a:cubicBezTo>
                  <a:cubicBezTo>
                    <a:pt x="142" y="69"/>
                    <a:pt x="142" y="69"/>
                    <a:pt x="142" y="69"/>
                  </a:cubicBezTo>
                  <a:cubicBezTo>
                    <a:pt x="146" y="69"/>
                    <a:pt x="150" y="65"/>
                    <a:pt x="150" y="61"/>
                  </a:cubicBezTo>
                  <a:cubicBezTo>
                    <a:pt x="150" y="21"/>
                    <a:pt x="150" y="21"/>
                    <a:pt x="150" y="21"/>
                  </a:cubicBezTo>
                  <a:cubicBezTo>
                    <a:pt x="150" y="17"/>
                    <a:pt x="146" y="13"/>
                    <a:pt x="142" y="13"/>
                  </a:cubicBezTo>
                  <a:lnTo>
                    <a:pt x="21"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8" name="Rectangle 21"/>
            <p:cNvSpPr>
              <a:spLocks noChangeArrowheads="1"/>
            </p:cNvSpPr>
            <p:nvPr/>
          </p:nvSpPr>
          <p:spPr bwMode="auto">
            <a:xfrm>
              <a:off x="2565" y="3549"/>
              <a:ext cx="1626" cy="163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19" name="Rectangle 22"/>
            <p:cNvSpPr>
              <a:spLocks noChangeArrowheads="1"/>
            </p:cNvSpPr>
            <p:nvPr/>
          </p:nvSpPr>
          <p:spPr bwMode="auto">
            <a:xfrm>
              <a:off x="2454" y="3899"/>
              <a:ext cx="1849" cy="128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grpSp>
      <p:sp>
        <p:nvSpPr>
          <p:cNvPr id="120" name="文本框 119"/>
          <p:cNvSpPr txBox="1"/>
          <p:nvPr/>
        </p:nvSpPr>
        <p:spPr bwMode="auto">
          <a:xfrm flipH="1">
            <a:off x="647937" y="1330420"/>
            <a:ext cx="4364003" cy="1759456"/>
          </a:xfrm>
          <a:prstGeom prst="rect">
            <a:avLst/>
          </a:prstGeom>
          <a:noFill/>
        </p:spPr>
        <p:txBody>
          <a:bodyPr wrap="square">
            <a:spAutoFit/>
          </a:bodyPr>
          <a:lstStyle/>
          <a:p>
            <a:pPr algn="just" fontAlgn="auto">
              <a:lnSpc>
                <a:spcPts val="2620"/>
              </a:lnSpc>
              <a:defRPr/>
            </a:pP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PNAS发布声明撤销美国德州大学奥斯汀分校研究人员一篇关于EB病毒的论文。论文发表仅两个月。撤销原因是论文</a:t>
            </a:r>
            <a:r>
              <a:rPr lang="zh-CN" altLang="en-US" sz="1600" b="1" spc="150" dirty="0">
                <a:solidFill>
                  <a:srgbClr val="FF0000"/>
                </a:solidFill>
                <a:latin typeface="微软雅黑" panose="020B0503020204020204" pitchFamily="34" charset="-122"/>
                <a:ea typeface="微软雅黑" panose="020B0503020204020204" pitchFamily="34" charset="-122"/>
                <a:sym typeface="+mn-ea"/>
              </a:rPr>
              <a:t>数据涉嫌造假</a:t>
            </a: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，论文</a:t>
            </a:r>
            <a:r>
              <a:rPr lang="zh-CN" altLang="en-US" sz="1600" b="1" spc="150" dirty="0">
                <a:latin typeface="微软雅黑" panose="020B0503020204020204" pitchFamily="34" charset="-122"/>
                <a:ea typeface="微软雅黑" panose="020B0503020204020204" pitchFamily="34" charset="-122"/>
                <a:sym typeface="+mn-ea"/>
              </a:rPr>
              <a:t>通讯作者</a:t>
            </a:r>
            <a:r>
              <a:rPr lang="zh-CN" altLang="en-US" sz="1600" b="1" spc="150" dirty="0">
                <a:solidFill>
                  <a:srgbClr val="FF0000"/>
                </a:solidFill>
                <a:latin typeface="微软雅黑" panose="020B0503020204020204" pitchFamily="34" charset="-122"/>
                <a:ea typeface="微软雅黑" panose="020B0503020204020204" pitchFamily="34" charset="-122"/>
                <a:sym typeface="+mn-ea"/>
              </a:rPr>
              <a:t>并不能提供原始的实验数据</a:t>
            </a: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来证明论文中数据的准确性。</a:t>
            </a:r>
            <a:endPar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endParaRPr>
          </a:p>
        </p:txBody>
      </p:sp>
      <p:sp>
        <p:nvSpPr>
          <p:cNvPr id="121" name="文本框 120"/>
          <p:cNvSpPr txBox="1"/>
          <p:nvPr/>
        </p:nvSpPr>
        <p:spPr bwMode="auto">
          <a:xfrm flipH="1">
            <a:off x="282575" y="3833495"/>
            <a:ext cx="4279900" cy="2779395"/>
          </a:xfrm>
          <a:prstGeom prst="rect">
            <a:avLst/>
          </a:prstGeom>
          <a:noFill/>
        </p:spPr>
        <p:txBody>
          <a:bodyPr wrap="square">
            <a:spAutoFit/>
          </a:bodyPr>
          <a:lstStyle/>
          <a:p>
            <a:pPr algn="just" fontAlgn="auto">
              <a:lnSpc>
                <a:spcPts val="2620"/>
              </a:lnSpc>
              <a:defRPr/>
            </a:pPr>
            <a:r>
              <a:rPr lang="en-US" altLang="zh-CN" sz="1600" spc="150" dirty="0">
                <a:solidFill>
                  <a:schemeClr val="tx1">
                    <a:lumMod val="50000"/>
                  </a:schemeClr>
                </a:solidFill>
                <a:latin typeface="微软雅黑" panose="020B0503020204020204" pitchFamily="34" charset="-122"/>
                <a:ea typeface="微软雅黑" panose="020B0503020204020204" pitchFamily="34" charset="-122"/>
                <a:sym typeface="+mn-ea"/>
              </a:rPr>
              <a:t>2009</a:t>
            </a: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年</a:t>
            </a:r>
            <a:r>
              <a:rPr lang="zh-CN" altLang="en-US" sz="1600" spc="150" dirty="0">
                <a:latin typeface="微软雅黑" panose="020B0503020204020204" pitchFamily="34" charset="-122"/>
                <a:ea typeface="微软雅黑" panose="020B0503020204020204" pitchFamily="34" charset="-122"/>
                <a:sym typeface="+mn-ea"/>
              </a:rPr>
              <a:t>广州中医药大学校长徐志伟被赖文教授和吴丽丽副教授联名举报其博士学位论文抄袭。其博士学位论文竟然在</a:t>
            </a:r>
            <a:r>
              <a:rPr lang="zh-CN" altLang="en-US" sz="1600" spc="15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没有标明引用</a:t>
            </a:r>
            <a:r>
              <a:rPr lang="zh-CN" altLang="en-US" sz="1600" spc="150" dirty="0">
                <a:latin typeface="微软雅黑" panose="020B0503020204020204" pitchFamily="34" charset="-122"/>
                <a:ea typeface="微软雅黑" panose="020B0503020204020204" pitchFamily="34" charset="-122"/>
                <a:sym typeface="+mn-ea"/>
              </a:rPr>
              <a:t>的情况下，将早一年毕业的敖海清博士的学位论文原文大段大段、甚至一连数页粘贴过来，</a:t>
            </a:r>
            <a:r>
              <a:rPr lang="zh-CN" altLang="en-US" sz="1600" spc="15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直接把这些论述、分析和数据作为自己的博士学位论文内容，雷同文字数高达40%以上</a:t>
            </a: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a:t>
            </a:r>
            <a:endPar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endParaRPr>
          </a:p>
        </p:txBody>
      </p:sp>
      <p:sp>
        <p:nvSpPr>
          <p:cNvPr id="122" name="文本框 121"/>
          <p:cNvSpPr txBox="1"/>
          <p:nvPr/>
        </p:nvSpPr>
        <p:spPr bwMode="auto">
          <a:xfrm flipH="1">
            <a:off x="7372351" y="1310550"/>
            <a:ext cx="4121150" cy="2106930"/>
          </a:xfrm>
          <a:prstGeom prst="rect">
            <a:avLst/>
          </a:prstGeom>
          <a:noFill/>
        </p:spPr>
        <p:txBody>
          <a:bodyPr wrap="square">
            <a:spAutoFit/>
          </a:bodyPr>
          <a:lstStyle/>
          <a:p>
            <a:pPr algn="just" fontAlgn="auto">
              <a:lnSpc>
                <a:spcPts val="2620"/>
              </a:lnSpc>
              <a:defRPr/>
            </a:pP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麻省理工学院Robert Weinberg教授撤销了一篇发表在Cell上的研究论文。撤销原因是作者发现</a:t>
            </a:r>
            <a:r>
              <a:rPr lang="zh-CN" altLang="en-US" sz="1600" b="1" spc="150" dirty="0">
                <a:solidFill>
                  <a:srgbClr val="FF0000"/>
                </a:solidFill>
                <a:latin typeface="微软雅黑" panose="020B0503020204020204" pitchFamily="34" charset="-122"/>
                <a:ea typeface="微软雅黑" panose="020B0503020204020204" pitchFamily="34" charset="-122"/>
                <a:sym typeface="+mn-ea"/>
              </a:rPr>
              <a:t>论文部分数据是由不同批次实验拼凑而成</a:t>
            </a: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，同时部分原始数据并不能准确证明论文中的结论，</a:t>
            </a:r>
            <a:r>
              <a:rPr lang="zh-CN" altLang="en-US" sz="1600" b="1" spc="150" dirty="0">
                <a:solidFill>
                  <a:srgbClr val="FF0000"/>
                </a:solidFill>
                <a:latin typeface="微软雅黑" panose="020B0503020204020204" pitchFamily="34" charset="-122"/>
                <a:ea typeface="微软雅黑" panose="020B0503020204020204" pitchFamily="34" charset="-122"/>
                <a:sym typeface="+mn-ea"/>
              </a:rPr>
              <a:t>涉嫌学术不规范行为</a:t>
            </a:r>
            <a:r>
              <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rPr>
              <a:t>。</a:t>
            </a:r>
            <a:endParaRPr lang="zh-CN" altLang="en-US" sz="1600" spc="150" dirty="0">
              <a:solidFill>
                <a:schemeClr val="tx1">
                  <a:lumMod val="50000"/>
                </a:schemeClr>
              </a:solidFill>
              <a:latin typeface="微软雅黑" panose="020B0503020204020204" pitchFamily="34" charset="-122"/>
              <a:ea typeface="微软雅黑" panose="020B0503020204020204" pitchFamily="34" charset="-122"/>
              <a:sym typeface="+mn-ea"/>
            </a:endParaRPr>
          </a:p>
        </p:txBody>
      </p:sp>
      <p:sp>
        <p:nvSpPr>
          <p:cNvPr id="123" name="文本框 122"/>
          <p:cNvSpPr txBox="1"/>
          <p:nvPr/>
        </p:nvSpPr>
        <p:spPr bwMode="auto">
          <a:xfrm flipH="1">
            <a:off x="7968140" y="4505850"/>
            <a:ext cx="3338670" cy="1435100"/>
          </a:xfrm>
          <a:prstGeom prst="rect">
            <a:avLst/>
          </a:prstGeom>
          <a:noFill/>
        </p:spPr>
        <p:txBody>
          <a:bodyPr wrap="square">
            <a:spAutoFit/>
          </a:bodyPr>
          <a:lstStyle/>
          <a:p>
            <a:pPr algn="just" fontAlgn="auto">
              <a:lnSpc>
                <a:spcPts val="2620"/>
              </a:lnSpc>
              <a:defRPr/>
            </a:pPr>
            <a:r>
              <a:rPr lang="en-US" sz="1600" spc="1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2009</a:t>
            </a:r>
            <a:r>
              <a:rPr lang="zh-CN" altLang="en-US" sz="1600" spc="1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年云南中医学院院长李庆生被指论文抄袭、一稿多投；李庆生主动申请对自己相关论文进行鉴定，结果为</a:t>
            </a:r>
            <a:r>
              <a:rPr lang="en-US" altLang="zh-CN" sz="1600" spc="1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a:t>
            </a:r>
            <a:r>
              <a:rPr lang="zh-CN" altLang="en-US" sz="1600" spc="150" dirty="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过度引用不当</a:t>
            </a:r>
            <a:r>
              <a:rPr lang="en-US" altLang="zh-CN" sz="1600" spc="150" dirty="0">
                <a:solidFill>
                  <a:schemeClr val="tx1">
                    <a:lumMod val="50000"/>
                  </a:schemeClr>
                </a:solidFill>
                <a:latin typeface="微软雅黑" panose="020B0503020204020204" pitchFamily="34" charset="-122"/>
                <a:ea typeface="微软雅黑" panose="020B0503020204020204" pitchFamily="34" charset="-122"/>
                <a:sym typeface="+mn-ea"/>
              </a:rPr>
              <a:t>”</a:t>
            </a:r>
            <a:endParaRPr lang="en-US" altLang="zh-CN" sz="1600" spc="150" dirty="0">
              <a:solidFill>
                <a:schemeClr val="tx1">
                  <a:lumMod val="5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000"/>
                                        <p:tgtEl>
                                          <p:spTgt spid="101"/>
                                        </p:tgtEl>
                                      </p:cBhvr>
                                    </p:animEffect>
                                    <p:anim calcmode="lin" valueType="num">
                                      <p:cBhvr>
                                        <p:cTn id="24" dur="1000" fill="hold"/>
                                        <p:tgtEl>
                                          <p:spTgt spid="101"/>
                                        </p:tgtEl>
                                        <p:attrNameLst>
                                          <p:attrName>ppt_x</p:attrName>
                                        </p:attrNameLst>
                                      </p:cBhvr>
                                      <p:tavLst>
                                        <p:tav tm="0">
                                          <p:val>
                                            <p:strVal val="#ppt_x"/>
                                          </p:val>
                                        </p:tav>
                                        <p:tav tm="100000">
                                          <p:val>
                                            <p:strVal val="#ppt_x"/>
                                          </p:val>
                                        </p:tav>
                                      </p:tavLst>
                                    </p:anim>
                                    <p:anim calcmode="lin" valueType="num">
                                      <p:cBhvr>
                                        <p:cTn id="25" dur="1000" fill="hold"/>
                                        <p:tgtEl>
                                          <p:spTgt spid="101"/>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25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25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nodeType="withEffect">
                                  <p:stCondLst>
                                    <p:cond delay="25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10" presetClass="entr" presetSubtype="0" fill="hold" nodeType="withEffect">
                                  <p:stCondLst>
                                    <p:cond delay="25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0" presetClass="path" presetSubtype="0" accel="50000" decel="50000" fill="hold" nodeType="withEffect">
                                  <p:stCondLst>
                                    <p:cond delay="0"/>
                                  </p:stCondLst>
                                  <p:childTnLst>
                                    <p:animMotion origin="layout" path="M 0.17934 0.09722 L 0.17934 0.09722 C 0.16059 0.06389 0.18038 0.09629 0.16701 0.07963 C 0.16441 0.07654 0.1625 0.0716 0.15972 0.06882 C 0.15746 0.06666 0.15468 0.06635 0.15243 0.0645 C 0.14947 0.06203 0.1467 0.05895 0.14392 0.05586 C 0.1375 0.04907 0.1342 0.0429 0.12673 0.03858 C 0.12413 0.03703 0.121 0.03734 0.11822 0.03642 C 0.11614 0.0358 0.11423 0.03518 0.11215 0.03426 C 0.11111 0.03364 0.10225 0.02777 0.1 0.02777 C 0.08211 0.02654 0.06423 0.02623 0.04635 0.02561 L 0.03524 0.02345 C 0.03038 0.02253 0.02552 0.02253 0.02066 0.02129 C 0.01805 0.02037 0.01336 0.01697 0.01336 0.01697 C 0.01041 0.01172 0.00763 0.00617 0.00364 0.00401 C -0.00053 0.00154 1.94444E-6 0.00401 1.94444E-6 -0.00031 L 1.94444E-6 -0.00031 " pathEditMode="relative" ptsTypes="AAAAAAAAAAAAAAAAA">
                                      <p:cBhvr>
                                        <p:cTn id="39" dur="2000" fill="hold"/>
                                        <p:tgtEl>
                                          <p:spTgt spid="51"/>
                                        </p:tgtEl>
                                        <p:attrNameLst>
                                          <p:attrName>ppt_x</p:attrName>
                                          <p:attrName>ppt_y</p:attrName>
                                        </p:attrNameLst>
                                      </p:cBhvr>
                                    </p:animMotion>
                                  </p:childTnLst>
                                </p:cTn>
                              </p:par>
                              <p:par>
                                <p:cTn id="40" presetID="0" presetClass="path" presetSubtype="0" accel="50000" decel="50000" fill="hold" nodeType="withEffect">
                                  <p:stCondLst>
                                    <p:cond delay="0"/>
                                  </p:stCondLst>
                                  <p:childTnLst>
                                    <p:animMotion origin="layout" path="M 0.07691 0.35772 L 0.07691 0.35772 C 0.07639 0.34321 0.07639 0.32871 0.07553 0.3142 C 0.07431 0.29075 0.07309 0.29846 0.06823 0.27747 C 0.06719 0.27254 0.06684 0.26698 0.0658 0.26204 C 0.06494 0.25772 0.06337 0.25371 0.06216 0.24908 C 0.06129 0.24568 0.06059 0.24198 0.05973 0.23828 C 0.05695 0.22809 0.05122 0.20803 0.05122 0.20803 C 0.04931 0.18704 0.05139 0.20247 0.04757 0.18642 C 0.04514 0.17655 0.04792 0.18272 0.04393 0.17531 C 0.04306 0.17192 0.04237 0.16821 0.0415 0.16451 C 0.03698 0.14877 0.03959 0.17038 0.03403 0.14075 C 0.02934 0.11575 0.03403 0.13828 0.02917 0.11914 C 0.0283 0.11544 0.02744 0.11204 0.02674 0.10834 C 0.02622 0.10556 0.02622 0.10247 0.02553 0.0997 C 0.02414 0.09352 0.02066 0.0821 0.02066 0.0821 C 0.02032 0.07778 0.02014 0.07346 0.01945 0.06914 C 0.01893 0.06605 0.01771 0.06359 0.01702 0.0605 C 0.0165 0.05834 0.01632 0.05618 0.0158 0.05402 C 0.01424 0.04815 0.01233 0.0426 0.01094 0.03673 C 0.00712 0.02192 0.01303 0.03982 0.0073 0.02161 C 0.00643 0.01914 0.00556 0.01729 0.00487 0.01513 C 0.00382 0.01235 0.0033 0.00926 0.00244 0.00649 C 0.00157 0.00402 1.73472E-18 6.04938E-6 1.73472E-18 6.04938E-6 L 1.73472E-18 6.04938E-6 " pathEditMode="relative" ptsTypes="AAAAAAAAAAAAAAAAAAAAAAAAA">
                                      <p:cBhvr>
                                        <p:cTn id="41" dur="2000" fill="hold"/>
                                        <p:tgtEl>
                                          <p:spTgt spid="39"/>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0.08767 0.35524 L -0.08767 0.35524 C -0.08611 0.34845 -0.08438 0.34228 -0.08281 0.33549 C -0.08195 0.33148 -0.08195 0.32623 -0.08038 0.32253 C -0.07674 0.31296 -0.07847 0.31851 -0.07552 0.30524 C -0.07465 0.29351 -0.07465 0.28765 -0.07188 0.27716 C -0.07049 0.2716 -0.06858 0.26697 -0.06701 0.26172 C -0.06476 0.2287 -0.0684 0.26018 -0.05851 0.225 C -0.05677 0.21882 -0.05642 0.21172 -0.05486 0.20555 C -0.05278 0.19722 -0.04965 0.18981 -0.04757 0.18179 C -0.03004 0.11759 -0.04392 0.16635 -0.03281 0.11882 C -0.03177 0.11419 -0.03021 0.11018 -0.02917 0.10586 C -0.0283 0.10154 -0.02778 0.09691 -0.02674 0.0929 C -0.02587 0.08919 -0.02517 0.08549 -0.02431 0.08179 C -0.02379 0.07963 -0.02361 0.07747 -0.02309 0.0753 C -0.0224 0.07253 -0.02136 0.06975 -0.02066 0.06666 C -0.02014 0.0645 -0.02014 0.06203 -0.01945 0.06018 C -0.00955 0.03395 -0.0217 0.075 -0.01337 0.04506 C -0.01302 0.04228 -0.01285 0.03919 -0.01215 0.03642 C -0.00972 0.02654 -0.00868 0.02592 -0.00486 0.01913 C -0.00399 0.01481 -0.00417 0.00926 -0.00243 0.00617 C 0.00035 0.00123 1.11111E-6 0.0037 1.11111E-6 -0.00031 L 1.11111E-6 -0.00031 " pathEditMode="relative" ptsTypes="AAAAAAAAAAAAAAAAAAAAAAA">
                                      <p:cBhvr>
                                        <p:cTn id="43" dur="2000" fill="hold"/>
                                        <p:tgtEl>
                                          <p:spTgt spid="73"/>
                                        </p:tgtEl>
                                        <p:attrNameLst>
                                          <p:attrName>ppt_x</p:attrName>
                                          <p:attrName>ppt_y</p:attrName>
                                        </p:attrNameLst>
                                      </p:cBhvr>
                                    </p:animMotion>
                                  </p:childTnLst>
                                </p:cTn>
                              </p:par>
                              <p:par>
                                <p:cTn id="44" presetID="0" presetClass="path" presetSubtype="0" accel="50000" decel="50000" fill="hold" nodeType="withEffect">
                                  <p:stCondLst>
                                    <p:cond delay="0"/>
                                  </p:stCondLst>
                                  <p:childTnLst>
                                    <p:animMotion origin="layout" path="M -0.19999 0.07777 L -0.19999 0.07777 C -0.19479 0.07438 -0.18836 0.07098 -0.18298 0.06666 C -0.18055 0.06481 -0.17829 0.06203 -0.17569 0.06018 C -0.16649 0.05401 -0.15694 0.04876 -0.14756 0.0429 C -0.13072 0.0324 -0.13732 0.0358 -0.11961 0.02561 C -0.1144 0.02253 -0.10902 0.02037 -0.10381 0.01697 C -0.0993 0.01388 -0.09461 0.01172 -0.09027 0.00833 C -0.08732 0.00586 -0.08489 0.00154 -0.08176 -0.00031 C -0.07916 -0.00216 -0.07604 -0.00155 -0.07326 -0.00247 C -0.06805 -0.00433 -0.06926 -0.00463 -0.06475 -0.00679 C -0.05954 -0.00957 -0.05833 -0.00957 -0.0526 -0.01112 C -0.04201 -0.0105 -0.03142 -0.0105 -0.02083 -0.00895 C -0.01961 -0.00895 -0.0184 -0.00741 -0.01718 -0.00679 C -0.01267 -0.00463 -0.00624 -0.00186 -0.00138 -0.00031 C -0.00086 -0.00031 -0.00051 -0.00031 8.05556E-6 -0.00031 L 8.05556E-6 -0.00031 " pathEditMode="relative" ptsTypes="AAAAAAAAAAAAAAAAA">
                                      <p:cBhvr>
                                        <p:cTn id="45" dur="2000" fill="hold"/>
                                        <p:tgtEl>
                                          <p:spTgt spid="87"/>
                                        </p:tgtEl>
                                        <p:attrNameLst>
                                          <p:attrName>ppt_x</p:attrName>
                                          <p:attrName>ppt_y</p:attrName>
                                        </p:attrNameLst>
                                      </p:cBhvr>
                                    </p:animMotion>
                                  </p:childTnLst>
                                </p:cTn>
                              </p:par>
                              <p:par>
                                <p:cTn id="46" presetID="42" presetClass="entr" presetSubtype="0"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fade">
                                      <p:cBhvr>
                                        <p:cTn id="48" dur="1000"/>
                                        <p:tgtEl>
                                          <p:spTgt spid="120"/>
                                        </p:tgtEl>
                                      </p:cBhvr>
                                    </p:animEffect>
                                    <p:anim calcmode="lin" valueType="num">
                                      <p:cBhvr>
                                        <p:cTn id="49" dur="1000" fill="hold"/>
                                        <p:tgtEl>
                                          <p:spTgt spid="120"/>
                                        </p:tgtEl>
                                        <p:attrNameLst>
                                          <p:attrName>ppt_x</p:attrName>
                                        </p:attrNameLst>
                                      </p:cBhvr>
                                      <p:tavLst>
                                        <p:tav tm="0">
                                          <p:val>
                                            <p:strVal val="#ppt_x"/>
                                          </p:val>
                                        </p:tav>
                                        <p:tav tm="100000">
                                          <p:val>
                                            <p:strVal val="#ppt_x"/>
                                          </p:val>
                                        </p:tav>
                                      </p:tavLst>
                                    </p:anim>
                                    <p:anim calcmode="lin" valueType="num">
                                      <p:cBhvr>
                                        <p:cTn id="50" dur="1000" fill="hold"/>
                                        <p:tgtEl>
                                          <p:spTgt spid="12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1"/>
                                        </p:tgtEl>
                                        <p:attrNameLst>
                                          <p:attrName>style.visibility</p:attrName>
                                        </p:attrNameLst>
                                      </p:cBhvr>
                                      <p:to>
                                        <p:strVal val="visible"/>
                                      </p:to>
                                    </p:set>
                                    <p:animEffect transition="in" filter="fade">
                                      <p:cBhvr>
                                        <p:cTn id="53" dur="1000"/>
                                        <p:tgtEl>
                                          <p:spTgt spid="121"/>
                                        </p:tgtEl>
                                      </p:cBhvr>
                                    </p:animEffect>
                                    <p:anim calcmode="lin" valueType="num">
                                      <p:cBhvr>
                                        <p:cTn id="54" dur="1000" fill="hold"/>
                                        <p:tgtEl>
                                          <p:spTgt spid="121"/>
                                        </p:tgtEl>
                                        <p:attrNameLst>
                                          <p:attrName>ppt_x</p:attrName>
                                        </p:attrNameLst>
                                      </p:cBhvr>
                                      <p:tavLst>
                                        <p:tav tm="0">
                                          <p:val>
                                            <p:strVal val="#ppt_x"/>
                                          </p:val>
                                        </p:tav>
                                        <p:tav tm="100000">
                                          <p:val>
                                            <p:strVal val="#ppt_x"/>
                                          </p:val>
                                        </p:tav>
                                      </p:tavLst>
                                    </p:anim>
                                    <p:anim calcmode="lin" valueType="num">
                                      <p:cBhvr>
                                        <p:cTn id="55" dur="1000" fill="hold"/>
                                        <p:tgtEl>
                                          <p:spTgt spid="1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fade">
                                      <p:cBhvr>
                                        <p:cTn id="58" dur="1000"/>
                                        <p:tgtEl>
                                          <p:spTgt spid="122"/>
                                        </p:tgtEl>
                                      </p:cBhvr>
                                    </p:animEffect>
                                    <p:anim calcmode="lin" valueType="num">
                                      <p:cBhvr>
                                        <p:cTn id="59" dur="1000" fill="hold"/>
                                        <p:tgtEl>
                                          <p:spTgt spid="122"/>
                                        </p:tgtEl>
                                        <p:attrNameLst>
                                          <p:attrName>ppt_x</p:attrName>
                                        </p:attrNameLst>
                                      </p:cBhvr>
                                      <p:tavLst>
                                        <p:tav tm="0">
                                          <p:val>
                                            <p:strVal val="#ppt_x"/>
                                          </p:val>
                                        </p:tav>
                                        <p:tav tm="100000">
                                          <p:val>
                                            <p:strVal val="#ppt_x"/>
                                          </p:val>
                                        </p:tav>
                                      </p:tavLst>
                                    </p:anim>
                                    <p:anim calcmode="lin" valueType="num">
                                      <p:cBhvr>
                                        <p:cTn id="60" dur="1000" fill="hold"/>
                                        <p:tgtEl>
                                          <p:spTgt spid="12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1000"/>
                                        <p:tgtEl>
                                          <p:spTgt spid="123"/>
                                        </p:tgtEl>
                                      </p:cBhvr>
                                    </p:animEffect>
                                    <p:anim calcmode="lin" valueType="num">
                                      <p:cBhvr>
                                        <p:cTn id="64" dur="1000" fill="hold"/>
                                        <p:tgtEl>
                                          <p:spTgt spid="123"/>
                                        </p:tgtEl>
                                        <p:attrNameLst>
                                          <p:attrName>ppt_x</p:attrName>
                                        </p:attrNameLst>
                                      </p:cBhvr>
                                      <p:tavLst>
                                        <p:tav tm="0">
                                          <p:val>
                                            <p:strVal val="#ppt_x"/>
                                          </p:val>
                                        </p:tav>
                                        <p:tav tm="100000">
                                          <p:val>
                                            <p:strVal val="#ppt_x"/>
                                          </p:val>
                                        </p:tav>
                                      </p:tavLst>
                                    </p:anim>
                                    <p:anim calcmode="lin" valueType="num">
                                      <p:cBhvr>
                                        <p:cTn id="65"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6" grpId="0"/>
      <p:bldP spid="29" grpId="0"/>
      <p:bldP spid="28" grpId="0"/>
      <p:bldP spid="120" grpId="0"/>
      <p:bldP spid="121" grpId="0"/>
      <p:bldP spid="122" grpId="0"/>
      <p:bldP spid="12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5061" name="组合 15"/>
          <p:cNvGrpSpPr/>
          <p:nvPr/>
        </p:nvGrpSpPr>
        <p:grpSpPr>
          <a:xfrm>
            <a:off x="5364257" y="2968364"/>
            <a:ext cx="2103252" cy="3239804"/>
            <a:chOff x="5044281" y="2143125"/>
            <a:chExt cx="2103438" cy="3239106"/>
          </a:xfrm>
        </p:grpSpPr>
        <p:sp>
          <p:nvSpPr>
            <p:cNvPr id="6" name="任意多边形 5"/>
            <p:cNvSpPr/>
            <p:nvPr/>
          </p:nvSpPr>
          <p:spPr>
            <a:xfrm>
              <a:off x="5117306" y="2143125"/>
              <a:ext cx="1957388" cy="685592"/>
            </a:xfrm>
            <a:custGeom>
              <a:avLst/>
              <a:gdLst>
                <a:gd name="connsiteX0" fmla="*/ 978814 w 1957628"/>
                <a:gd name="connsiteY0" fmla="*/ 0 h 685800"/>
                <a:gd name="connsiteX1" fmla="*/ 1950809 w 1957628"/>
                <a:gd name="connsiteY1" fmla="*/ 663189 h 685800"/>
                <a:gd name="connsiteX2" fmla="*/ 1957628 w 1957628"/>
                <a:gd name="connsiteY2" fmla="*/ 685800 h 685800"/>
                <a:gd name="connsiteX3" fmla="*/ 0 w 1957628"/>
                <a:gd name="connsiteY3" fmla="*/ 685800 h 685800"/>
                <a:gd name="connsiteX4" fmla="*/ 6819 w 1957628"/>
                <a:gd name="connsiteY4" fmla="*/ 663189 h 685800"/>
                <a:gd name="connsiteX5" fmla="*/ 978814 w 1957628"/>
                <a:gd name="connsiteY5"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628" h="685800">
                  <a:moveTo>
                    <a:pt x="978814" y="0"/>
                  </a:moveTo>
                  <a:cubicBezTo>
                    <a:pt x="1415766" y="0"/>
                    <a:pt x="1790668" y="273461"/>
                    <a:pt x="1950809" y="663189"/>
                  </a:cubicBezTo>
                  <a:lnTo>
                    <a:pt x="1957628" y="685800"/>
                  </a:lnTo>
                  <a:lnTo>
                    <a:pt x="0" y="685800"/>
                  </a:lnTo>
                  <a:lnTo>
                    <a:pt x="6819" y="663189"/>
                  </a:lnTo>
                  <a:cubicBezTo>
                    <a:pt x="166961" y="273461"/>
                    <a:pt x="541863" y="0"/>
                    <a:pt x="978814" y="0"/>
                  </a:cubicBezTo>
                  <a:close/>
                </a:path>
              </a:pathLst>
            </a:custGeom>
            <a:gradFill>
              <a:gsLst>
                <a:gs pos="50000">
                  <a:srgbClr val="FFA521"/>
                </a:gs>
                <a:gs pos="50000">
                  <a:srgbClr val="FFB85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sp>
          <p:nvSpPr>
            <p:cNvPr id="7" name="任意多边形 6"/>
            <p:cNvSpPr/>
            <p:nvPr/>
          </p:nvSpPr>
          <p:spPr>
            <a:xfrm>
              <a:off x="5044281" y="2920764"/>
              <a:ext cx="2103438" cy="710984"/>
            </a:xfrm>
            <a:custGeom>
              <a:avLst/>
              <a:gdLst>
                <a:gd name="connsiteX0" fmla="*/ 30985 w 2103438"/>
                <a:gd name="connsiteY0" fmla="*/ 0 h 711200"/>
                <a:gd name="connsiteX1" fmla="*/ 2072453 w 2103438"/>
                <a:gd name="connsiteY1" fmla="*/ 0 h 711200"/>
                <a:gd name="connsiteX2" fmla="*/ 2082071 w 2103438"/>
                <a:gd name="connsiteY2" fmla="*/ 31989 h 711200"/>
                <a:gd name="connsiteX3" fmla="*/ 2103438 w 2103438"/>
                <a:gd name="connsiteY3" fmla="*/ 250825 h 711200"/>
                <a:gd name="connsiteX4" fmla="*/ 2020789 w 2103438"/>
                <a:gd name="connsiteY4" fmla="*/ 673487 h 711200"/>
                <a:gd name="connsiteX5" fmla="*/ 2000962 w 2103438"/>
                <a:gd name="connsiteY5" fmla="*/ 711200 h 711200"/>
                <a:gd name="connsiteX6" fmla="*/ 102476 w 2103438"/>
                <a:gd name="connsiteY6" fmla="*/ 711200 h 711200"/>
                <a:gd name="connsiteX7" fmla="*/ 82650 w 2103438"/>
                <a:gd name="connsiteY7" fmla="*/ 673487 h 711200"/>
                <a:gd name="connsiteX8" fmla="*/ 0 w 2103438"/>
                <a:gd name="connsiteY8" fmla="*/ 250825 h 711200"/>
                <a:gd name="connsiteX9" fmla="*/ 21368 w 2103438"/>
                <a:gd name="connsiteY9" fmla="*/ 31989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438" h="711200">
                  <a:moveTo>
                    <a:pt x="30985" y="0"/>
                  </a:moveTo>
                  <a:lnTo>
                    <a:pt x="2072453" y="0"/>
                  </a:lnTo>
                  <a:lnTo>
                    <a:pt x="2082071" y="31989"/>
                  </a:lnTo>
                  <a:cubicBezTo>
                    <a:pt x="2096081" y="102675"/>
                    <a:pt x="2103438" y="175863"/>
                    <a:pt x="2103438" y="250825"/>
                  </a:cubicBezTo>
                  <a:cubicBezTo>
                    <a:pt x="2103438" y="400750"/>
                    <a:pt x="2074009" y="543578"/>
                    <a:pt x="2020789" y="673487"/>
                  </a:cubicBezTo>
                  <a:lnTo>
                    <a:pt x="2000962" y="711200"/>
                  </a:lnTo>
                  <a:lnTo>
                    <a:pt x="102476" y="711200"/>
                  </a:lnTo>
                  <a:lnTo>
                    <a:pt x="82650" y="673487"/>
                  </a:lnTo>
                  <a:cubicBezTo>
                    <a:pt x="29430" y="543578"/>
                    <a:pt x="0" y="400750"/>
                    <a:pt x="0" y="250825"/>
                  </a:cubicBezTo>
                  <a:cubicBezTo>
                    <a:pt x="0" y="175863"/>
                    <a:pt x="7358" y="102675"/>
                    <a:pt x="21368" y="31989"/>
                  </a:cubicBezTo>
                  <a:close/>
                </a:path>
              </a:pathLst>
            </a:custGeom>
            <a:gradFill>
              <a:gsLst>
                <a:gs pos="50000">
                  <a:srgbClr val="0192A1"/>
                </a:gs>
                <a:gs pos="50000">
                  <a:srgbClr val="01ACB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sp>
          <p:nvSpPr>
            <p:cNvPr id="8" name="梯形 20"/>
            <p:cNvSpPr/>
            <p:nvPr/>
          </p:nvSpPr>
          <p:spPr>
            <a:xfrm flipV="1">
              <a:off x="5179219" y="3711100"/>
              <a:ext cx="1833562" cy="707810"/>
            </a:xfrm>
            <a:custGeom>
              <a:avLst/>
              <a:gdLst>
                <a:gd name="connsiteX0" fmla="*/ 0 w 1803400"/>
                <a:gd name="connsiteY0" fmla="*/ 701676 h 701676"/>
                <a:gd name="connsiteX1" fmla="*/ 17541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1" fmla="*/ 0 w 1803400"/>
                <a:gd name="connsiteY0-2" fmla="*/ 701676 h 701676"/>
                <a:gd name="connsiteX1-3" fmla="*/ 384969 w 1803400"/>
                <a:gd name="connsiteY1-4" fmla="*/ 0 h 701676"/>
                <a:gd name="connsiteX2-5" fmla="*/ 1627981 w 1803400"/>
                <a:gd name="connsiteY2-6" fmla="*/ 0 h 701676"/>
                <a:gd name="connsiteX3-7" fmla="*/ 1803400 w 1803400"/>
                <a:gd name="connsiteY3-8" fmla="*/ 701676 h 701676"/>
                <a:gd name="connsiteX4-9" fmla="*/ 0 w 1803400"/>
                <a:gd name="connsiteY4-10" fmla="*/ 701676 h 701676"/>
                <a:gd name="connsiteX0-11" fmla="*/ 0 w 1803400"/>
                <a:gd name="connsiteY0-12" fmla="*/ 701676 h 701676"/>
                <a:gd name="connsiteX1-13" fmla="*/ 384969 w 1803400"/>
                <a:gd name="connsiteY1-14" fmla="*/ 0 h 701676"/>
                <a:gd name="connsiteX2-15" fmla="*/ 1627981 w 1803400"/>
                <a:gd name="connsiteY2-16" fmla="*/ 0 h 701676"/>
                <a:gd name="connsiteX3-17" fmla="*/ 1803400 w 1803400"/>
                <a:gd name="connsiteY3-18" fmla="*/ 701676 h 701676"/>
                <a:gd name="connsiteX4-19" fmla="*/ 0 w 1803400"/>
                <a:gd name="connsiteY4-20" fmla="*/ 701676 h 701676"/>
                <a:gd name="connsiteX0-21" fmla="*/ 0 w 1803400"/>
                <a:gd name="connsiteY0-22" fmla="*/ 701676 h 701676"/>
                <a:gd name="connsiteX1-23" fmla="*/ 384969 w 1803400"/>
                <a:gd name="connsiteY1-24" fmla="*/ 0 h 701676"/>
                <a:gd name="connsiteX2-25" fmla="*/ 1627981 w 1803400"/>
                <a:gd name="connsiteY2-26" fmla="*/ 0 h 701676"/>
                <a:gd name="connsiteX3-27" fmla="*/ 1803400 w 1803400"/>
                <a:gd name="connsiteY3-28" fmla="*/ 701676 h 701676"/>
                <a:gd name="connsiteX4-29" fmla="*/ 0 w 1803400"/>
                <a:gd name="connsiteY4-30" fmla="*/ 701676 h 701676"/>
                <a:gd name="connsiteX0-31" fmla="*/ 0 w 1803400"/>
                <a:gd name="connsiteY0-32" fmla="*/ 701676 h 701676"/>
                <a:gd name="connsiteX1-33" fmla="*/ 384969 w 1803400"/>
                <a:gd name="connsiteY1-34" fmla="*/ 0 h 701676"/>
                <a:gd name="connsiteX2-35" fmla="*/ 1627981 w 1803400"/>
                <a:gd name="connsiteY2-36" fmla="*/ 0 h 701676"/>
                <a:gd name="connsiteX3-37" fmla="*/ 1803400 w 1803400"/>
                <a:gd name="connsiteY3-38" fmla="*/ 701676 h 701676"/>
                <a:gd name="connsiteX4-39" fmla="*/ 0 w 1803400"/>
                <a:gd name="connsiteY4-40" fmla="*/ 701676 h 701676"/>
                <a:gd name="connsiteX0-41" fmla="*/ 0 w 1803400"/>
                <a:gd name="connsiteY0-42" fmla="*/ 708026 h 708026"/>
                <a:gd name="connsiteX1-43" fmla="*/ 384969 w 1803400"/>
                <a:gd name="connsiteY1-44" fmla="*/ 6350 h 708026"/>
                <a:gd name="connsiteX2-45" fmla="*/ 1443831 w 1803400"/>
                <a:gd name="connsiteY2-46" fmla="*/ 0 h 708026"/>
                <a:gd name="connsiteX3-47" fmla="*/ 1803400 w 1803400"/>
                <a:gd name="connsiteY3-48" fmla="*/ 708026 h 708026"/>
                <a:gd name="connsiteX4-49" fmla="*/ 0 w 1803400"/>
                <a:gd name="connsiteY4-50" fmla="*/ 708026 h 708026"/>
                <a:gd name="connsiteX0-51" fmla="*/ 0 w 1803400"/>
                <a:gd name="connsiteY0-52" fmla="*/ 708026 h 708026"/>
                <a:gd name="connsiteX1-53" fmla="*/ 384969 w 1803400"/>
                <a:gd name="connsiteY1-54" fmla="*/ 6350 h 708026"/>
                <a:gd name="connsiteX2-55" fmla="*/ 1443831 w 1803400"/>
                <a:gd name="connsiteY2-56" fmla="*/ 0 h 708026"/>
                <a:gd name="connsiteX3-57" fmla="*/ 1803400 w 1803400"/>
                <a:gd name="connsiteY3-58" fmla="*/ 708026 h 708026"/>
                <a:gd name="connsiteX4-59" fmla="*/ 0 w 1803400"/>
                <a:gd name="connsiteY4-60" fmla="*/ 708026 h 708026"/>
                <a:gd name="connsiteX0-61" fmla="*/ 0 w 1803400"/>
                <a:gd name="connsiteY0-62" fmla="*/ 708026 h 708026"/>
                <a:gd name="connsiteX1-63" fmla="*/ 384969 w 1803400"/>
                <a:gd name="connsiteY1-64" fmla="*/ 6350 h 708026"/>
                <a:gd name="connsiteX2-65" fmla="*/ 1443831 w 1803400"/>
                <a:gd name="connsiteY2-66" fmla="*/ 0 h 708026"/>
                <a:gd name="connsiteX3-67" fmla="*/ 1803400 w 1803400"/>
                <a:gd name="connsiteY3-68" fmla="*/ 708026 h 708026"/>
                <a:gd name="connsiteX4-69" fmla="*/ 0 w 1803400"/>
                <a:gd name="connsiteY4-70" fmla="*/ 708026 h 708026"/>
                <a:gd name="connsiteX0-71" fmla="*/ 0 w 1835150"/>
                <a:gd name="connsiteY0-72" fmla="*/ 708026 h 708026"/>
                <a:gd name="connsiteX1-73" fmla="*/ 384969 w 1835150"/>
                <a:gd name="connsiteY1-74" fmla="*/ 6350 h 708026"/>
                <a:gd name="connsiteX2-75" fmla="*/ 1443831 w 1835150"/>
                <a:gd name="connsiteY2-76" fmla="*/ 0 h 708026"/>
                <a:gd name="connsiteX3-77" fmla="*/ 1835150 w 1835150"/>
                <a:gd name="connsiteY3-78" fmla="*/ 708026 h 708026"/>
                <a:gd name="connsiteX4-79" fmla="*/ 0 w 1835150"/>
                <a:gd name="connsiteY4-80" fmla="*/ 708026 h 7080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5150" h="708026">
                  <a:moveTo>
                    <a:pt x="0" y="708026"/>
                  </a:moveTo>
                  <a:cubicBezTo>
                    <a:pt x="160073" y="467784"/>
                    <a:pt x="377296" y="252942"/>
                    <a:pt x="384969" y="6350"/>
                  </a:cubicBezTo>
                  <a:lnTo>
                    <a:pt x="1443831" y="0"/>
                  </a:lnTo>
                  <a:cubicBezTo>
                    <a:pt x="1449387" y="191559"/>
                    <a:pt x="1670844" y="478367"/>
                    <a:pt x="1835150" y="708026"/>
                  </a:cubicBezTo>
                  <a:lnTo>
                    <a:pt x="0" y="708026"/>
                  </a:lnTo>
                  <a:close/>
                </a:path>
              </a:pathLst>
            </a:custGeom>
            <a:gradFill>
              <a:gsLst>
                <a:gs pos="50000">
                  <a:srgbClr val="E24C4C"/>
                </a:gs>
                <a:gs pos="50000">
                  <a:srgbClr val="E8707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sp>
          <p:nvSpPr>
            <p:cNvPr id="9" name="圆角矩形 8"/>
            <p:cNvSpPr/>
            <p:nvPr/>
          </p:nvSpPr>
          <p:spPr>
            <a:xfrm>
              <a:off x="5569744" y="4461760"/>
              <a:ext cx="1052512" cy="139658"/>
            </a:xfrm>
            <a:prstGeom prst="roundRect">
              <a:avLst>
                <a:gd name="adj" fmla="val 50000"/>
              </a:avLst>
            </a:prstGeom>
            <a:gradFill>
              <a:gsLst>
                <a:gs pos="50000">
                  <a:srgbClr val="593268"/>
                </a:gs>
                <a:gs pos="50000">
                  <a:srgbClr val="7B469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sp>
          <p:nvSpPr>
            <p:cNvPr id="10" name="圆角矩形 9"/>
            <p:cNvSpPr/>
            <p:nvPr/>
          </p:nvSpPr>
          <p:spPr>
            <a:xfrm>
              <a:off x="5569744" y="4666485"/>
              <a:ext cx="1052512" cy="139658"/>
            </a:xfrm>
            <a:prstGeom prst="roundRect">
              <a:avLst>
                <a:gd name="adj" fmla="val 50000"/>
              </a:avLst>
            </a:prstGeom>
            <a:gradFill>
              <a:gsLst>
                <a:gs pos="50000">
                  <a:srgbClr val="593268"/>
                </a:gs>
                <a:gs pos="50000">
                  <a:srgbClr val="7B469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sp>
          <p:nvSpPr>
            <p:cNvPr id="11" name="圆角矩形 10"/>
            <p:cNvSpPr/>
            <p:nvPr/>
          </p:nvSpPr>
          <p:spPr>
            <a:xfrm>
              <a:off x="5569744" y="4864863"/>
              <a:ext cx="1052512" cy="139658"/>
            </a:xfrm>
            <a:prstGeom prst="roundRect">
              <a:avLst>
                <a:gd name="adj" fmla="val 50000"/>
              </a:avLst>
            </a:prstGeom>
            <a:gradFill>
              <a:gsLst>
                <a:gs pos="50000">
                  <a:srgbClr val="593268"/>
                </a:gs>
                <a:gs pos="50000">
                  <a:srgbClr val="7B469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sp>
          <p:nvSpPr>
            <p:cNvPr id="12" name="任意多边形 11"/>
            <p:cNvSpPr/>
            <p:nvPr/>
          </p:nvSpPr>
          <p:spPr>
            <a:xfrm>
              <a:off x="5693569" y="5058479"/>
              <a:ext cx="804862" cy="323752"/>
            </a:xfrm>
            <a:custGeom>
              <a:avLst/>
              <a:gdLst>
                <a:gd name="connsiteX0" fmla="*/ 58777 w 804863"/>
                <a:gd name="connsiteY0" fmla="*/ 0 h 324456"/>
                <a:gd name="connsiteX1" fmla="*/ 746086 w 804863"/>
                <a:gd name="connsiteY1" fmla="*/ 0 h 324456"/>
                <a:gd name="connsiteX2" fmla="*/ 804863 w 804863"/>
                <a:gd name="connsiteY2" fmla="*/ 58777 h 324456"/>
                <a:gd name="connsiteX3" fmla="*/ 804862 w 804863"/>
                <a:gd name="connsiteY3" fmla="*/ 58777 h 324456"/>
                <a:gd name="connsiteX4" fmla="*/ 746085 w 804863"/>
                <a:gd name="connsiteY4" fmla="*/ 117554 h 324456"/>
                <a:gd name="connsiteX5" fmla="*/ 681293 w 804863"/>
                <a:gd name="connsiteY5" fmla="*/ 117554 h 324456"/>
                <a:gd name="connsiteX6" fmla="*/ 478631 w 804863"/>
                <a:gd name="connsiteY6" fmla="*/ 239867 h 324456"/>
                <a:gd name="connsiteX7" fmla="*/ 478631 w 804863"/>
                <a:gd name="connsiteY7" fmla="*/ 293946 h 324456"/>
                <a:gd name="connsiteX8" fmla="*/ 454235 w 804863"/>
                <a:gd name="connsiteY8" fmla="*/ 293946 h 324456"/>
                <a:gd name="connsiteX9" fmla="*/ 454235 w 804863"/>
                <a:gd name="connsiteY9" fmla="*/ 324456 h 324456"/>
                <a:gd name="connsiteX10" fmla="*/ 364914 w 804863"/>
                <a:gd name="connsiteY10" fmla="*/ 324456 h 324456"/>
                <a:gd name="connsiteX11" fmla="*/ 364914 w 804863"/>
                <a:gd name="connsiteY11" fmla="*/ 293946 h 324456"/>
                <a:gd name="connsiteX12" fmla="*/ 330994 w 804863"/>
                <a:gd name="connsiteY12" fmla="*/ 293946 h 324456"/>
                <a:gd name="connsiteX13" fmla="*/ 330994 w 804863"/>
                <a:gd name="connsiteY13" fmla="*/ 235744 h 324456"/>
                <a:gd name="connsiteX14" fmla="*/ 333685 w 804863"/>
                <a:gd name="connsiteY14" fmla="*/ 235744 h 324456"/>
                <a:gd name="connsiteX15" fmla="*/ 137852 w 804863"/>
                <a:gd name="connsiteY15" fmla="*/ 117553 h 324456"/>
                <a:gd name="connsiteX16" fmla="*/ 58777 w 804863"/>
                <a:gd name="connsiteY16" fmla="*/ 117553 h 324456"/>
                <a:gd name="connsiteX17" fmla="*/ 17215 w 804863"/>
                <a:gd name="connsiteY17" fmla="*/ 100338 h 324456"/>
                <a:gd name="connsiteX18" fmla="*/ 0 w 804863"/>
                <a:gd name="connsiteY18" fmla="*/ 58776 h 324456"/>
                <a:gd name="connsiteX19" fmla="*/ 17215 w 804863"/>
                <a:gd name="connsiteY19" fmla="*/ 17215 h 324456"/>
                <a:gd name="connsiteX20" fmla="*/ 58777 w 804863"/>
                <a:gd name="connsiteY20" fmla="*/ 0 h 32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4863" h="324456">
                  <a:moveTo>
                    <a:pt x="58777" y="0"/>
                  </a:moveTo>
                  <a:lnTo>
                    <a:pt x="746086" y="0"/>
                  </a:lnTo>
                  <a:cubicBezTo>
                    <a:pt x="778548" y="0"/>
                    <a:pt x="804863" y="26315"/>
                    <a:pt x="804863" y="58777"/>
                  </a:cubicBezTo>
                  <a:lnTo>
                    <a:pt x="804862" y="58777"/>
                  </a:lnTo>
                  <a:cubicBezTo>
                    <a:pt x="804862" y="91239"/>
                    <a:pt x="778547" y="117554"/>
                    <a:pt x="746085" y="117554"/>
                  </a:cubicBezTo>
                  <a:lnTo>
                    <a:pt x="681293" y="117554"/>
                  </a:lnTo>
                  <a:lnTo>
                    <a:pt x="478631" y="239867"/>
                  </a:lnTo>
                  <a:lnTo>
                    <a:pt x="478631" y="293946"/>
                  </a:lnTo>
                  <a:lnTo>
                    <a:pt x="454235" y="293946"/>
                  </a:lnTo>
                  <a:lnTo>
                    <a:pt x="454235" y="324456"/>
                  </a:lnTo>
                  <a:lnTo>
                    <a:pt x="364914" y="324456"/>
                  </a:lnTo>
                  <a:lnTo>
                    <a:pt x="364914" y="293946"/>
                  </a:lnTo>
                  <a:lnTo>
                    <a:pt x="330994" y="293946"/>
                  </a:lnTo>
                  <a:lnTo>
                    <a:pt x="330994" y="235744"/>
                  </a:lnTo>
                  <a:lnTo>
                    <a:pt x="333685" y="235744"/>
                  </a:lnTo>
                  <a:lnTo>
                    <a:pt x="137852" y="117553"/>
                  </a:lnTo>
                  <a:lnTo>
                    <a:pt x="58777" y="117553"/>
                  </a:lnTo>
                  <a:cubicBezTo>
                    <a:pt x="42546" y="117553"/>
                    <a:pt x="27852" y="110974"/>
                    <a:pt x="17215" y="100338"/>
                  </a:cubicBezTo>
                  <a:lnTo>
                    <a:pt x="0" y="58776"/>
                  </a:lnTo>
                  <a:lnTo>
                    <a:pt x="17215" y="17215"/>
                  </a:lnTo>
                  <a:cubicBezTo>
                    <a:pt x="27852" y="6579"/>
                    <a:pt x="42546" y="0"/>
                    <a:pt x="58777" y="0"/>
                  </a:cubicBezTo>
                  <a:close/>
                </a:path>
              </a:pathLst>
            </a:custGeom>
            <a:gradFill>
              <a:gsLst>
                <a:gs pos="50000">
                  <a:srgbClr val="593268"/>
                </a:gs>
                <a:gs pos="50000">
                  <a:srgbClr val="7B469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lt1"/>
                </a:solidFill>
                <a:effectLst/>
                <a:uLnTx/>
                <a:uFillTx/>
                <a:latin typeface="+mn-lt"/>
                <a:ea typeface="+mn-ea"/>
                <a:cs typeface="+mn-cs"/>
              </a:endParaRPr>
            </a:p>
          </p:txBody>
        </p:sp>
      </p:grpSp>
      <p:grpSp>
        <p:nvGrpSpPr>
          <p:cNvPr id="45062" name="组合 146"/>
          <p:cNvGrpSpPr/>
          <p:nvPr/>
        </p:nvGrpSpPr>
        <p:grpSpPr>
          <a:xfrm>
            <a:off x="4559464" y="2971539"/>
            <a:ext cx="633357" cy="633357"/>
            <a:chOff x="5742" y="2477"/>
            <a:chExt cx="748" cy="748"/>
          </a:xfrm>
        </p:grpSpPr>
        <p:sp>
          <p:nvSpPr>
            <p:cNvPr id="14" name="椭圆 13"/>
            <p:cNvSpPr/>
            <p:nvPr/>
          </p:nvSpPr>
          <p:spPr>
            <a:xfrm>
              <a:off x="5742" y="2477"/>
              <a:ext cx="749" cy="749"/>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white"/>
                </a:solidFill>
                <a:effectLst/>
                <a:uLnTx/>
                <a:uFillTx/>
                <a:latin typeface="+mn-lt"/>
                <a:ea typeface="+mn-ea"/>
                <a:cs typeface="+mn-cs"/>
              </a:endParaRPr>
            </a:p>
          </p:txBody>
        </p:sp>
        <p:grpSp>
          <p:nvGrpSpPr>
            <p:cNvPr id="15" name="Group 8"/>
            <p:cNvGrpSpPr>
              <a:grpSpLocks noChangeAspect="1"/>
            </p:cNvGrpSpPr>
            <p:nvPr/>
          </p:nvGrpSpPr>
          <p:grpSpPr bwMode="auto">
            <a:xfrm>
              <a:off x="5920" y="2630"/>
              <a:ext cx="391" cy="428"/>
              <a:chOff x="3437" y="2282"/>
              <a:chExt cx="679" cy="744"/>
            </a:xfrm>
            <a:solidFill>
              <a:srgbClr val="FFA521"/>
            </a:solidFill>
          </p:grpSpPr>
          <p:sp>
            <p:nvSpPr>
              <p:cNvPr id="16"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grpSp>
        <p:nvGrpSpPr>
          <p:cNvPr id="45063" name="组合 72"/>
          <p:cNvGrpSpPr/>
          <p:nvPr/>
        </p:nvGrpSpPr>
        <p:grpSpPr>
          <a:xfrm>
            <a:off x="1657459" y="2828677"/>
            <a:ext cx="3214716" cy="1046389"/>
            <a:chOff x="12338" y="1890"/>
            <a:chExt cx="5065" cy="1649"/>
          </a:xfrm>
        </p:grpSpPr>
        <p:sp>
          <p:nvSpPr>
            <p:cNvPr id="45108" name="文本框 58"/>
            <p:cNvSpPr txBox="1"/>
            <p:nvPr/>
          </p:nvSpPr>
          <p:spPr>
            <a:xfrm>
              <a:off x="14090" y="1890"/>
              <a:ext cx="3313" cy="628"/>
            </a:xfrm>
            <a:prstGeom prst="rect">
              <a:avLst/>
            </a:prstGeom>
            <a:noFill/>
            <a:ln w="9525">
              <a:noFill/>
            </a:ln>
          </p:spPr>
          <p:txBody>
            <a:bodyPr>
              <a:spAutoFit/>
            </a:bodyPr>
            <a:lstStyle/>
            <a:p>
              <a:pPr eaLnBrk="1" hangingPunct="1">
                <a:buFont typeface="Arial" panose="020B0604020202020204" pitchFamily="34" charset="0"/>
                <a:buNone/>
              </a:pPr>
              <a:r>
                <a:rPr lang="zh-CN" altLang="en-US" sz="2000" b="1" dirty="0">
                  <a:solidFill>
                    <a:srgbClr val="FFA625"/>
                  </a:solidFill>
                  <a:latin typeface="微软雅黑" panose="020B0503020204020204" pitchFamily="34" charset="-122"/>
                  <a:ea typeface="微软雅黑" panose="020B0503020204020204" pitchFamily="34" charset="-122"/>
                </a:rPr>
                <a:t>提醒总结反思</a:t>
              </a:r>
              <a:endParaRPr lang="zh-CN" altLang="en-US" sz="2000" b="1" dirty="0">
                <a:solidFill>
                  <a:srgbClr val="FFA625"/>
                </a:solidFill>
                <a:latin typeface="微软雅黑" panose="020B0503020204020204" pitchFamily="34" charset="-122"/>
                <a:ea typeface="微软雅黑" panose="020B0503020204020204" pitchFamily="34" charset="-122"/>
              </a:endParaRPr>
            </a:p>
          </p:txBody>
        </p:sp>
        <p:sp>
          <p:nvSpPr>
            <p:cNvPr id="45109" name="文本框 64"/>
            <p:cNvSpPr txBox="1"/>
            <p:nvPr/>
          </p:nvSpPr>
          <p:spPr>
            <a:xfrm>
              <a:off x="12338" y="2465"/>
              <a:ext cx="4452" cy="1074"/>
            </a:xfrm>
            <a:prstGeom prst="rect">
              <a:avLst/>
            </a:prstGeom>
            <a:noFill/>
            <a:ln w="9525">
              <a:noFill/>
            </a:ln>
          </p:spPr>
          <p:txBody>
            <a:bodyPr wrap="square">
              <a:spAutoFit/>
            </a:bodyPr>
            <a:lstStyle/>
            <a:p>
              <a:pPr algn="r" eaLnBrk="1" hangingPunct="1">
                <a:lnSpc>
                  <a:spcPct val="120000"/>
                </a:lnSpc>
                <a:buFont typeface="Wingdings" panose="05000000000000000000" pitchFamily="2" charset="2"/>
                <a:buNone/>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提醒学生</a:t>
              </a:r>
              <a:r>
                <a:rPr lang="en-US"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在阅读文献和拒稿的过程中不断地积累与反思</a:t>
              </a: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064" name="组合 187"/>
          <p:cNvGrpSpPr/>
          <p:nvPr/>
        </p:nvGrpSpPr>
        <p:grpSpPr>
          <a:xfrm>
            <a:off x="1675319" y="4098565"/>
            <a:ext cx="3469881" cy="1377725"/>
            <a:chOff x="8573" y="-405"/>
            <a:chExt cx="4099" cy="1629"/>
          </a:xfrm>
        </p:grpSpPr>
        <p:grpSp>
          <p:nvGrpSpPr>
            <p:cNvPr id="45100" name="组合 186"/>
            <p:cNvGrpSpPr/>
            <p:nvPr/>
          </p:nvGrpSpPr>
          <p:grpSpPr>
            <a:xfrm>
              <a:off x="11923" y="-90"/>
              <a:ext cx="749" cy="749"/>
              <a:chOff x="11923" y="-90"/>
              <a:chExt cx="749" cy="749"/>
            </a:xfrm>
          </p:grpSpPr>
          <p:sp>
            <p:nvSpPr>
              <p:cNvPr id="26" name="椭圆 25"/>
              <p:cNvSpPr/>
              <p:nvPr/>
            </p:nvSpPr>
            <p:spPr>
              <a:xfrm>
                <a:off x="11923" y="-90"/>
                <a:ext cx="749" cy="749"/>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white"/>
                  </a:solidFill>
                  <a:effectLst/>
                  <a:uLnTx/>
                  <a:uFillTx/>
                  <a:latin typeface="+mn-lt"/>
                  <a:ea typeface="+mn-ea"/>
                  <a:cs typeface="+mn-cs"/>
                </a:endParaRPr>
              </a:p>
            </p:txBody>
          </p:sp>
          <p:grpSp>
            <p:nvGrpSpPr>
              <p:cNvPr id="27" name="组合 26"/>
              <p:cNvGrpSpPr/>
              <p:nvPr/>
            </p:nvGrpSpPr>
            <p:grpSpPr>
              <a:xfrm>
                <a:off x="12113" y="65"/>
                <a:ext cx="411" cy="428"/>
                <a:chOff x="7770215" y="82481"/>
                <a:chExt cx="299546" cy="312101"/>
              </a:xfrm>
              <a:solidFill>
                <a:srgbClr val="E24C4C"/>
              </a:solidFill>
            </p:grpSpPr>
            <p:sp>
              <p:nvSpPr>
                <p:cNvPr id="28" name="Freeform 502"/>
                <p:cNvSpPr/>
                <p:nvPr/>
              </p:nvSpPr>
              <p:spPr bwMode="auto">
                <a:xfrm>
                  <a:off x="7770215" y="233503"/>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solidFill>
                  <a:srgbClr val="76478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9" name="Freeform 503"/>
                <p:cNvSpPr/>
                <p:nvPr/>
              </p:nvSpPr>
              <p:spPr bwMode="auto">
                <a:xfrm>
                  <a:off x="7804704" y="82481"/>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rgbClr val="76478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 name="Freeform 504"/>
                <p:cNvSpPr/>
                <p:nvPr/>
              </p:nvSpPr>
              <p:spPr bwMode="auto">
                <a:xfrm>
                  <a:off x="7844216" y="100894"/>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rgbClr val="76478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1" name="Freeform 505"/>
                <p:cNvSpPr/>
                <p:nvPr/>
              </p:nvSpPr>
              <p:spPr bwMode="auto">
                <a:xfrm>
                  <a:off x="7972923" y="252554"/>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solidFill>
                  <a:srgbClr val="76478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grpSp>
          <p:nvGrpSpPr>
            <p:cNvPr id="45101" name="组合 126"/>
            <p:cNvGrpSpPr/>
            <p:nvPr/>
          </p:nvGrpSpPr>
          <p:grpSpPr>
            <a:xfrm>
              <a:off x="8573" y="-405"/>
              <a:ext cx="3842" cy="1629"/>
              <a:chOff x="9503" y="2045"/>
              <a:chExt cx="3842" cy="1629"/>
            </a:xfrm>
          </p:grpSpPr>
          <p:sp>
            <p:nvSpPr>
              <p:cNvPr id="45102" name="文本框 64"/>
              <p:cNvSpPr txBox="1"/>
              <p:nvPr/>
            </p:nvSpPr>
            <p:spPr>
              <a:xfrm>
                <a:off x="9503" y="2520"/>
                <a:ext cx="3213" cy="1154"/>
              </a:xfrm>
              <a:prstGeom prst="rect">
                <a:avLst/>
              </a:prstGeom>
              <a:noFill/>
              <a:ln w="9525">
                <a:noFill/>
              </a:ln>
            </p:spPr>
            <p:txBody>
              <a:bodyPr wrap="square">
                <a:spAutoFit/>
              </a:bodyPr>
              <a:lstStyle/>
              <a:p>
                <a:pPr algn="r" eaLnBrk="1" hangingPunct="1">
                  <a:lnSpc>
                    <a:spcPct val="120000"/>
                  </a:lnSpc>
                  <a:buFont typeface="Wingdings" panose="05000000000000000000" pitchFamily="2" charset="2"/>
                  <a:buNone/>
                </a:pPr>
                <a:r>
                  <a:rPr lang="zh-CN" altLang="en-US" sz="1600" dirty="0">
                    <a:latin typeface="微软雅黑" panose="020B0503020204020204" pitchFamily="34" charset="-122"/>
                    <a:ea typeface="微软雅黑" panose="020B0503020204020204" pitchFamily="34" charset="-122"/>
                    <a:sym typeface="+mn-ea"/>
                  </a:rPr>
                  <a:t>指导学生</a:t>
                </a:r>
                <a:r>
                  <a:rPr lang="en-US" altLang="en-US" sz="1600" dirty="0">
                    <a:latin typeface="微软雅黑" panose="020B0503020204020204" pitchFamily="34" charset="-122"/>
                    <a:ea typeface="微软雅黑" panose="020B0503020204020204" pitchFamily="34" charset="-122"/>
                    <a:sym typeface="+mn-ea"/>
                  </a:rPr>
                  <a:t>研读中外文经典文献，最早研究与最新研究，学习他人的写作逻辑与方法。</a:t>
                </a:r>
                <a:endParaRPr lang="en-US"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45103" name="文本框 58"/>
              <p:cNvSpPr txBox="1"/>
              <p:nvPr/>
            </p:nvSpPr>
            <p:spPr>
              <a:xfrm>
                <a:off x="10623" y="2045"/>
                <a:ext cx="2722" cy="472"/>
              </a:xfrm>
              <a:prstGeom prst="rect">
                <a:avLst/>
              </a:prstGeom>
              <a:noFill/>
              <a:ln w="9525">
                <a:noFill/>
              </a:ln>
            </p:spPr>
            <p:txBody>
              <a:bodyPr>
                <a:spAutoFit/>
              </a:bodyPr>
              <a:lstStyle/>
              <a:p>
                <a:pPr eaLnBrk="1" hangingPunct="1">
                  <a:buFont typeface="Arial" panose="020B0604020202020204" pitchFamily="34" charset="0"/>
                  <a:buNone/>
                </a:pPr>
                <a:r>
                  <a:rPr lang="zh-CN" altLang="en-US" sz="2000" b="1" dirty="0">
                    <a:solidFill>
                      <a:srgbClr val="764786"/>
                    </a:solidFill>
                    <a:latin typeface="微软雅黑" panose="020B0503020204020204" pitchFamily="34" charset="-122"/>
                    <a:ea typeface="微软雅黑" panose="020B0503020204020204" pitchFamily="34" charset="-122"/>
                  </a:rPr>
                  <a:t>指导文献阅读</a:t>
                </a:r>
                <a:endParaRPr lang="zh-CN" altLang="en-US" sz="2000" b="1" dirty="0">
                  <a:solidFill>
                    <a:srgbClr val="764786"/>
                  </a:solidFill>
                  <a:latin typeface="微软雅黑" panose="020B0503020204020204" pitchFamily="34" charset="-122"/>
                  <a:ea typeface="微软雅黑" panose="020B0503020204020204" pitchFamily="34" charset="-122"/>
                </a:endParaRPr>
              </a:p>
            </p:txBody>
          </p:sp>
        </p:grpSp>
      </p:grpSp>
      <p:grpSp>
        <p:nvGrpSpPr>
          <p:cNvPr id="45065" name="组合 143"/>
          <p:cNvGrpSpPr/>
          <p:nvPr/>
        </p:nvGrpSpPr>
        <p:grpSpPr>
          <a:xfrm>
            <a:off x="6099204" y="1842926"/>
            <a:ext cx="633357" cy="633356"/>
            <a:chOff x="4870" y="4912"/>
            <a:chExt cx="748" cy="748"/>
          </a:xfrm>
        </p:grpSpPr>
        <p:sp>
          <p:nvSpPr>
            <p:cNvPr id="33" name="椭圆 32"/>
            <p:cNvSpPr/>
            <p:nvPr/>
          </p:nvSpPr>
          <p:spPr>
            <a:xfrm>
              <a:off x="4870" y="4912"/>
              <a:ext cx="749" cy="749"/>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white"/>
                </a:solidFill>
                <a:effectLst/>
                <a:uLnTx/>
                <a:uFillTx/>
                <a:latin typeface="+mn-lt"/>
                <a:ea typeface="+mn-ea"/>
                <a:cs typeface="+mn-cs"/>
              </a:endParaRPr>
            </a:p>
          </p:txBody>
        </p:sp>
        <p:grpSp>
          <p:nvGrpSpPr>
            <p:cNvPr id="34" name="Group 41"/>
            <p:cNvGrpSpPr>
              <a:grpSpLocks noChangeAspect="1"/>
            </p:cNvGrpSpPr>
            <p:nvPr/>
          </p:nvGrpSpPr>
          <p:grpSpPr bwMode="auto">
            <a:xfrm>
              <a:off x="5091" y="5077"/>
              <a:ext cx="336" cy="411"/>
              <a:chOff x="3783" y="2089"/>
              <a:chExt cx="116" cy="142"/>
            </a:xfrm>
            <a:solidFill>
              <a:srgbClr val="0192A1"/>
            </a:solidFill>
            <a:effectLst/>
          </p:grpSpPr>
          <p:sp>
            <p:nvSpPr>
              <p:cNvPr id="35"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36"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37"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38"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39"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40"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41"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sp>
            <p:nvSpPr>
              <p:cNvPr id="42"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1ACBE"/>
                  </a:solidFill>
                  <a:effectLst/>
                  <a:uLnTx/>
                  <a:uFillTx/>
                  <a:latin typeface="Calibri" panose="020F0502020204030204" pitchFamily="34" charset="0"/>
                  <a:ea typeface="宋体" panose="02010600030101010101" pitchFamily="2" charset="-122"/>
                  <a:cs typeface="+mn-cs"/>
                </a:endParaRPr>
              </a:p>
            </p:txBody>
          </p:sp>
        </p:grpSp>
      </p:grpSp>
      <p:grpSp>
        <p:nvGrpSpPr>
          <p:cNvPr id="45066" name="组合 72"/>
          <p:cNvGrpSpPr/>
          <p:nvPr/>
        </p:nvGrpSpPr>
        <p:grpSpPr>
          <a:xfrm>
            <a:off x="3093972" y="1506406"/>
            <a:ext cx="2940151" cy="982893"/>
            <a:chOff x="13344" y="1919"/>
            <a:chExt cx="4631" cy="1547"/>
          </a:xfrm>
        </p:grpSpPr>
        <p:sp>
          <p:nvSpPr>
            <p:cNvPr id="45094" name="文本框 58"/>
            <p:cNvSpPr txBox="1"/>
            <p:nvPr/>
          </p:nvSpPr>
          <p:spPr>
            <a:xfrm>
              <a:off x="15184" y="1919"/>
              <a:ext cx="2791" cy="628"/>
            </a:xfrm>
            <a:prstGeom prst="rect">
              <a:avLst/>
            </a:prstGeom>
            <a:noFill/>
            <a:ln w="9525">
              <a:noFill/>
            </a:ln>
          </p:spPr>
          <p:txBody>
            <a:bodyPr>
              <a:spAutoFit/>
            </a:bodyPr>
            <a:lstStyle/>
            <a:p>
              <a:pPr algn="r" eaLnBrk="1" hangingPunct="1">
                <a:buFont typeface="Arial" panose="020B0604020202020204" pitchFamily="34" charset="0"/>
                <a:buNone/>
              </a:pPr>
              <a:r>
                <a:rPr lang="zh-CN" altLang="en-US" sz="2000" b="1" dirty="0">
                  <a:solidFill>
                    <a:srgbClr val="0192A1"/>
                  </a:solidFill>
                  <a:latin typeface="微软雅黑" panose="020B0503020204020204" pitchFamily="34" charset="-122"/>
                  <a:ea typeface="微软雅黑" panose="020B0503020204020204" pitchFamily="34" charset="-122"/>
                </a:rPr>
                <a:t>培养写作能力</a:t>
              </a:r>
              <a:endParaRPr lang="zh-CN" altLang="en-US" sz="2000" b="1" dirty="0">
                <a:solidFill>
                  <a:srgbClr val="0192A1"/>
                </a:solidFill>
                <a:latin typeface="微软雅黑" panose="020B0503020204020204" pitchFamily="34" charset="-122"/>
                <a:ea typeface="微软雅黑" panose="020B0503020204020204" pitchFamily="34" charset="-122"/>
              </a:endParaRPr>
            </a:p>
          </p:txBody>
        </p:sp>
        <p:sp>
          <p:nvSpPr>
            <p:cNvPr id="45095" name="文本框 64"/>
            <p:cNvSpPr txBox="1"/>
            <p:nvPr/>
          </p:nvSpPr>
          <p:spPr>
            <a:xfrm>
              <a:off x="13344" y="2548"/>
              <a:ext cx="4618" cy="918"/>
            </a:xfrm>
            <a:prstGeom prst="rect">
              <a:avLst/>
            </a:prstGeom>
            <a:noFill/>
            <a:ln w="9525">
              <a:noFill/>
            </a:ln>
          </p:spPr>
          <p:txBody>
            <a:bodyPr wrap="square">
              <a:spAutoFit/>
            </a:bodyPr>
            <a:lstStyle/>
            <a:p>
              <a:pPr algn="r" eaLnBrk="1" hangingPunct="1">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mn-ea"/>
                </a:rPr>
                <a:t>让学生自己在读与写的过程中寻找</a:t>
              </a:r>
              <a:r>
                <a:rPr lang="en-US" altLang="en-US" sz="1600" dirty="0">
                  <a:latin typeface="微软雅黑" panose="020B0503020204020204" pitchFamily="34" charset="-122"/>
                  <a:ea typeface="微软雅黑" panose="020B0503020204020204" pitchFamily="34" charset="-122"/>
                  <a:sym typeface="+mn-ea"/>
                </a:rPr>
                <a:t>与高水平论文之间的差距</a:t>
              </a:r>
              <a:endParaRPr lang="en-US"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椭圆 45"/>
          <p:cNvSpPr/>
          <p:nvPr/>
        </p:nvSpPr>
        <p:spPr>
          <a:xfrm>
            <a:off x="7737383" y="4310959"/>
            <a:ext cx="634097" cy="63409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white"/>
              </a:solidFill>
              <a:effectLst/>
              <a:uLnTx/>
              <a:uFillTx/>
              <a:latin typeface="+mn-lt"/>
              <a:ea typeface="+mn-ea"/>
              <a:cs typeface="+mn-cs"/>
            </a:endParaRPr>
          </a:p>
        </p:txBody>
      </p:sp>
      <p:grpSp>
        <p:nvGrpSpPr>
          <p:cNvPr id="47" name="组合 46"/>
          <p:cNvGrpSpPr/>
          <p:nvPr/>
        </p:nvGrpSpPr>
        <p:grpSpPr>
          <a:xfrm>
            <a:off x="7912625" y="4447258"/>
            <a:ext cx="336097" cy="336098"/>
            <a:chOff x="7618556" y="1252430"/>
            <a:chExt cx="277813" cy="265112"/>
          </a:xfrm>
          <a:solidFill>
            <a:srgbClr val="E87071"/>
          </a:solidFill>
        </p:grpSpPr>
        <p:sp>
          <p:nvSpPr>
            <p:cNvPr id="48" name="Freeform 372"/>
            <p:cNvSpPr/>
            <p:nvPr/>
          </p:nvSpPr>
          <p:spPr bwMode="auto">
            <a:xfrm>
              <a:off x="7647131" y="1341330"/>
              <a:ext cx="31750" cy="139700"/>
            </a:xfrm>
            <a:custGeom>
              <a:avLst/>
              <a:gdLst>
                <a:gd name="T0" fmla="*/ 8 w 8"/>
                <a:gd name="T1" fmla="*/ 34 h 35"/>
                <a:gd name="T2" fmla="*/ 7 w 8"/>
                <a:gd name="T3" fmla="*/ 35 h 35"/>
                <a:gd name="T4" fmla="*/ 2 w 8"/>
                <a:gd name="T5" fmla="*/ 35 h 35"/>
                <a:gd name="T6" fmla="*/ 0 w 8"/>
                <a:gd name="T7" fmla="*/ 34 h 35"/>
                <a:gd name="T8" fmla="*/ 0 w 8"/>
                <a:gd name="T9" fmla="*/ 1 h 35"/>
                <a:gd name="T10" fmla="*/ 2 w 8"/>
                <a:gd name="T11" fmla="*/ 0 h 35"/>
                <a:gd name="T12" fmla="*/ 7 w 8"/>
                <a:gd name="T13" fmla="*/ 0 h 35"/>
                <a:gd name="T14" fmla="*/ 8 w 8"/>
                <a:gd name="T15" fmla="*/ 1 h 35"/>
                <a:gd name="T16" fmla="*/ 8 w 8"/>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5">
                  <a:moveTo>
                    <a:pt x="8" y="34"/>
                  </a:moveTo>
                  <a:cubicBezTo>
                    <a:pt x="8" y="35"/>
                    <a:pt x="8" y="35"/>
                    <a:pt x="7" y="35"/>
                  </a:cubicBezTo>
                  <a:cubicBezTo>
                    <a:pt x="2" y="35"/>
                    <a:pt x="2" y="35"/>
                    <a:pt x="2" y="35"/>
                  </a:cubicBezTo>
                  <a:cubicBezTo>
                    <a:pt x="1" y="35"/>
                    <a:pt x="0" y="35"/>
                    <a:pt x="0" y="34"/>
                  </a:cubicBezTo>
                  <a:cubicBezTo>
                    <a:pt x="0" y="1"/>
                    <a:pt x="0" y="1"/>
                    <a:pt x="0" y="1"/>
                  </a:cubicBezTo>
                  <a:cubicBezTo>
                    <a:pt x="0" y="1"/>
                    <a:pt x="1" y="0"/>
                    <a:pt x="2" y="0"/>
                  </a:cubicBezTo>
                  <a:cubicBezTo>
                    <a:pt x="7" y="0"/>
                    <a:pt x="7" y="0"/>
                    <a:pt x="7" y="0"/>
                  </a:cubicBezTo>
                  <a:cubicBezTo>
                    <a:pt x="8" y="0"/>
                    <a:pt x="8" y="1"/>
                    <a:pt x="8" y="1"/>
                  </a:cubicBezTo>
                  <a:lnTo>
                    <a:pt x="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sp>
          <p:nvSpPr>
            <p:cNvPr id="49" name="Freeform 373"/>
            <p:cNvSpPr/>
            <p:nvPr/>
          </p:nvSpPr>
          <p:spPr bwMode="auto">
            <a:xfrm>
              <a:off x="7694756" y="1341330"/>
              <a:ext cx="31750" cy="139700"/>
            </a:xfrm>
            <a:custGeom>
              <a:avLst/>
              <a:gdLst>
                <a:gd name="T0" fmla="*/ 8 w 8"/>
                <a:gd name="T1" fmla="*/ 34 h 35"/>
                <a:gd name="T2" fmla="*/ 7 w 8"/>
                <a:gd name="T3" fmla="*/ 35 h 35"/>
                <a:gd name="T4" fmla="*/ 1 w 8"/>
                <a:gd name="T5" fmla="*/ 35 h 35"/>
                <a:gd name="T6" fmla="*/ 0 w 8"/>
                <a:gd name="T7" fmla="*/ 34 h 35"/>
                <a:gd name="T8" fmla="*/ 0 w 8"/>
                <a:gd name="T9" fmla="*/ 1 h 35"/>
                <a:gd name="T10" fmla="*/ 1 w 8"/>
                <a:gd name="T11" fmla="*/ 0 h 35"/>
                <a:gd name="T12" fmla="*/ 7 w 8"/>
                <a:gd name="T13" fmla="*/ 0 h 35"/>
                <a:gd name="T14" fmla="*/ 8 w 8"/>
                <a:gd name="T15" fmla="*/ 1 h 35"/>
                <a:gd name="T16" fmla="*/ 8 w 8"/>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5">
                  <a:moveTo>
                    <a:pt x="8" y="34"/>
                  </a:moveTo>
                  <a:cubicBezTo>
                    <a:pt x="8" y="35"/>
                    <a:pt x="7" y="35"/>
                    <a:pt x="7" y="35"/>
                  </a:cubicBezTo>
                  <a:cubicBezTo>
                    <a:pt x="1" y="35"/>
                    <a:pt x="1" y="35"/>
                    <a:pt x="1" y="35"/>
                  </a:cubicBezTo>
                  <a:cubicBezTo>
                    <a:pt x="1" y="35"/>
                    <a:pt x="0" y="35"/>
                    <a:pt x="0" y="34"/>
                  </a:cubicBezTo>
                  <a:cubicBezTo>
                    <a:pt x="0" y="1"/>
                    <a:pt x="0" y="1"/>
                    <a:pt x="0" y="1"/>
                  </a:cubicBezTo>
                  <a:cubicBezTo>
                    <a:pt x="0" y="1"/>
                    <a:pt x="1" y="0"/>
                    <a:pt x="1" y="0"/>
                  </a:cubicBezTo>
                  <a:cubicBezTo>
                    <a:pt x="7" y="0"/>
                    <a:pt x="7" y="0"/>
                    <a:pt x="7" y="0"/>
                  </a:cubicBezTo>
                  <a:cubicBezTo>
                    <a:pt x="7" y="0"/>
                    <a:pt x="8" y="1"/>
                    <a:pt x="8" y="1"/>
                  </a:cubicBezTo>
                  <a:lnTo>
                    <a:pt x="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1" name="Freeform 374"/>
            <p:cNvSpPr/>
            <p:nvPr/>
          </p:nvSpPr>
          <p:spPr bwMode="auto">
            <a:xfrm>
              <a:off x="7791593" y="1341330"/>
              <a:ext cx="28575" cy="139700"/>
            </a:xfrm>
            <a:custGeom>
              <a:avLst/>
              <a:gdLst>
                <a:gd name="T0" fmla="*/ 7 w 7"/>
                <a:gd name="T1" fmla="*/ 34 h 35"/>
                <a:gd name="T2" fmla="*/ 6 w 7"/>
                <a:gd name="T3" fmla="*/ 35 h 35"/>
                <a:gd name="T4" fmla="*/ 1 w 7"/>
                <a:gd name="T5" fmla="*/ 35 h 35"/>
                <a:gd name="T6" fmla="*/ 0 w 7"/>
                <a:gd name="T7" fmla="*/ 34 h 35"/>
                <a:gd name="T8" fmla="*/ 0 w 7"/>
                <a:gd name="T9" fmla="*/ 1 h 35"/>
                <a:gd name="T10" fmla="*/ 1 w 7"/>
                <a:gd name="T11" fmla="*/ 0 h 35"/>
                <a:gd name="T12" fmla="*/ 6 w 7"/>
                <a:gd name="T13" fmla="*/ 0 h 35"/>
                <a:gd name="T14" fmla="*/ 7 w 7"/>
                <a:gd name="T15" fmla="*/ 1 h 35"/>
                <a:gd name="T16" fmla="*/ 7 w 7"/>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5">
                  <a:moveTo>
                    <a:pt x="7" y="34"/>
                  </a:moveTo>
                  <a:cubicBezTo>
                    <a:pt x="7" y="35"/>
                    <a:pt x="7" y="35"/>
                    <a:pt x="6" y="35"/>
                  </a:cubicBezTo>
                  <a:cubicBezTo>
                    <a:pt x="1" y="35"/>
                    <a:pt x="1" y="35"/>
                    <a:pt x="1" y="35"/>
                  </a:cubicBezTo>
                  <a:cubicBezTo>
                    <a:pt x="0" y="35"/>
                    <a:pt x="0" y="35"/>
                    <a:pt x="0" y="34"/>
                  </a:cubicBezTo>
                  <a:cubicBezTo>
                    <a:pt x="0" y="1"/>
                    <a:pt x="0" y="1"/>
                    <a:pt x="0" y="1"/>
                  </a:cubicBezTo>
                  <a:cubicBezTo>
                    <a:pt x="0" y="1"/>
                    <a:pt x="0" y="0"/>
                    <a:pt x="1" y="0"/>
                  </a:cubicBezTo>
                  <a:cubicBezTo>
                    <a:pt x="6" y="0"/>
                    <a:pt x="6" y="0"/>
                    <a:pt x="6" y="0"/>
                  </a:cubicBezTo>
                  <a:cubicBezTo>
                    <a:pt x="7" y="0"/>
                    <a:pt x="7" y="1"/>
                    <a:pt x="7" y="1"/>
                  </a:cubicBezTo>
                  <a:lnTo>
                    <a:pt x="7"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2" name="Freeform 375"/>
            <p:cNvSpPr/>
            <p:nvPr/>
          </p:nvSpPr>
          <p:spPr bwMode="auto">
            <a:xfrm>
              <a:off x="7743968" y="1341330"/>
              <a:ext cx="26988" cy="139700"/>
            </a:xfrm>
            <a:custGeom>
              <a:avLst/>
              <a:gdLst>
                <a:gd name="T0" fmla="*/ 7 w 7"/>
                <a:gd name="T1" fmla="*/ 34 h 35"/>
                <a:gd name="T2" fmla="*/ 6 w 7"/>
                <a:gd name="T3" fmla="*/ 35 h 35"/>
                <a:gd name="T4" fmla="*/ 1 w 7"/>
                <a:gd name="T5" fmla="*/ 35 h 35"/>
                <a:gd name="T6" fmla="*/ 0 w 7"/>
                <a:gd name="T7" fmla="*/ 34 h 35"/>
                <a:gd name="T8" fmla="*/ 0 w 7"/>
                <a:gd name="T9" fmla="*/ 1 h 35"/>
                <a:gd name="T10" fmla="*/ 1 w 7"/>
                <a:gd name="T11" fmla="*/ 0 h 35"/>
                <a:gd name="T12" fmla="*/ 6 w 7"/>
                <a:gd name="T13" fmla="*/ 0 h 35"/>
                <a:gd name="T14" fmla="*/ 7 w 7"/>
                <a:gd name="T15" fmla="*/ 1 h 35"/>
                <a:gd name="T16" fmla="*/ 7 w 7"/>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5">
                  <a:moveTo>
                    <a:pt x="7" y="34"/>
                  </a:moveTo>
                  <a:cubicBezTo>
                    <a:pt x="7" y="35"/>
                    <a:pt x="7" y="35"/>
                    <a:pt x="6" y="35"/>
                  </a:cubicBezTo>
                  <a:cubicBezTo>
                    <a:pt x="1" y="35"/>
                    <a:pt x="1" y="35"/>
                    <a:pt x="1" y="35"/>
                  </a:cubicBezTo>
                  <a:cubicBezTo>
                    <a:pt x="0" y="35"/>
                    <a:pt x="0" y="35"/>
                    <a:pt x="0" y="34"/>
                  </a:cubicBezTo>
                  <a:cubicBezTo>
                    <a:pt x="0" y="1"/>
                    <a:pt x="0" y="1"/>
                    <a:pt x="0" y="1"/>
                  </a:cubicBezTo>
                  <a:cubicBezTo>
                    <a:pt x="0" y="1"/>
                    <a:pt x="0" y="0"/>
                    <a:pt x="1" y="0"/>
                  </a:cubicBezTo>
                  <a:cubicBezTo>
                    <a:pt x="6" y="0"/>
                    <a:pt x="6" y="0"/>
                    <a:pt x="6" y="0"/>
                  </a:cubicBezTo>
                  <a:cubicBezTo>
                    <a:pt x="7" y="0"/>
                    <a:pt x="7" y="1"/>
                    <a:pt x="7" y="1"/>
                  </a:cubicBezTo>
                  <a:lnTo>
                    <a:pt x="7"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3" name="Freeform 376"/>
            <p:cNvSpPr/>
            <p:nvPr/>
          </p:nvSpPr>
          <p:spPr bwMode="auto">
            <a:xfrm>
              <a:off x="7836043" y="1344505"/>
              <a:ext cx="31750" cy="136525"/>
            </a:xfrm>
            <a:custGeom>
              <a:avLst/>
              <a:gdLst>
                <a:gd name="T0" fmla="*/ 8 w 8"/>
                <a:gd name="T1" fmla="*/ 33 h 34"/>
                <a:gd name="T2" fmla="*/ 7 w 8"/>
                <a:gd name="T3" fmla="*/ 34 h 34"/>
                <a:gd name="T4" fmla="*/ 1 w 8"/>
                <a:gd name="T5" fmla="*/ 34 h 34"/>
                <a:gd name="T6" fmla="*/ 0 w 8"/>
                <a:gd name="T7" fmla="*/ 33 h 34"/>
                <a:gd name="T8" fmla="*/ 0 w 8"/>
                <a:gd name="T9" fmla="*/ 1 h 34"/>
                <a:gd name="T10" fmla="*/ 1 w 8"/>
                <a:gd name="T11" fmla="*/ 0 h 34"/>
                <a:gd name="T12" fmla="*/ 7 w 8"/>
                <a:gd name="T13" fmla="*/ 0 h 34"/>
                <a:gd name="T14" fmla="*/ 8 w 8"/>
                <a:gd name="T15" fmla="*/ 1 h 34"/>
                <a:gd name="T16" fmla="*/ 8 w 8"/>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4">
                  <a:moveTo>
                    <a:pt x="8" y="33"/>
                  </a:moveTo>
                  <a:cubicBezTo>
                    <a:pt x="8" y="34"/>
                    <a:pt x="7" y="34"/>
                    <a:pt x="7" y="34"/>
                  </a:cubicBezTo>
                  <a:cubicBezTo>
                    <a:pt x="1" y="34"/>
                    <a:pt x="1" y="34"/>
                    <a:pt x="1" y="34"/>
                  </a:cubicBezTo>
                  <a:cubicBezTo>
                    <a:pt x="1" y="34"/>
                    <a:pt x="0" y="34"/>
                    <a:pt x="0" y="33"/>
                  </a:cubicBezTo>
                  <a:cubicBezTo>
                    <a:pt x="0" y="1"/>
                    <a:pt x="0" y="1"/>
                    <a:pt x="0" y="1"/>
                  </a:cubicBezTo>
                  <a:cubicBezTo>
                    <a:pt x="0" y="0"/>
                    <a:pt x="1" y="0"/>
                    <a:pt x="1" y="0"/>
                  </a:cubicBezTo>
                  <a:cubicBezTo>
                    <a:pt x="7" y="0"/>
                    <a:pt x="7" y="0"/>
                    <a:pt x="7" y="0"/>
                  </a:cubicBezTo>
                  <a:cubicBezTo>
                    <a:pt x="7" y="0"/>
                    <a:pt x="8" y="0"/>
                    <a:pt x="8" y="1"/>
                  </a:cubicBezTo>
                  <a:lnTo>
                    <a:pt x="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4" name="Freeform 377"/>
            <p:cNvSpPr/>
            <p:nvPr/>
          </p:nvSpPr>
          <p:spPr bwMode="auto">
            <a:xfrm>
              <a:off x="7634431" y="1252430"/>
              <a:ext cx="246063" cy="76200"/>
            </a:xfrm>
            <a:custGeom>
              <a:avLst/>
              <a:gdLst>
                <a:gd name="T0" fmla="*/ 20 w 61"/>
                <a:gd name="T1" fmla="*/ 4 h 19"/>
                <a:gd name="T2" fmla="*/ 41 w 61"/>
                <a:gd name="T3" fmla="*/ 4 h 19"/>
                <a:gd name="T4" fmla="*/ 56 w 61"/>
                <a:gd name="T5" fmla="*/ 13 h 19"/>
                <a:gd name="T6" fmla="*/ 54 w 61"/>
                <a:gd name="T7" fmla="*/ 19 h 19"/>
                <a:gd name="T8" fmla="*/ 43 w 61"/>
                <a:gd name="T9" fmla="*/ 19 h 19"/>
                <a:gd name="T10" fmla="*/ 18 w 61"/>
                <a:gd name="T11" fmla="*/ 19 h 19"/>
                <a:gd name="T12" fmla="*/ 8 w 61"/>
                <a:gd name="T13" fmla="*/ 19 h 19"/>
                <a:gd name="T14" fmla="*/ 6 w 61"/>
                <a:gd name="T15" fmla="*/ 13 h 19"/>
                <a:gd name="T16" fmla="*/ 20 w 61"/>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9">
                  <a:moveTo>
                    <a:pt x="20" y="4"/>
                  </a:moveTo>
                  <a:cubicBezTo>
                    <a:pt x="26" y="0"/>
                    <a:pt x="35" y="0"/>
                    <a:pt x="41" y="4"/>
                  </a:cubicBezTo>
                  <a:cubicBezTo>
                    <a:pt x="56" y="13"/>
                    <a:pt x="56" y="13"/>
                    <a:pt x="56" y="13"/>
                  </a:cubicBezTo>
                  <a:cubicBezTo>
                    <a:pt x="61" y="16"/>
                    <a:pt x="61" y="19"/>
                    <a:pt x="54" y="19"/>
                  </a:cubicBezTo>
                  <a:cubicBezTo>
                    <a:pt x="43" y="19"/>
                    <a:pt x="43" y="19"/>
                    <a:pt x="43" y="19"/>
                  </a:cubicBezTo>
                  <a:cubicBezTo>
                    <a:pt x="36" y="19"/>
                    <a:pt x="25" y="19"/>
                    <a:pt x="18" y="19"/>
                  </a:cubicBezTo>
                  <a:cubicBezTo>
                    <a:pt x="8" y="19"/>
                    <a:pt x="8" y="19"/>
                    <a:pt x="8" y="19"/>
                  </a:cubicBezTo>
                  <a:cubicBezTo>
                    <a:pt x="1" y="19"/>
                    <a:pt x="0" y="16"/>
                    <a:pt x="6" y="13"/>
                  </a:cubicBezTo>
                  <a:lnTo>
                    <a:pt x="2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5" name="Freeform 378"/>
            <p:cNvSpPr>
              <a:spLocks noEditPoints="1"/>
            </p:cNvSpPr>
            <p:nvPr/>
          </p:nvSpPr>
          <p:spPr bwMode="auto">
            <a:xfrm>
              <a:off x="7618556" y="1485792"/>
              <a:ext cx="277813" cy="31750"/>
            </a:xfrm>
            <a:custGeom>
              <a:avLst/>
              <a:gdLst>
                <a:gd name="T0" fmla="*/ 68 w 69"/>
                <a:gd name="T1" fmla="*/ 0 h 8"/>
                <a:gd name="T2" fmla="*/ 1 w 69"/>
                <a:gd name="T3" fmla="*/ 0 h 8"/>
                <a:gd name="T4" fmla="*/ 0 w 69"/>
                <a:gd name="T5" fmla="*/ 1 h 8"/>
                <a:gd name="T6" fmla="*/ 0 w 69"/>
                <a:gd name="T7" fmla="*/ 7 h 8"/>
                <a:gd name="T8" fmla="*/ 1 w 69"/>
                <a:gd name="T9" fmla="*/ 8 h 8"/>
                <a:gd name="T10" fmla="*/ 68 w 69"/>
                <a:gd name="T11" fmla="*/ 8 h 8"/>
                <a:gd name="T12" fmla="*/ 69 w 69"/>
                <a:gd name="T13" fmla="*/ 7 h 8"/>
                <a:gd name="T14" fmla="*/ 69 w 69"/>
                <a:gd name="T15" fmla="*/ 1 h 8"/>
                <a:gd name="T16" fmla="*/ 68 w 69"/>
                <a:gd name="T17" fmla="*/ 0 h 8"/>
                <a:gd name="T18" fmla="*/ 47 w 69"/>
                <a:gd name="T19" fmla="*/ 6 h 8"/>
                <a:gd name="T20" fmla="*/ 46 w 69"/>
                <a:gd name="T21" fmla="*/ 7 h 8"/>
                <a:gd name="T22" fmla="*/ 23 w 69"/>
                <a:gd name="T23" fmla="*/ 7 h 8"/>
                <a:gd name="T24" fmla="*/ 22 w 69"/>
                <a:gd name="T25" fmla="*/ 6 h 8"/>
                <a:gd name="T26" fmla="*/ 22 w 69"/>
                <a:gd name="T27" fmla="*/ 6 h 8"/>
                <a:gd name="T28" fmla="*/ 23 w 69"/>
                <a:gd name="T29" fmla="*/ 5 h 8"/>
                <a:gd name="T30" fmla="*/ 46 w 69"/>
                <a:gd name="T31" fmla="*/ 5 h 8"/>
                <a:gd name="T32" fmla="*/ 47 w 69"/>
                <a:gd name="T33" fmla="*/ 6 h 8"/>
                <a:gd name="T34" fmla="*/ 47 w 69"/>
                <a:gd name="T35" fmla="*/ 3 h 8"/>
                <a:gd name="T36" fmla="*/ 46 w 69"/>
                <a:gd name="T37" fmla="*/ 4 h 8"/>
                <a:gd name="T38" fmla="*/ 23 w 69"/>
                <a:gd name="T39" fmla="*/ 4 h 8"/>
                <a:gd name="T40" fmla="*/ 22 w 69"/>
                <a:gd name="T41" fmla="*/ 3 h 8"/>
                <a:gd name="T42" fmla="*/ 22 w 69"/>
                <a:gd name="T43" fmla="*/ 2 h 8"/>
                <a:gd name="T44" fmla="*/ 23 w 69"/>
                <a:gd name="T45" fmla="*/ 2 h 8"/>
                <a:gd name="T46" fmla="*/ 46 w 69"/>
                <a:gd name="T47" fmla="*/ 2 h 8"/>
                <a:gd name="T48" fmla="*/ 47 w 69"/>
                <a:gd name="T49" fmla="*/ 2 h 8"/>
                <a:gd name="T50" fmla="*/ 47 w 69"/>
                <a:gd name="T5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8">
                  <a:moveTo>
                    <a:pt x="68" y="0"/>
                  </a:moveTo>
                  <a:cubicBezTo>
                    <a:pt x="1" y="0"/>
                    <a:pt x="1" y="0"/>
                    <a:pt x="1" y="0"/>
                  </a:cubicBezTo>
                  <a:cubicBezTo>
                    <a:pt x="1" y="0"/>
                    <a:pt x="0" y="1"/>
                    <a:pt x="0" y="1"/>
                  </a:cubicBezTo>
                  <a:cubicBezTo>
                    <a:pt x="0" y="7"/>
                    <a:pt x="0" y="7"/>
                    <a:pt x="0" y="7"/>
                  </a:cubicBezTo>
                  <a:cubicBezTo>
                    <a:pt x="0" y="8"/>
                    <a:pt x="1" y="8"/>
                    <a:pt x="1" y="8"/>
                  </a:cubicBezTo>
                  <a:cubicBezTo>
                    <a:pt x="68" y="8"/>
                    <a:pt x="68" y="8"/>
                    <a:pt x="68" y="8"/>
                  </a:cubicBezTo>
                  <a:cubicBezTo>
                    <a:pt x="69" y="8"/>
                    <a:pt x="69" y="8"/>
                    <a:pt x="69" y="7"/>
                  </a:cubicBezTo>
                  <a:cubicBezTo>
                    <a:pt x="69" y="1"/>
                    <a:pt x="69" y="1"/>
                    <a:pt x="69" y="1"/>
                  </a:cubicBezTo>
                  <a:cubicBezTo>
                    <a:pt x="69" y="1"/>
                    <a:pt x="69" y="0"/>
                    <a:pt x="68" y="0"/>
                  </a:cubicBezTo>
                  <a:close/>
                  <a:moveTo>
                    <a:pt x="47" y="6"/>
                  </a:moveTo>
                  <a:cubicBezTo>
                    <a:pt x="47" y="7"/>
                    <a:pt x="47" y="7"/>
                    <a:pt x="46" y="7"/>
                  </a:cubicBezTo>
                  <a:cubicBezTo>
                    <a:pt x="23" y="7"/>
                    <a:pt x="23" y="7"/>
                    <a:pt x="23" y="7"/>
                  </a:cubicBezTo>
                  <a:cubicBezTo>
                    <a:pt x="22" y="7"/>
                    <a:pt x="22" y="7"/>
                    <a:pt x="22" y="6"/>
                  </a:cubicBezTo>
                  <a:cubicBezTo>
                    <a:pt x="22" y="6"/>
                    <a:pt x="22" y="6"/>
                    <a:pt x="22" y="6"/>
                  </a:cubicBezTo>
                  <a:cubicBezTo>
                    <a:pt x="22" y="5"/>
                    <a:pt x="22" y="5"/>
                    <a:pt x="23" y="5"/>
                  </a:cubicBezTo>
                  <a:cubicBezTo>
                    <a:pt x="46" y="5"/>
                    <a:pt x="46" y="5"/>
                    <a:pt x="46" y="5"/>
                  </a:cubicBezTo>
                  <a:cubicBezTo>
                    <a:pt x="47" y="5"/>
                    <a:pt x="47" y="5"/>
                    <a:pt x="47" y="6"/>
                  </a:cubicBezTo>
                  <a:close/>
                  <a:moveTo>
                    <a:pt x="47" y="3"/>
                  </a:moveTo>
                  <a:cubicBezTo>
                    <a:pt x="47" y="3"/>
                    <a:pt x="47" y="4"/>
                    <a:pt x="46" y="4"/>
                  </a:cubicBezTo>
                  <a:cubicBezTo>
                    <a:pt x="23" y="4"/>
                    <a:pt x="23" y="4"/>
                    <a:pt x="23" y="4"/>
                  </a:cubicBezTo>
                  <a:cubicBezTo>
                    <a:pt x="22" y="4"/>
                    <a:pt x="22" y="3"/>
                    <a:pt x="22" y="3"/>
                  </a:cubicBezTo>
                  <a:cubicBezTo>
                    <a:pt x="22" y="2"/>
                    <a:pt x="22" y="2"/>
                    <a:pt x="22" y="2"/>
                  </a:cubicBezTo>
                  <a:cubicBezTo>
                    <a:pt x="22" y="2"/>
                    <a:pt x="22" y="2"/>
                    <a:pt x="23" y="2"/>
                  </a:cubicBezTo>
                  <a:cubicBezTo>
                    <a:pt x="46" y="2"/>
                    <a:pt x="46" y="2"/>
                    <a:pt x="46" y="2"/>
                  </a:cubicBezTo>
                  <a:cubicBezTo>
                    <a:pt x="47" y="2"/>
                    <a:pt x="47" y="2"/>
                    <a:pt x="47" y="2"/>
                  </a:cubicBezTo>
                  <a:lnTo>
                    <a:pt x="4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Microsoft JhengHei UI" panose="020B0604030504040204" pitchFamily="34" charset="-120"/>
                <a:ea typeface="Microsoft JhengHei UI" panose="020B0604030504040204" pitchFamily="34" charset="-120"/>
                <a:cs typeface="+mn-cs"/>
              </a:endParaRPr>
            </a:p>
          </p:txBody>
        </p:sp>
      </p:grpSp>
      <p:grpSp>
        <p:nvGrpSpPr>
          <p:cNvPr id="45071" name="组合 72"/>
          <p:cNvGrpSpPr/>
          <p:nvPr/>
        </p:nvGrpSpPr>
        <p:grpSpPr>
          <a:xfrm>
            <a:off x="8404052" y="4199839"/>
            <a:ext cx="2736003" cy="1066387"/>
            <a:chOff x="11639" y="1557"/>
            <a:chExt cx="4310" cy="1679"/>
          </a:xfrm>
        </p:grpSpPr>
        <p:sp>
          <p:nvSpPr>
            <p:cNvPr id="45092" name="文本框 58"/>
            <p:cNvSpPr txBox="1"/>
            <p:nvPr/>
          </p:nvSpPr>
          <p:spPr>
            <a:xfrm>
              <a:off x="11685" y="1557"/>
              <a:ext cx="2791" cy="628"/>
            </a:xfrm>
            <a:prstGeom prst="rect">
              <a:avLst/>
            </a:prstGeom>
            <a:noFill/>
            <a:ln w="9525">
              <a:noFill/>
            </a:ln>
          </p:spPr>
          <p:txBody>
            <a:bodyPr>
              <a:spAutoFit/>
            </a:bodyPr>
            <a:lstStyle/>
            <a:p>
              <a:pPr eaLnBrk="1" hangingPunct="1">
                <a:buFont typeface="Arial" panose="020B0604020202020204" pitchFamily="34" charset="0"/>
                <a:buNone/>
              </a:pPr>
              <a:r>
                <a:rPr lang="zh-CN" altLang="en-US" sz="2000" b="1" dirty="0">
                  <a:solidFill>
                    <a:srgbClr val="E87071"/>
                  </a:solidFill>
                  <a:latin typeface="微软雅黑" panose="020B0503020204020204" pitchFamily="34" charset="-122"/>
                  <a:ea typeface="微软雅黑" panose="020B0503020204020204" pitchFamily="34" charset="-122"/>
                </a:rPr>
                <a:t>传授投稿技巧</a:t>
              </a:r>
              <a:endParaRPr lang="zh-CN" altLang="en-US" sz="2000" b="1" dirty="0">
                <a:solidFill>
                  <a:srgbClr val="E87071"/>
                </a:solidFill>
                <a:latin typeface="微软雅黑" panose="020B0503020204020204" pitchFamily="34" charset="-122"/>
                <a:ea typeface="微软雅黑" panose="020B0503020204020204" pitchFamily="34" charset="-122"/>
              </a:endParaRPr>
            </a:p>
          </p:txBody>
        </p:sp>
        <p:sp>
          <p:nvSpPr>
            <p:cNvPr id="45093" name="文本框 64"/>
            <p:cNvSpPr txBox="1"/>
            <p:nvPr/>
          </p:nvSpPr>
          <p:spPr>
            <a:xfrm>
              <a:off x="11639" y="2163"/>
              <a:ext cx="4310" cy="1073"/>
            </a:xfrm>
            <a:prstGeom prst="rect">
              <a:avLst/>
            </a:prstGeom>
            <a:noFill/>
            <a:ln w="9525">
              <a:noFill/>
            </a:ln>
          </p:spPr>
          <p:txBody>
            <a:bodyPr wrap="square">
              <a:spAutoFit/>
            </a:bodyPr>
            <a:lstStyle/>
            <a:p>
              <a:pPr eaLnBrk="1" hangingPunct="1">
                <a:lnSpc>
                  <a:spcPct val="120000"/>
                </a:lnSpc>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mn-ea"/>
                </a:rPr>
                <a:t>教授学生自主全面</a:t>
              </a:r>
              <a:r>
                <a:rPr lang="en-US" altLang="en-US" sz="1600" dirty="0">
                  <a:latin typeface="微软雅黑" panose="020B0503020204020204" pitchFamily="34" charset="-122"/>
                  <a:ea typeface="微软雅黑" panose="020B0503020204020204" pitchFamily="34" charset="-122"/>
                  <a:sym typeface="+mn-ea"/>
                </a:rPr>
                <a:t>了解期刊</a:t>
              </a:r>
              <a:r>
                <a:rPr lang="zh-CN" altLang="en-US" sz="1600" dirty="0">
                  <a:latin typeface="微软雅黑" panose="020B0503020204020204" pitchFamily="34" charset="-122"/>
                  <a:ea typeface="微软雅黑" panose="020B0503020204020204" pitchFamily="34" charset="-122"/>
                  <a:sym typeface="+mn-ea"/>
                </a:rPr>
                <a:t>的方法</a:t>
              </a:r>
              <a:r>
                <a:rPr lang="en-US" altLang="en-US"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提高投稿的成功率</a:t>
              </a:r>
              <a:r>
                <a:rPr lang="en-US" altLang="en-US" sz="1600" dirty="0">
                  <a:latin typeface="微软雅黑" panose="020B0503020204020204" pitchFamily="34" charset="-122"/>
                  <a:ea typeface="微软雅黑" panose="020B0503020204020204" pitchFamily="34" charset="-122"/>
                  <a:sym typeface="+mn-ea"/>
                </a:rPr>
                <a:t>。</a:t>
              </a:r>
              <a:endParaRPr lang="en-US"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072" name="组合 1"/>
          <p:cNvGrpSpPr/>
          <p:nvPr/>
        </p:nvGrpSpPr>
        <p:grpSpPr>
          <a:xfrm>
            <a:off x="7615134" y="2692164"/>
            <a:ext cx="3691790" cy="1247031"/>
            <a:chOff x="8593" y="3013"/>
            <a:chExt cx="4361" cy="1473"/>
          </a:xfrm>
        </p:grpSpPr>
        <p:grpSp>
          <p:nvGrpSpPr>
            <p:cNvPr id="45085" name="组合 190"/>
            <p:cNvGrpSpPr/>
            <p:nvPr/>
          </p:nvGrpSpPr>
          <p:grpSpPr>
            <a:xfrm>
              <a:off x="8593" y="3345"/>
              <a:ext cx="748" cy="748"/>
              <a:chOff x="8755" y="3345"/>
              <a:chExt cx="748" cy="748"/>
            </a:xfrm>
          </p:grpSpPr>
          <p:sp>
            <p:nvSpPr>
              <p:cNvPr id="63" name="椭圆 62"/>
              <p:cNvSpPr/>
              <p:nvPr/>
            </p:nvSpPr>
            <p:spPr>
              <a:xfrm>
                <a:off x="8755" y="3345"/>
                <a:ext cx="749" cy="749"/>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white"/>
                  </a:solidFill>
                  <a:effectLst/>
                  <a:uLnTx/>
                  <a:uFillTx/>
                  <a:latin typeface="+mn-lt"/>
                  <a:ea typeface="+mn-ea"/>
                  <a:cs typeface="+mn-cs"/>
                </a:endParaRPr>
              </a:p>
            </p:txBody>
          </p:sp>
          <p:grpSp>
            <p:nvGrpSpPr>
              <p:cNvPr id="64" name="Group 62"/>
              <p:cNvGrpSpPr>
                <a:grpSpLocks noChangeAspect="1"/>
              </p:cNvGrpSpPr>
              <p:nvPr/>
            </p:nvGrpSpPr>
            <p:grpSpPr bwMode="auto">
              <a:xfrm>
                <a:off x="8984" y="3585"/>
                <a:ext cx="413" cy="330"/>
                <a:chOff x="3775" y="2110"/>
                <a:chExt cx="129" cy="103"/>
              </a:xfrm>
              <a:solidFill>
                <a:srgbClr val="764786"/>
              </a:solidFill>
              <a:effectLst/>
            </p:grpSpPr>
            <p:sp>
              <p:nvSpPr>
                <p:cNvPr id="65"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66"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00B0F0"/>
                    </a:solidFill>
                    <a:effectLst/>
                    <a:uLnTx/>
                    <a:uFillTx/>
                    <a:latin typeface="Calibri" panose="020F0502020204030204" pitchFamily="34" charset="0"/>
                    <a:ea typeface="宋体" panose="02010600030101010101" pitchFamily="2" charset="-122"/>
                    <a:cs typeface="+mn-cs"/>
                  </a:endParaRPr>
                </a:p>
              </p:txBody>
            </p:sp>
            <p:sp>
              <p:nvSpPr>
                <p:cNvPr id="6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grpSp>
        <p:sp>
          <p:nvSpPr>
            <p:cNvPr id="45086" name="文本框 64"/>
            <p:cNvSpPr txBox="1"/>
            <p:nvPr/>
          </p:nvSpPr>
          <p:spPr>
            <a:xfrm>
              <a:off x="9460" y="3506"/>
              <a:ext cx="3494" cy="980"/>
            </a:xfrm>
            <a:prstGeom prst="rect">
              <a:avLst/>
            </a:prstGeom>
            <a:noFill/>
            <a:ln w="9525">
              <a:noFill/>
            </a:ln>
          </p:spPr>
          <p:txBody>
            <a:bodyPr wrap="square">
              <a:spAutoFit/>
            </a:bodyPr>
            <a:lstStyle/>
            <a:p>
              <a:pPr eaLnBrk="1" hangingPunct="1">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mn-ea"/>
                </a:rPr>
                <a:t>除亲自指导学生外，还可让其</a:t>
              </a:r>
              <a:r>
                <a:rPr lang="en-US" altLang="en-US" sz="1600" dirty="0">
                  <a:latin typeface="微软雅黑" panose="020B0503020204020204" pitchFamily="34" charset="-122"/>
                  <a:ea typeface="微软雅黑" panose="020B0503020204020204" pitchFamily="34" charset="-122"/>
                  <a:sym typeface="+mn-ea"/>
                </a:rPr>
                <a:t>多与师兄师姐或学术论坛中的同行请教经验，少走弯路。</a:t>
              </a:r>
              <a:endParaRPr lang="en-US"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87" name="文本框 58"/>
            <p:cNvSpPr txBox="1"/>
            <p:nvPr/>
          </p:nvSpPr>
          <p:spPr>
            <a:xfrm>
              <a:off x="9518" y="3013"/>
              <a:ext cx="2722" cy="471"/>
            </a:xfrm>
            <a:prstGeom prst="rect">
              <a:avLst/>
            </a:prstGeom>
            <a:noFill/>
            <a:ln w="9525">
              <a:noFill/>
            </a:ln>
          </p:spPr>
          <p:txBody>
            <a:bodyPr>
              <a:spAutoFit/>
            </a:bodyPr>
            <a:lstStyle/>
            <a:p>
              <a:pPr eaLnBrk="1" hangingPunct="1">
                <a:buFont typeface="Arial" panose="020B0604020202020204" pitchFamily="34" charset="0"/>
                <a:buNone/>
              </a:pPr>
              <a:r>
                <a:rPr lang="zh-CN" altLang="en-US" sz="2000" b="1" dirty="0">
                  <a:solidFill>
                    <a:srgbClr val="00B0F0"/>
                  </a:solidFill>
                  <a:latin typeface="微软雅黑" panose="020B0503020204020204" pitchFamily="34" charset="-122"/>
                  <a:ea typeface="微软雅黑" panose="020B0503020204020204" pitchFamily="34" charset="-122"/>
                </a:rPr>
                <a:t>适当交流指导</a:t>
              </a:r>
              <a:endParaRPr lang="zh-CN" altLang="en-US" sz="2000" b="1" dirty="0">
                <a:solidFill>
                  <a:srgbClr val="00B0F0"/>
                </a:solidFill>
                <a:latin typeface="微软雅黑" panose="020B0503020204020204" pitchFamily="34" charset="-122"/>
                <a:ea typeface="微软雅黑" panose="020B0503020204020204" pitchFamily="34" charset="-122"/>
              </a:endParaRPr>
            </a:p>
          </p:txBody>
        </p:sp>
      </p:grpSp>
      <p:grpSp>
        <p:nvGrpSpPr>
          <p:cNvPr id="4" name="组合 32"/>
          <p:cNvGrpSpPr/>
          <p:nvPr/>
        </p:nvGrpSpPr>
        <p:grpSpPr>
          <a:xfrm>
            <a:off x="-34925" y="6540500"/>
            <a:ext cx="12858750" cy="690245"/>
            <a:chOff x="-50" y="9496"/>
            <a:chExt cx="19296" cy="1087"/>
          </a:xfrm>
        </p:grpSpPr>
        <p:cxnSp>
          <p:nvCxnSpPr>
            <p:cNvPr id="5" name="直接连接符 4"/>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13"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87"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89"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0"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9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95"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18" name=" 184"/>
            <p:cNvSpPr/>
            <p:nvPr/>
          </p:nvSpPr>
          <p:spPr>
            <a:xfrm>
              <a:off x="12129"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8"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9" name="文本框 44"/>
            <p:cNvSpPr txBox="1"/>
            <p:nvPr/>
          </p:nvSpPr>
          <p:spPr>
            <a:xfrm>
              <a:off x="11491" y="9955"/>
              <a:ext cx="2064" cy="628"/>
            </a:xfrm>
            <a:prstGeom prst="rect">
              <a:avLst/>
            </a:prstGeom>
            <a:noFill/>
            <a:ln w="9525">
              <a:noFill/>
            </a:ln>
          </p:spPr>
          <p:txBody>
            <a:bodyPr>
              <a:spAutoFit/>
            </a:bodyPr>
            <a:lstStyle/>
            <a:p>
              <a:pPr eaLnBrk="1" hangingPunct="1"/>
              <a:r>
                <a:rPr lang="zh-CN" altLang="en-US" sz="2000" b="1" dirty="0">
                  <a:solidFill>
                    <a:srgbClr val="003366"/>
                  </a:solidFill>
                  <a:latin typeface="微软雅黑" panose="020B0503020204020204" pitchFamily="34" charset="-122"/>
                  <a:ea typeface="微软雅黑" panose="020B0503020204020204" pitchFamily="34" charset="-122"/>
                </a:rPr>
                <a:t>论文撰写</a:t>
              </a:r>
              <a:endParaRPr lang="zh-CN" altLang="en-US" sz="2000" b="1" dirty="0">
                <a:solidFill>
                  <a:srgbClr val="003366"/>
                </a:solidFill>
                <a:latin typeface="微软雅黑" panose="020B0503020204020204" pitchFamily="34" charset="-122"/>
                <a:ea typeface="微软雅黑" panose="020B0503020204020204" pitchFamily="34" charset="-122"/>
              </a:endParaRPr>
            </a:p>
          </p:txBody>
        </p:sp>
      </p:grpSp>
      <p:sp>
        <p:nvSpPr>
          <p:cNvPr id="19" name="Content Placeholder 2"/>
          <p:cNvSpPr txBox="1"/>
          <p:nvPr/>
        </p:nvSpPr>
        <p:spPr>
          <a:xfrm>
            <a:off x="609600" y="193675"/>
            <a:ext cx="660844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渐入佳境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提升综合能力</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1"/>
          <p:cNvPicPr>
            <a:picLocks noChangeAspect="1"/>
          </p:cNvPicPr>
          <p:nvPr/>
        </p:nvPicPr>
        <p:blipFill>
          <a:blip r:embed="rId1"/>
          <a:stretch>
            <a:fillRect/>
          </a:stretch>
        </p:blipFill>
        <p:spPr>
          <a:xfrm>
            <a:off x="1100606" y="688915"/>
            <a:ext cx="10628967" cy="5474807"/>
          </a:xfrm>
          <a:prstGeom prst="rect">
            <a:avLst/>
          </a:prstGeom>
          <a:noFill/>
          <a:ln w="9525">
            <a:noFill/>
          </a:ln>
        </p:spPr>
      </p:pic>
      <p:grpSp>
        <p:nvGrpSpPr>
          <p:cNvPr id="7" name="组合 6"/>
          <p:cNvGrpSpPr/>
          <p:nvPr/>
        </p:nvGrpSpPr>
        <p:grpSpPr>
          <a:xfrm>
            <a:off x="2716539" y="4058882"/>
            <a:ext cx="5647829" cy="2442947"/>
            <a:chOff x="4278" y="6715"/>
            <a:chExt cx="8895" cy="3848"/>
          </a:xfrm>
        </p:grpSpPr>
        <p:sp>
          <p:nvSpPr>
            <p:cNvPr id="8" name="矩形 7"/>
            <p:cNvSpPr/>
            <p:nvPr/>
          </p:nvSpPr>
          <p:spPr>
            <a:xfrm>
              <a:off x="5052" y="6715"/>
              <a:ext cx="1586" cy="432"/>
            </a:xfrm>
            <a:prstGeom prst="rect">
              <a:avLst/>
            </a:prstGeom>
            <a:noFill/>
            <a:ln w="254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46" name="文本框 26"/>
            <p:cNvSpPr txBox="1"/>
            <p:nvPr/>
          </p:nvSpPr>
          <p:spPr>
            <a:xfrm>
              <a:off x="4278" y="9127"/>
              <a:ext cx="8895" cy="1436"/>
            </a:xfrm>
            <a:prstGeom prst="rect">
              <a:avLst/>
            </a:prstGeom>
            <a:solidFill>
              <a:srgbClr val="FF0000"/>
            </a:solidFill>
            <a:ln w="9525">
              <a:noFill/>
            </a:ln>
          </p:spPr>
          <p:txBody>
            <a:bodyPr wrap="square" anchor="t">
              <a:spAutoFit/>
            </a:bodyPr>
            <a:lstStyle/>
            <a:p>
              <a:pPr marR="0" defTabSz="914400" eaLnBrk="1" fontAlgn="auto" hangingPunct="1">
                <a:buClrTx/>
                <a:buSzTx/>
                <a:buFontTx/>
                <a:buNone/>
                <a:defRPr/>
              </a:pPr>
              <a:r>
                <a:rPr kumimoji="0" lang="zh-CN" altLang="en-US" sz="2665" b="1" kern="1200" cap="none" spc="0" normalizeH="0" baseline="0" noProof="1">
                  <a:solidFill>
                    <a:schemeClr val="bg1"/>
                  </a:solidFill>
                  <a:latin typeface="Arial" panose="020B0604020202020204" pitchFamily="34" charset="0"/>
                  <a:ea typeface="黑体" panose="02010609060101010101" charset="-122"/>
                  <a:cs typeface="+mn-cs"/>
                </a:rPr>
                <a:t>从双语例句中学习运用方法和语法结构，帮助准确翻译。</a:t>
              </a:r>
              <a:endParaRPr kumimoji="0" lang="zh-CN" altLang="en-US" sz="2665" b="1" kern="1200" cap="none" spc="0" normalizeH="0" baseline="0" noProof="1">
                <a:solidFill>
                  <a:schemeClr val="bg1"/>
                </a:solidFill>
                <a:latin typeface="Arial" panose="020B0604020202020204" pitchFamily="34" charset="0"/>
                <a:ea typeface="黑体" panose="02010609060101010101" charset="-122"/>
                <a:cs typeface="+mn-cs"/>
              </a:endParaRPr>
            </a:p>
          </p:txBody>
        </p:sp>
      </p:grpSp>
      <p:grpSp>
        <p:nvGrpSpPr>
          <p:cNvPr id="6" name="组合 5"/>
          <p:cNvGrpSpPr/>
          <p:nvPr/>
        </p:nvGrpSpPr>
        <p:grpSpPr>
          <a:xfrm>
            <a:off x="2300651" y="3522354"/>
            <a:ext cx="5097014" cy="2979475"/>
            <a:chOff x="3622" y="5870"/>
            <a:chExt cx="8028" cy="4693"/>
          </a:xfrm>
        </p:grpSpPr>
        <p:grpSp>
          <p:nvGrpSpPr>
            <p:cNvPr id="46104" name="组合 3"/>
            <p:cNvGrpSpPr/>
            <p:nvPr/>
          </p:nvGrpSpPr>
          <p:grpSpPr>
            <a:xfrm>
              <a:off x="3622" y="5870"/>
              <a:ext cx="8028" cy="4693"/>
              <a:chOff x="3622" y="5870"/>
              <a:chExt cx="8028" cy="4693"/>
            </a:xfrm>
          </p:grpSpPr>
          <p:sp>
            <p:nvSpPr>
              <p:cNvPr id="16" name="矩形 15"/>
              <p:cNvSpPr/>
              <p:nvPr/>
            </p:nvSpPr>
            <p:spPr>
              <a:xfrm>
                <a:off x="7444" y="5870"/>
                <a:ext cx="385" cy="360"/>
              </a:xfrm>
              <a:prstGeom prst="rect">
                <a:avLst/>
              </a:prstGeom>
              <a:noFill/>
              <a:ln w="254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cxnSp>
            <p:nvCxnSpPr>
              <p:cNvPr id="17" name="直接箭头连接符 16"/>
              <p:cNvCxnSpPr>
                <a:stCxn id="16" idx="2"/>
                <a:endCxn id="3" idx="0"/>
              </p:cNvCxnSpPr>
              <p:nvPr/>
            </p:nvCxnSpPr>
            <p:spPr>
              <a:xfrm flipH="1">
                <a:off x="7636" y="6230"/>
                <a:ext cx="1" cy="35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stretch>
                <a:fillRect/>
              </a:stretch>
            </p:blipFill>
            <p:spPr>
              <a:xfrm>
                <a:off x="3622" y="6589"/>
                <a:ext cx="8028" cy="3974"/>
              </a:xfrm>
              <a:prstGeom prst="rect">
                <a:avLst/>
              </a:prstGeom>
              <a:ln>
                <a:solidFill>
                  <a:schemeClr val="accent1">
                    <a:lumMod val="20000"/>
                    <a:lumOff val="80000"/>
                  </a:schemeClr>
                </a:solidFill>
              </a:ln>
            </p:spPr>
          </p:pic>
        </p:grpSp>
        <p:sp>
          <p:nvSpPr>
            <p:cNvPr id="42" name="文本框 26"/>
            <p:cNvSpPr txBox="1"/>
            <p:nvPr/>
          </p:nvSpPr>
          <p:spPr>
            <a:xfrm>
              <a:off x="4319" y="8899"/>
              <a:ext cx="5538" cy="1436"/>
            </a:xfrm>
            <a:prstGeom prst="rect">
              <a:avLst/>
            </a:prstGeom>
            <a:solidFill>
              <a:srgbClr val="FF0000"/>
            </a:solidFill>
            <a:ln w="9525">
              <a:noFill/>
            </a:ln>
          </p:spPr>
          <p:txBody>
            <a:bodyPr wrap="square" anchor="t">
              <a:spAutoFit/>
            </a:bodyPr>
            <a:lstStyle/>
            <a:p>
              <a:pPr marR="0" defTabSz="914400" eaLnBrk="1" fontAlgn="auto" hangingPunct="1">
                <a:buClrTx/>
                <a:buSzTx/>
                <a:buFontTx/>
                <a:buNone/>
                <a:defRPr/>
              </a:pPr>
              <a:r>
                <a:rPr kumimoji="0" lang="zh-CN" altLang="en-US" sz="2665" b="1" kern="1200" cap="none" spc="0" normalizeH="0" baseline="0" noProof="1">
                  <a:solidFill>
                    <a:schemeClr val="bg1"/>
                  </a:solidFill>
                  <a:latin typeface="Arial" panose="020B0604020202020204" pitchFamily="34" charset="0"/>
                  <a:ea typeface="黑体" panose="02010609060101010101" charset="-122"/>
                  <a:cs typeface="+mn-cs"/>
                </a:rPr>
                <a:t>根据关键词对来源选择恰当的英文表述</a:t>
              </a:r>
              <a:endParaRPr kumimoji="0" lang="zh-CN" altLang="en-US" sz="2665" b="1" kern="1200" cap="none" spc="0" normalizeH="0" baseline="0" noProof="1">
                <a:solidFill>
                  <a:schemeClr val="bg1"/>
                </a:solidFill>
                <a:latin typeface="Arial" panose="020B0604020202020204" pitchFamily="34" charset="0"/>
                <a:ea typeface="黑体" panose="02010609060101010101" charset="-122"/>
                <a:cs typeface="+mn-cs"/>
              </a:endParaRPr>
            </a:p>
          </p:txBody>
        </p:sp>
      </p:grpSp>
      <p:grpSp>
        <p:nvGrpSpPr>
          <p:cNvPr id="5" name="组合 4"/>
          <p:cNvGrpSpPr/>
          <p:nvPr/>
        </p:nvGrpSpPr>
        <p:grpSpPr>
          <a:xfrm>
            <a:off x="3953092" y="2071506"/>
            <a:ext cx="8832075" cy="4222379"/>
            <a:chOff x="6285" y="3578"/>
            <a:chExt cx="13910" cy="6650"/>
          </a:xfrm>
        </p:grpSpPr>
        <p:sp>
          <p:nvSpPr>
            <p:cNvPr id="9" name="矩形 8"/>
            <p:cNvSpPr/>
            <p:nvPr/>
          </p:nvSpPr>
          <p:spPr>
            <a:xfrm>
              <a:off x="13044" y="3578"/>
              <a:ext cx="1243" cy="361"/>
            </a:xfrm>
            <a:prstGeom prst="rect">
              <a:avLst/>
            </a:prstGeom>
            <a:noFill/>
            <a:ln w="254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pic>
          <p:nvPicPr>
            <p:cNvPr id="12" name="图片 11"/>
            <p:cNvPicPr>
              <a:picLocks noChangeAspect="1"/>
            </p:cNvPicPr>
            <p:nvPr/>
          </p:nvPicPr>
          <p:blipFill>
            <a:blip r:embed="rId3"/>
            <a:stretch>
              <a:fillRect/>
            </a:stretch>
          </p:blipFill>
          <p:spPr>
            <a:xfrm>
              <a:off x="6285" y="4369"/>
              <a:ext cx="13910" cy="5859"/>
            </a:xfrm>
            <a:prstGeom prst="rect">
              <a:avLst/>
            </a:prstGeom>
            <a:ln>
              <a:solidFill>
                <a:schemeClr val="accent1">
                  <a:lumMod val="20000"/>
                  <a:lumOff val="80000"/>
                </a:schemeClr>
              </a:solidFill>
            </a:ln>
          </p:spPr>
        </p:pic>
        <p:cxnSp>
          <p:nvCxnSpPr>
            <p:cNvPr id="13" name="直接箭头连接符 12"/>
            <p:cNvCxnSpPr>
              <a:stCxn id="9" idx="2"/>
              <a:endCxn id="12" idx="0"/>
            </p:cNvCxnSpPr>
            <p:nvPr/>
          </p:nvCxnSpPr>
          <p:spPr>
            <a:xfrm flipH="1">
              <a:off x="13240" y="3939"/>
              <a:ext cx="426" cy="4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8" name="任意多边形 17"/>
          <p:cNvSpPr/>
          <p:nvPr>
            <p:custDataLst>
              <p:tags r:id="rId4"/>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任意多边形 18"/>
          <p:cNvSpPr/>
          <p:nvPr>
            <p:custDataLst>
              <p:tags r:id="rId5"/>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35" name="组合 32"/>
          <p:cNvGrpSpPr/>
          <p:nvPr/>
        </p:nvGrpSpPr>
        <p:grpSpPr>
          <a:xfrm>
            <a:off x="-34925" y="6540500"/>
            <a:ext cx="12858750" cy="690245"/>
            <a:chOff x="-50" y="9496"/>
            <a:chExt cx="19296" cy="1087"/>
          </a:xfrm>
        </p:grpSpPr>
        <p:cxnSp>
          <p:nvCxnSpPr>
            <p:cNvPr id="2" name="直接连接符 1"/>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3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87"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89"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0"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9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95"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4" name=" 184"/>
            <p:cNvSpPr/>
            <p:nvPr/>
          </p:nvSpPr>
          <p:spPr>
            <a:xfrm>
              <a:off x="12129"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8"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9" name="文本框 44"/>
            <p:cNvSpPr txBox="1"/>
            <p:nvPr/>
          </p:nvSpPr>
          <p:spPr>
            <a:xfrm>
              <a:off x="11491" y="9955"/>
              <a:ext cx="2064" cy="628"/>
            </a:xfrm>
            <a:prstGeom prst="rect">
              <a:avLst/>
            </a:prstGeom>
            <a:noFill/>
            <a:ln w="9525">
              <a:noFill/>
            </a:ln>
          </p:spPr>
          <p:txBody>
            <a:bodyPr>
              <a:spAutoFit/>
            </a:bodyPr>
            <a:lstStyle/>
            <a:p>
              <a:pPr eaLnBrk="1" hangingPunct="1"/>
              <a:r>
                <a:rPr lang="zh-CN" altLang="en-US" sz="2000" b="1" dirty="0">
                  <a:solidFill>
                    <a:srgbClr val="003366"/>
                  </a:solidFill>
                  <a:latin typeface="微软雅黑" panose="020B0503020204020204" pitchFamily="34" charset="-122"/>
                  <a:ea typeface="微软雅黑" panose="020B0503020204020204" pitchFamily="34" charset="-122"/>
                </a:rPr>
                <a:t>论文撰写</a:t>
              </a:r>
              <a:endParaRPr lang="zh-CN" altLang="en-US" sz="2000" b="1" dirty="0">
                <a:solidFill>
                  <a:srgbClr val="003366"/>
                </a:solidFill>
                <a:latin typeface="微软雅黑" panose="020B0503020204020204" pitchFamily="34" charset="-122"/>
                <a:ea typeface="微软雅黑" panose="020B0503020204020204" pitchFamily="34" charset="-122"/>
              </a:endParaRPr>
            </a:p>
          </p:txBody>
        </p:sp>
      </p:grpSp>
      <p:sp>
        <p:nvSpPr>
          <p:cNvPr id="10"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渐入佳境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论文撰写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翻译工具</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6"/>
                                        </p:tgtEl>
                                        <p:attrNameLst>
                                          <p:attrName>style.visibility</p:attrName>
                                        </p:attrNameLst>
                                      </p:cBhvr>
                                      <p:to>
                                        <p:strVal val="hidden"/>
                                      </p:to>
                                    </p:se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7"/>
                                        </p:tgtEl>
                                        <p:attrNameLst>
                                          <p:attrName>style.visibility</p:attrName>
                                        </p:attrNameLst>
                                      </p:cBhvr>
                                      <p:to>
                                        <p:strVal val="hidden"/>
                                      </p:to>
                                    </p:set>
                                  </p:childTnLst>
                                </p:cTn>
                              </p:par>
                            </p:childTnLst>
                          </p:cTn>
                        </p:par>
                        <p:par>
                          <p:cTn id="20" fill="hold">
                            <p:stCondLst>
                              <p:cond delay="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3"/>
          <p:cNvGrpSpPr/>
          <p:nvPr/>
        </p:nvGrpSpPr>
        <p:grpSpPr>
          <a:xfrm>
            <a:off x="564" y="141276"/>
            <a:ext cx="12857621" cy="536528"/>
            <a:chOff x="1" y="140732"/>
            <a:chExt cx="12858749" cy="536832"/>
          </a:xfrm>
        </p:grpSpPr>
        <p:sp>
          <p:nvSpPr>
            <p:cNvPr id="11" name="任意多边形 10"/>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任意多边形 14"/>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3" name="文本框 12"/>
          <p:cNvSpPr txBox="1"/>
          <p:nvPr/>
        </p:nvSpPr>
        <p:spPr>
          <a:xfrm>
            <a:off x="249781" y="2217543"/>
            <a:ext cx="2055633" cy="783590"/>
          </a:xfrm>
          <a:prstGeom prst="rect">
            <a:avLst/>
          </a:prstGeom>
          <a:solidFill>
            <a:srgbClr val="E87071"/>
          </a:solidFill>
        </p:spPr>
        <p:txBody>
          <a:bodyPr wrap="square">
            <a:spAutoFit/>
          </a:bodyPr>
          <a:lstStyle/>
          <a:p>
            <a:pPr marR="0" algn="ctr" defTabSz="914400" eaLnBrk="1" fontAlgn="auto" hangingPunct="1">
              <a:buClrTx/>
              <a:buSzTx/>
              <a:buFont typeface="Arial" panose="020B0604020202020204" pitchFamily="34" charset="0"/>
              <a:buNone/>
              <a:defRPr/>
            </a:pPr>
            <a:r>
              <a:rPr kumimoji="0" lang="zh-CN" altLang="zh-CN" sz="2250"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rPr>
              <a:t>自动插入参考文献</a:t>
            </a:r>
            <a:endParaRPr kumimoji="0" lang="zh-CN" altLang="zh-CN" sz="2250"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endParaRPr>
          </a:p>
        </p:txBody>
      </p:sp>
      <p:pic>
        <p:nvPicPr>
          <p:cNvPr id="2" name="图片 1"/>
          <p:cNvPicPr>
            <a:picLocks noChangeAspect="1"/>
          </p:cNvPicPr>
          <p:nvPr/>
        </p:nvPicPr>
        <p:blipFill>
          <a:blip r:embed="rId3"/>
          <a:srcRect b="23769"/>
          <a:stretch>
            <a:fillRect/>
          </a:stretch>
        </p:blipFill>
        <p:spPr>
          <a:xfrm>
            <a:off x="2484784" y="734948"/>
            <a:ext cx="8789215" cy="5520840"/>
          </a:xfrm>
          <a:prstGeom prst="rect">
            <a:avLst/>
          </a:prstGeom>
          <a:noFill/>
          <a:ln w="9525">
            <a:noFill/>
          </a:ln>
        </p:spPr>
      </p:pic>
      <p:sp>
        <p:nvSpPr>
          <p:cNvPr id="14" name="文本框 13"/>
          <p:cNvSpPr txBox="1"/>
          <p:nvPr/>
        </p:nvSpPr>
        <p:spPr>
          <a:xfrm>
            <a:off x="249781" y="3596959"/>
            <a:ext cx="2055633" cy="437515"/>
          </a:xfrm>
          <a:prstGeom prst="rect">
            <a:avLst/>
          </a:prstGeom>
          <a:solidFill>
            <a:srgbClr val="0AC0A2"/>
          </a:solidFill>
        </p:spPr>
        <p:txBody>
          <a:bodyPr wrap="square">
            <a:spAutoFit/>
          </a:bodyPr>
          <a:lstStyle/>
          <a:p>
            <a:pPr marR="0" algn="ctr" defTabSz="914400" eaLnBrk="1" fontAlgn="auto" hangingPunct="1">
              <a:buClrTx/>
              <a:buSzTx/>
              <a:buFont typeface="Arial" panose="020B0604020202020204" pitchFamily="34" charset="0"/>
              <a:buNone/>
              <a:defRPr/>
            </a:pPr>
            <a:r>
              <a:rPr kumimoji="0" lang="zh-CN" altLang="zh-CN" sz="2250"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rPr>
              <a:t>编辑引文</a:t>
            </a:r>
            <a:endParaRPr kumimoji="0" lang="zh-CN" altLang="zh-CN" sz="2250"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endParaRPr>
          </a:p>
        </p:txBody>
      </p:sp>
      <p:pic>
        <p:nvPicPr>
          <p:cNvPr id="3" name="图片 2"/>
          <p:cNvPicPr>
            <a:picLocks noChangeAspect="1"/>
          </p:cNvPicPr>
          <p:nvPr/>
        </p:nvPicPr>
        <p:blipFill>
          <a:blip r:embed="rId4"/>
          <a:srcRect l="1524" t="-3726" r="-1524" b="15311"/>
          <a:stretch>
            <a:fillRect/>
          </a:stretch>
        </p:blipFill>
        <p:spPr>
          <a:xfrm>
            <a:off x="2789558" y="692089"/>
            <a:ext cx="8406662" cy="5473219"/>
          </a:xfrm>
          <a:prstGeom prst="rect">
            <a:avLst/>
          </a:prstGeom>
          <a:noFill/>
          <a:ln w="9525">
            <a:noFill/>
          </a:ln>
        </p:spPr>
      </p:pic>
      <p:pic>
        <p:nvPicPr>
          <p:cNvPr id="12" name="图片 11"/>
          <p:cNvPicPr>
            <a:picLocks noChangeAspect="1"/>
          </p:cNvPicPr>
          <p:nvPr/>
        </p:nvPicPr>
        <p:blipFill>
          <a:blip r:embed="rId5"/>
          <a:srcRect b="12810"/>
          <a:stretch>
            <a:fillRect/>
          </a:stretch>
        </p:blipFill>
        <p:spPr>
          <a:xfrm>
            <a:off x="2937182" y="720662"/>
            <a:ext cx="7882833" cy="5558937"/>
          </a:xfrm>
          <a:prstGeom prst="rect">
            <a:avLst/>
          </a:prstGeom>
          <a:noFill/>
          <a:ln w="9525">
            <a:noFill/>
          </a:ln>
        </p:spPr>
      </p:pic>
      <p:pic>
        <p:nvPicPr>
          <p:cNvPr id="16" name="图片 15"/>
          <p:cNvPicPr>
            <a:picLocks noChangeAspect="1"/>
          </p:cNvPicPr>
          <p:nvPr/>
        </p:nvPicPr>
        <p:blipFill>
          <a:blip r:embed="rId6"/>
          <a:srcRect b="19064"/>
          <a:stretch>
            <a:fillRect/>
          </a:stretch>
        </p:blipFill>
        <p:spPr>
          <a:xfrm>
            <a:off x="3018138" y="755584"/>
            <a:ext cx="8219353" cy="5124000"/>
          </a:xfrm>
          <a:prstGeom prst="rect">
            <a:avLst/>
          </a:prstGeom>
          <a:noFill/>
          <a:ln w="9525">
            <a:noFill/>
          </a:ln>
        </p:spPr>
      </p:pic>
      <p:pic>
        <p:nvPicPr>
          <p:cNvPr id="17" name="图片 16"/>
          <p:cNvPicPr>
            <a:picLocks noChangeAspect="1"/>
          </p:cNvPicPr>
          <p:nvPr/>
        </p:nvPicPr>
        <p:blipFill>
          <a:blip r:embed="rId7"/>
          <a:srcRect b="13290"/>
          <a:stretch>
            <a:fillRect/>
          </a:stretch>
        </p:blipFill>
        <p:spPr>
          <a:xfrm>
            <a:off x="2789558" y="711138"/>
            <a:ext cx="8406662" cy="5611320"/>
          </a:xfrm>
          <a:prstGeom prst="rect">
            <a:avLst/>
          </a:prstGeom>
          <a:noFill/>
          <a:ln w="9525">
            <a:noFill/>
          </a:ln>
        </p:spPr>
      </p:pic>
      <p:pic>
        <p:nvPicPr>
          <p:cNvPr id="18" name="图片 17"/>
          <p:cNvPicPr>
            <a:picLocks noChangeAspect="1"/>
          </p:cNvPicPr>
          <p:nvPr/>
        </p:nvPicPr>
        <p:blipFill>
          <a:blip r:embed="rId8"/>
          <a:srcRect b="14659"/>
          <a:stretch>
            <a:fillRect/>
          </a:stretch>
        </p:blipFill>
        <p:spPr>
          <a:xfrm>
            <a:off x="2830829" y="753997"/>
            <a:ext cx="8406662" cy="5611319"/>
          </a:xfrm>
          <a:prstGeom prst="rect">
            <a:avLst/>
          </a:prstGeom>
          <a:noFill/>
          <a:ln w="9525">
            <a:noFill/>
          </a:ln>
        </p:spPr>
      </p:pic>
      <p:pic>
        <p:nvPicPr>
          <p:cNvPr id="19" name="图片 18"/>
          <p:cNvPicPr>
            <a:picLocks noChangeAspect="1"/>
          </p:cNvPicPr>
          <p:nvPr/>
        </p:nvPicPr>
        <p:blipFill>
          <a:blip r:embed="rId9"/>
          <a:srcRect b="13158"/>
          <a:stretch>
            <a:fillRect/>
          </a:stretch>
        </p:blipFill>
        <p:spPr>
          <a:xfrm>
            <a:off x="3265766" y="709551"/>
            <a:ext cx="7660602" cy="5601795"/>
          </a:xfrm>
          <a:prstGeom prst="rect">
            <a:avLst/>
          </a:prstGeom>
          <a:noFill/>
          <a:ln w="9525">
            <a:noFill/>
          </a:ln>
        </p:spPr>
      </p:pic>
      <p:grpSp>
        <p:nvGrpSpPr>
          <p:cNvPr id="35" name="组合 32"/>
          <p:cNvGrpSpPr/>
          <p:nvPr/>
        </p:nvGrpSpPr>
        <p:grpSpPr>
          <a:xfrm>
            <a:off x="-34925" y="6540500"/>
            <a:ext cx="12858750" cy="690245"/>
            <a:chOff x="-50" y="9496"/>
            <a:chExt cx="19296" cy="1087"/>
          </a:xfrm>
        </p:grpSpPr>
        <p:cxnSp>
          <p:nvCxnSpPr>
            <p:cNvPr id="38" name="直接连接符 3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3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87"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89"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0" name=" 184"/>
            <p:cNvSpPr/>
            <p:nvPr/>
          </p:nvSpPr>
          <p:spPr>
            <a:xfrm>
              <a:off x="15845"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94" name="文本框 39"/>
            <p:cNvSpPr txBox="1"/>
            <p:nvPr/>
          </p:nvSpPr>
          <p:spPr>
            <a:xfrm>
              <a:off x="15245" y="9981"/>
              <a:ext cx="1728"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成果发表</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95"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4" name=" 184"/>
            <p:cNvSpPr/>
            <p:nvPr/>
          </p:nvSpPr>
          <p:spPr>
            <a:xfrm>
              <a:off x="12129"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8"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9" name="文本框 44"/>
            <p:cNvSpPr txBox="1"/>
            <p:nvPr/>
          </p:nvSpPr>
          <p:spPr>
            <a:xfrm>
              <a:off x="11491" y="9955"/>
              <a:ext cx="2064" cy="628"/>
            </a:xfrm>
            <a:prstGeom prst="rect">
              <a:avLst/>
            </a:prstGeom>
            <a:noFill/>
            <a:ln w="9525">
              <a:noFill/>
            </a:ln>
          </p:spPr>
          <p:txBody>
            <a:bodyPr>
              <a:spAutoFit/>
            </a:bodyPr>
            <a:lstStyle/>
            <a:p>
              <a:pPr eaLnBrk="1" hangingPunct="1"/>
              <a:r>
                <a:rPr lang="zh-CN" altLang="en-US" sz="2000" b="1" dirty="0">
                  <a:solidFill>
                    <a:srgbClr val="003366"/>
                  </a:solidFill>
                  <a:latin typeface="微软雅黑" panose="020B0503020204020204" pitchFamily="34" charset="-122"/>
                  <a:ea typeface="微软雅黑" panose="020B0503020204020204" pitchFamily="34" charset="-122"/>
                </a:rPr>
                <a:t>论文撰写</a:t>
              </a:r>
              <a:endParaRPr lang="zh-CN" altLang="en-US" sz="2000" b="1" dirty="0">
                <a:solidFill>
                  <a:srgbClr val="003366"/>
                </a:solidFill>
                <a:latin typeface="微软雅黑" panose="020B0503020204020204" pitchFamily="34" charset="-122"/>
                <a:ea typeface="微软雅黑" panose="020B0503020204020204" pitchFamily="34" charset="-122"/>
              </a:endParaRPr>
            </a:p>
          </p:txBody>
        </p:sp>
      </p:grpSp>
      <p:sp>
        <p:nvSpPr>
          <p:cNvPr id="5"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渐入佳境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论文撰写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规范引用</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
                                        </p:tgtEl>
                                        <p:attrNameLst>
                                          <p:attrName>style.visibility</p:attrName>
                                        </p:attrNameLst>
                                      </p:cBhvr>
                                      <p:to>
                                        <p:strVal val="hidden"/>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3"/>
                                        </p:tgtEl>
                                        <p:attrNameLst>
                                          <p:attrName>style.visibility</p:attrName>
                                        </p:attrNameLst>
                                      </p:cBhvr>
                                      <p:to>
                                        <p:strVal val="hidden"/>
                                      </p:to>
                                    </p:set>
                                  </p:childTnLst>
                                </p:cTn>
                              </p:par>
                            </p:childTnLst>
                          </p:cTn>
                        </p:par>
                        <p:par>
                          <p:cTn id="22" fill="hold">
                            <p:stCondLst>
                              <p:cond delay="0"/>
                            </p:stCondLst>
                            <p:childTnLst>
                              <p:par>
                                <p:cTn id="23" presetID="3" presetClass="exit" presetSubtype="10" fill="hold" grpId="2" nodeType="afterEffect">
                                  <p:stCondLst>
                                    <p:cond delay="0"/>
                                  </p:stCondLst>
                                  <p:childTnLst>
                                    <p:animEffect transition="out" filter="blinds(horizontal)">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1000"/>
                            </p:stCondLst>
                            <p:childTnLst>
                              <p:par>
                                <p:cTn id="31" presetID="1"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2"/>
                                        </p:tgtEl>
                                        <p:attrNameLst>
                                          <p:attrName>style.visibility</p:attrName>
                                        </p:attrNameLst>
                                      </p:cBhvr>
                                      <p:to>
                                        <p:strVal val="hidden"/>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nodeType="clickEffect">
                                  <p:stCondLst>
                                    <p:cond delay="0"/>
                                  </p:stCondLst>
                                  <p:childTnLst>
                                    <p:set>
                                      <p:cBhvr>
                                        <p:cTn id="43" dur="1" fill="hold">
                                          <p:stCondLst>
                                            <p:cond delay="0"/>
                                          </p:stCondLst>
                                        </p:cTn>
                                        <p:tgtEl>
                                          <p:spTgt spid="16"/>
                                        </p:tgtEl>
                                        <p:attrNameLst>
                                          <p:attrName>style.visibility</p:attrName>
                                        </p:attrNameLst>
                                      </p:cBhvr>
                                      <p:to>
                                        <p:strVal val="hidden"/>
                                      </p:to>
                                    </p:set>
                                  </p:childTnLst>
                                </p:cTn>
                              </p:par>
                            </p:childTnLst>
                          </p:cTn>
                        </p:par>
                        <p:par>
                          <p:cTn id="44" fill="hold">
                            <p:stCondLst>
                              <p:cond delay="0"/>
                            </p:stCondLst>
                            <p:childTnLst>
                              <p:par>
                                <p:cTn id="45" presetID="1"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7"/>
                                        </p:tgtEl>
                                        <p:attrNameLst>
                                          <p:attrName>style.visibility</p:attrName>
                                        </p:attrNameLst>
                                      </p:cBhvr>
                                      <p:to>
                                        <p:strVal val="hidden"/>
                                      </p:to>
                                    </p:set>
                                  </p:childTnLst>
                                </p:cTn>
                              </p:par>
                            </p:childTnLst>
                          </p:cTn>
                        </p:par>
                        <p:par>
                          <p:cTn id="51" fill="hold">
                            <p:stCondLst>
                              <p:cond delay="0"/>
                            </p:stCondLst>
                            <p:childTnLst>
                              <p:par>
                                <p:cTn id="52" presetID="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nodeType="clickEffect">
                                  <p:stCondLst>
                                    <p:cond delay="0"/>
                                  </p:stCondLst>
                                  <p:childTnLst>
                                    <p:set>
                                      <p:cBhvr>
                                        <p:cTn id="57" dur="1" fill="hold">
                                          <p:stCondLst>
                                            <p:cond delay="0"/>
                                          </p:stCondLst>
                                        </p:cTn>
                                        <p:tgtEl>
                                          <p:spTgt spid="18"/>
                                        </p:tgtEl>
                                        <p:attrNameLst>
                                          <p:attrName>style.visibility</p:attrName>
                                        </p:attrNameLst>
                                      </p:cBhvr>
                                      <p:to>
                                        <p:strVal val="hidden"/>
                                      </p:to>
                                    </p:set>
                                  </p:childTnLst>
                                </p:cTn>
                              </p:par>
                            </p:childTnLst>
                          </p:cTn>
                        </p:par>
                        <p:par>
                          <p:cTn id="58" fill="hold">
                            <p:stCondLst>
                              <p:cond delay="0"/>
                            </p:stCondLst>
                            <p:childTnLst>
                              <p:par>
                                <p:cTn id="59" presetID="1" presetClass="entr" presetSubtype="0"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3" grpId="2" bldLvl="0" animBg="1"/>
      <p:bldP spid="14"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7" name="组合 6"/>
          <p:cNvGrpSpPr/>
          <p:nvPr/>
        </p:nvGrpSpPr>
        <p:grpSpPr>
          <a:xfrm>
            <a:off x="134538" y="873048"/>
            <a:ext cx="12589675" cy="5484648"/>
            <a:chOff x="211" y="1375"/>
            <a:chExt cx="19828" cy="8638"/>
          </a:xfrm>
        </p:grpSpPr>
        <p:pic>
          <p:nvPicPr>
            <p:cNvPr id="5" name="图片 4"/>
            <p:cNvPicPr>
              <a:picLocks noChangeAspect="1"/>
            </p:cNvPicPr>
            <p:nvPr/>
          </p:nvPicPr>
          <p:blipFill>
            <a:blip r:embed="rId3"/>
            <a:stretch>
              <a:fillRect/>
            </a:stretch>
          </p:blipFill>
          <p:spPr>
            <a:xfrm>
              <a:off x="211" y="1375"/>
              <a:ext cx="19828" cy="8639"/>
            </a:xfrm>
            <a:prstGeom prst="rect">
              <a:avLst/>
            </a:prstGeom>
          </p:spPr>
        </p:pic>
        <p:sp>
          <p:nvSpPr>
            <p:cNvPr id="17" name="矩形 16"/>
            <p:cNvSpPr/>
            <p:nvPr/>
          </p:nvSpPr>
          <p:spPr>
            <a:xfrm>
              <a:off x="211" y="1375"/>
              <a:ext cx="3688" cy="6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4822" y="2254"/>
              <a:ext cx="4876" cy="102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a:t>识别学科领域期刊</a:t>
              </a:r>
              <a:endParaRPr lang="zh-CN" altLang="en-US" sz="2400"/>
            </a:p>
          </p:txBody>
        </p:sp>
      </p:grpSp>
      <p:grpSp>
        <p:nvGrpSpPr>
          <p:cNvPr id="21" name="组合 20"/>
          <p:cNvGrpSpPr/>
          <p:nvPr/>
        </p:nvGrpSpPr>
        <p:grpSpPr>
          <a:xfrm>
            <a:off x="-70" y="873048"/>
            <a:ext cx="12857621" cy="5484648"/>
            <a:chOff x="-1" y="1375"/>
            <a:chExt cx="20250" cy="8638"/>
          </a:xfrm>
        </p:grpSpPr>
        <p:grpSp>
          <p:nvGrpSpPr>
            <p:cNvPr id="16" name="组合 15"/>
            <p:cNvGrpSpPr/>
            <p:nvPr/>
          </p:nvGrpSpPr>
          <p:grpSpPr>
            <a:xfrm>
              <a:off x="-1" y="1375"/>
              <a:ext cx="20251" cy="8639"/>
              <a:chOff x="0" y="1375"/>
              <a:chExt cx="20251" cy="8639"/>
            </a:xfrm>
          </p:grpSpPr>
          <p:pic>
            <p:nvPicPr>
              <p:cNvPr id="9" name="图片 8"/>
              <p:cNvPicPr>
                <a:picLocks noChangeAspect="1"/>
              </p:cNvPicPr>
              <p:nvPr/>
            </p:nvPicPr>
            <p:blipFill>
              <a:blip r:embed="rId4"/>
              <a:stretch>
                <a:fillRect/>
              </a:stretch>
            </p:blipFill>
            <p:spPr>
              <a:xfrm>
                <a:off x="0" y="1375"/>
                <a:ext cx="20251" cy="8639"/>
              </a:xfrm>
              <a:prstGeom prst="rect">
                <a:avLst/>
              </a:prstGeom>
            </p:spPr>
          </p:pic>
          <p:sp>
            <p:nvSpPr>
              <p:cNvPr id="11" name="矩形 10"/>
              <p:cNvSpPr/>
              <p:nvPr/>
            </p:nvSpPr>
            <p:spPr>
              <a:xfrm>
                <a:off x="211" y="2966"/>
                <a:ext cx="3130" cy="68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sp>
          <p:nvSpPr>
            <p:cNvPr id="20" name="矩形 19"/>
            <p:cNvSpPr/>
            <p:nvPr/>
          </p:nvSpPr>
          <p:spPr>
            <a:xfrm>
              <a:off x="3899" y="5890"/>
              <a:ext cx="4876" cy="102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a:t>识别期刊学科地位</a:t>
              </a:r>
              <a:endParaRPr lang="zh-CN" altLang="en-US" sz="2400"/>
            </a:p>
          </p:txBody>
        </p:sp>
      </p:grpSp>
      <p:grpSp>
        <p:nvGrpSpPr>
          <p:cNvPr id="25" name="组合 24"/>
          <p:cNvGrpSpPr/>
          <p:nvPr/>
        </p:nvGrpSpPr>
        <p:grpSpPr>
          <a:xfrm>
            <a:off x="203747" y="1092739"/>
            <a:ext cx="12449987" cy="5046537"/>
            <a:chOff x="320" y="1721"/>
            <a:chExt cx="19608" cy="7948"/>
          </a:xfrm>
        </p:grpSpPr>
        <p:pic>
          <p:nvPicPr>
            <p:cNvPr id="22" name="图片 21"/>
            <p:cNvPicPr>
              <a:picLocks noChangeAspect="1"/>
            </p:cNvPicPr>
            <p:nvPr/>
          </p:nvPicPr>
          <p:blipFill>
            <a:blip r:embed="rId5"/>
            <a:stretch>
              <a:fillRect/>
            </a:stretch>
          </p:blipFill>
          <p:spPr>
            <a:xfrm>
              <a:off x="320" y="1721"/>
              <a:ext cx="19609" cy="7948"/>
            </a:xfrm>
            <a:prstGeom prst="rect">
              <a:avLst/>
            </a:prstGeom>
          </p:spPr>
        </p:pic>
        <p:sp>
          <p:nvSpPr>
            <p:cNvPr id="23" name="矩形 22"/>
            <p:cNvSpPr/>
            <p:nvPr/>
          </p:nvSpPr>
          <p:spPr>
            <a:xfrm>
              <a:off x="13540" y="6318"/>
              <a:ext cx="4876" cy="102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a:t>识别期刊影响力</a:t>
              </a:r>
              <a:endParaRPr lang="zh-CN" altLang="en-US" sz="2400"/>
            </a:p>
          </p:txBody>
        </p:sp>
        <p:sp>
          <p:nvSpPr>
            <p:cNvPr id="24" name="矩形 23"/>
            <p:cNvSpPr/>
            <p:nvPr/>
          </p:nvSpPr>
          <p:spPr>
            <a:xfrm>
              <a:off x="13970" y="4054"/>
              <a:ext cx="4016" cy="21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grpSp>
        <p:nvGrpSpPr>
          <p:cNvPr id="29" name="组合 28"/>
          <p:cNvGrpSpPr/>
          <p:nvPr/>
        </p:nvGrpSpPr>
        <p:grpSpPr>
          <a:xfrm>
            <a:off x="363753" y="873048"/>
            <a:ext cx="11282959" cy="5504332"/>
            <a:chOff x="1240" y="1166"/>
            <a:chExt cx="17770" cy="8669"/>
          </a:xfrm>
        </p:grpSpPr>
        <p:pic>
          <p:nvPicPr>
            <p:cNvPr id="26" name="图片 25"/>
            <p:cNvPicPr>
              <a:picLocks noChangeAspect="1"/>
            </p:cNvPicPr>
            <p:nvPr/>
          </p:nvPicPr>
          <p:blipFill>
            <a:blip r:embed="rId6"/>
            <a:stretch>
              <a:fillRect/>
            </a:stretch>
          </p:blipFill>
          <p:spPr>
            <a:xfrm>
              <a:off x="1240" y="1166"/>
              <a:ext cx="17771" cy="8669"/>
            </a:xfrm>
            <a:prstGeom prst="rect">
              <a:avLst/>
            </a:prstGeom>
          </p:spPr>
        </p:pic>
        <p:sp>
          <p:nvSpPr>
            <p:cNvPr id="27" name="矩形 26"/>
            <p:cNvSpPr/>
            <p:nvPr/>
          </p:nvSpPr>
          <p:spPr>
            <a:xfrm>
              <a:off x="6118" y="5297"/>
              <a:ext cx="4876" cy="102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a:t>了解期刊栏目信息</a:t>
              </a:r>
              <a:endParaRPr lang="zh-CN" altLang="en-US" sz="2400"/>
            </a:p>
          </p:txBody>
        </p:sp>
        <p:sp>
          <p:nvSpPr>
            <p:cNvPr id="28" name="矩形 27"/>
            <p:cNvSpPr/>
            <p:nvPr/>
          </p:nvSpPr>
          <p:spPr>
            <a:xfrm>
              <a:off x="1240" y="2761"/>
              <a:ext cx="3581" cy="70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sp>
        <p:nvSpPr>
          <p:cNvPr id="4"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5.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拔新领异 成果发表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选刊投稿</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35" name="组合 32"/>
          <p:cNvGrpSpPr/>
          <p:nvPr/>
        </p:nvGrpSpPr>
        <p:grpSpPr>
          <a:xfrm>
            <a:off x="-34925" y="6540500"/>
            <a:ext cx="12858750" cy="706755"/>
            <a:chOff x="-50" y="9496"/>
            <a:chExt cx="19296" cy="1113"/>
          </a:xfrm>
        </p:grpSpPr>
        <p:cxnSp>
          <p:nvCxnSpPr>
            <p:cNvPr id="38" name="直接连接符 3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3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87"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89"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0" name=" 184"/>
            <p:cNvSpPr/>
            <p:nvPr/>
          </p:nvSpPr>
          <p:spPr>
            <a:xfrm>
              <a:off x="12202"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3"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94" name="文本框 39"/>
            <p:cNvSpPr txBox="1"/>
            <p:nvPr/>
          </p:nvSpPr>
          <p:spPr>
            <a:xfrm>
              <a:off x="15125" y="9981"/>
              <a:ext cx="2066" cy="628"/>
            </a:xfrm>
            <a:prstGeom prst="rect">
              <a:avLst/>
            </a:prstGeom>
            <a:noFill/>
            <a:ln w="9525">
              <a:noFill/>
            </a:ln>
          </p:spPr>
          <p:txBody>
            <a:bodyPr wrap="square">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成果发表</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95"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8" name=" 184"/>
            <p:cNvSpPr/>
            <p:nvPr/>
          </p:nvSpPr>
          <p:spPr>
            <a:xfrm>
              <a:off x="15825"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8"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99" name="文本框 44"/>
            <p:cNvSpPr txBox="1"/>
            <p:nvPr/>
          </p:nvSpPr>
          <p:spPr>
            <a:xfrm>
              <a:off x="11551" y="9981"/>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1"/>
                                        </p:tgtEl>
                                        <p:attrNameLst>
                                          <p:attrName>style.visibility</p:attrName>
                                        </p:attrNameLst>
                                      </p:cBhvr>
                                      <p:to>
                                        <p:strVal val="hidden"/>
                                      </p:to>
                                    </p:set>
                                  </p:childTnLst>
                                </p:cTn>
                              </p:par>
                            </p:childTnLst>
                          </p:cTn>
                        </p:par>
                        <p:par>
                          <p:cTn id="15" fill="hold">
                            <p:stCondLst>
                              <p:cond delay="0"/>
                            </p:stCondLst>
                            <p:childTnLst>
                              <p:par>
                                <p:cTn id="16" presetID="14" presetClass="entr" presetSubtype="1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5"/>
                                        </p:tgtEl>
                                        <p:attrNameLst>
                                          <p:attrName>style.visibility</p:attrName>
                                        </p:attrNameLst>
                                      </p:cBhvr>
                                      <p:to>
                                        <p:strVal val="hidden"/>
                                      </p:to>
                                    </p:set>
                                  </p:childTnLst>
                                </p:cTn>
                              </p:par>
                            </p:childTnLst>
                          </p:cTn>
                        </p:par>
                        <p:par>
                          <p:cTn id="23" fill="hold">
                            <p:stCondLst>
                              <p:cond delay="0"/>
                            </p:stCondLst>
                            <p:childTnLst>
                              <p:par>
                                <p:cTn id="24" presetID="5" presetClass="entr" presetSubtype="1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checkerboard(across)">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29" name="图片 28"/>
          <p:cNvPicPr>
            <a:picLocks noChangeAspect="1"/>
          </p:cNvPicPr>
          <p:nvPr/>
        </p:nvPicPr>
        <p:blipFill>
          <a:blip r:embed="rId3"/>
          <a:stretch>
            <a:fillRect/>
          </a:stretch>
        </p:blipFill>
        <p:spPr>
          <a:xfrm>
            <a:off x="1424744" y="1051468"/>
            <a:ext cx="10009261" cy="5129080"/>
          </a:xfrm>
          <a:prstGeom prst="rect">
            <a:avLst/>
          </a:prstGeom>
        </p:spPr>
      </p:pic>
      <p:pic>
        <p:nvPicPr>
          <p:cNvPr id="30" name="图片 29"/>
          <p:cNvPicPr>
            <a:picLocks noChangeAspect="1"/>
          </p:cNvPicPr>
          <p:nvPr/>
        </p:nvPicPr>
        <p:blipFill>
          <a:blip r:embed="rId4"/>
          <a:stretch>
            <a:fillRect/>
          </a:stretch>
        </p:blipFill>
        <p:spPr>
          <a:xfrm>
            <a:off x="1473000" y="750504"/>
            <a:ext cx="9912115" cy="5730372"/>
          </a:xfrm>
          <a:prstGeom prst="rect">
            <a:avLst/>
          </a:prstGeom>
        </p:spPr>
      </p:pic>
      <p:pic>
        <p:nvPicPr>
          <p:cNvPr id="31" name="图片 30"/>
          <p:cNvPicPr>
            <a:picLocks noChangeAspect="1"/>
          </p:cNvPicPr>
          <p:nvPr/>
        </p:nvPicPr>
        <p:blipFill>
          <a:blip r:embed="rId5"/>
          <a:stretch>
            <a:fillRect/>
          </a:stretch>
        </p:blipFill>
        <p:spPr>
          <a:xfrm>
            <a:off x="1065366" y="939717"/>
            <a:ext cx="10726748" cy="5240830"/>
          </a:xfrm>
          <a:prstGeom prst="rect">
            <a:avLst/>
          </a:prstGeom>
        </p:spPr>
      </p:pic>
      <p:pic>
        <p:nvPicPr>
          <p:cNvPr id="32" name="图片 31"/>
          <p:cNvPicPr>
            <a:picLocks noChangeAspect="1"/>
          </p:cNvPicPr>
          <p:nvPr/>
        </p:nvPicPr>
        <p:blipFill>
          <a:blip r:embed="rId6"/>
          <a:stretch>
            <a:fillRect/>
          </a:stretch>
        </p:blipFill>
        <p:spPr>
          <a:xfrm>
            <a:off x="1060286" y="780346"/>
            <a:ext cx="10731828" cy="5670687"/>
          </a:xfrm>
          <a:prstGeom prst="rect">
            <a:avLst/>
          </a:prstGeom>
        </p:spPr>
      </p:pic>
      <p:pic>
        <p:nvPicPr>
          <p:cNvPr id="33" name="图片 32"/>
          <p:cNvPicPr>
            <a:picLocks noChangeAspect="1"/>
          </p:cNvPicPr>
          <p:nvPr/>
        </p:nvPicPr>
        <p:blipFill>
          <a:blip r:embed="rId7"/>
          <a:stretch>
            <a:fillRect/>
          </a:stretch>
        </p:blipFill>
        <p:spPr>
          <a:xfrm>
            <a:off x="1087589" y="877493"/>
            <a:ext cx="10683572" cy="5365914"/>
          </a:xfrm>
          <a:prstGeom prst="rect">
            <a:avLst/>
          </a:prstGeom>
        </p:spPr>
      </p:pic>
      <p:sp>
        <p:nvSpPr>
          <p:cNvPr id="5"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5.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拔新领异</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成果发表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选刊投稿</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7" name="组合 32"/>
          <p:cNvGrpSpPr/>
          <p:nvPr/>
        </p:nvGrpSpPr>
        <p:grpSpPr>
          <a:xfrm>
            <a:off x="-34925" y="6540500"/>
            <a:ext cx="12858750" cy="706755"/>
            <a:chOff x="-50" y="9496"/>
            <a:chExt cx="19296" cy="1113"/>
          </a:xfrm>
        </p:grpSpPr>
        <p:cxnSp>
          <p:nvCxnSpPr>
            <p:cNvPr id="8" name="直接连接符 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11"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5"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6" name=" 184"/>
            <p:cNvSpPr/>
            <p:nvPr/>
          </p:nvSpPr>
          <p:spPr>
            <a:xfrm>
              <a:off x="12202"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7"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20" name="文本框 39"/>
            <p:cNvSpPr txBox="1"/>
            <p:nvPr/>
          </p:nvSpPr>
          <p:spPr>
            <a:xfrm>
              <a:off x="15125" y="9981"/>
              <a:ext cx="2066" cy="628"/>
            </a:xfrm>
            <a:prstGeom prst="rect">
              <a:avLst/>
            </a:prstGeom>
            <a:noFill/>
            <a:ln w="9525">
              <a:noFill/>
            </a:ln>
          </p:spPr>
          <p:txBody>
            <a:bodyPr wrap="square">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成果发表</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21"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2" name=" 184"/>
            <p:cNvSpPr/>
            <p:nvPr/>
          </p:nvSpPr>
          <p:spPr>
            <a:xfrm>
              <a:off x="15825"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3"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4" name="文本框 44"/>
            <p:cNvSpPr txBox="1"/>
            <p:nvPr/>
          </p:nvSpPr>
          <p:spPr>
            <a:xfrm>
              <a:off x="11551" y="9981"/>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9"/>
                                        </p:tgtEl>
                                        <p:attrNameLst>
                                          <p:attrName>style.visibility</p:attrName>
                                        </p:attrNameLst>
                                      </p:cBhvr>
                                      <p:to>
                                        <p:strVal val="hidden"/>
                                      </p:to>
                                    </p:set>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0"/>
                                        </p:tgtEl>
                                        <p:attrNameLst>
                                          <p:attrName>style.visibility</p:attrName>
                                        </p:attrNameLst>
                                      </p:cBhvr>
                                      <p:to>
                                        <p:strVal val="hidden"/>
                                      </p:to>
                                    </p:set>
                                  </p:childTnLst>
                                </p:cTn>
                              </p:par>
                            </p:childTnLst>
                          </p:cTn>
                        </p:par>
                        <p:par>
                          <p:cTn id="15" fill="hold">
                            <p:stCondLst>
                              <p:cond delay="0"/>
                            </p:stCondLst>
                            <p:childTnLst>
                              <p:par>
                                <p:cTn id="16" presetID="14" presetClass="entr" presetSubtype="1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randombar(horizontal)">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childTnLst>
                          </p:cTn>
                        </p:par>
                        <p:par>
                          <p:cTn id="23" fill="hold">
                            <p:stCondLst>
                              <p:cond delay="0"/>
                            </p:stCondLst>
                            <p:childTnLst>
                              <p:par>
                                <p:cTn id="24" presetID="14" presetClass="entr" presetSubtype="1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randombar(horizontal)">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32"/>
                                        </p:tgtEl>
                                        <p:attrNameLst>
                                          <p:attrName>style.visibility</p:attrName>
                                        </p:attrNameLst>
                                      </p:cBhvr>
                                      <p:to>
                                        <p:strVal val="hidden"/>
                                      </p:to>
                                    </p:set>
                                  </p:childTnLst>
                                </p:cTn>
                              </p:par>
                            </p:childTnLst>
                          </p:cTn>
                        </p:par>
                        <p:par>
                          <p:cTn id="31" fill="hold">
                            <p:stCondLst>
                              <p:cond delay="0"/>
                            </p:stCondLst>
                            <p:childTnLst>
                              <p:par>
                                <p:cTn id="32" presetID="14" presetClass="entr" presetSubtype="1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randombar(horizontal)">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32"/>
          <p:cNvGrpSpPr/>
          <p:nvPr/>
        </p:nvGrpSpPr>
        <p:grpSpPr>
          <a:xfrm>
            <a:off x="-34925" y="6540500"/>
            <a:ext cx="12858750" cy="706755"/>
            <a:chOff x="-50" y="9496"/>
            <a:chExt cx="19296" cy="1113"/>
          </a:xfrm>
        </p:grpSpPr>
        <p:cxnSp>
          <p:nvCxnSpPr>
            <p:cNvPr id="22" name="直接连接符 21"/>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23"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24"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5"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6" name=" 184"/>
            <p:cNvSpPr/>
            <p:nvPr/>
          </p:nvSpPr>
          <p:spPr>
            <a:xfrm>
              <a:off x="12202"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7"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28" name="文本框 39"/>
            <p:cNvSpPr txBox="1"/>
            <p:nvPr/>
          </p:nvSpPr>
          <p:spPr>
            <a:xfrm>
              <a:off x="15125" y="9981"/>
              <a:ext cx="2066" cy="628"/>
            </a:xfrm>
            <a:prstGeom prst="rect">
              <a:avLst/>
            </a:prstGeom>
            <a:noFill/>
            <a:ln w="9525">
              <a:noFill/>
            </a:ln>
          </p:spPr>
          <p:txBody>
            <a:bodyPr wrap="square">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成果发表</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29"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30" name=" 184"/>
            <p:cNvSpPr/>
            <p:nvPr/>
          </p:nvSpPr>
          <p:spPr>
            <a:xfrm>
              <a:off x="15825"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31"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32" name="文本框 44"/>
            <p:cNvSpPr txBox="1"/>
            <p:nvPr/>
          </p:nvSpPr>
          <p:spPr>
            <a:xfrm>
              <a:off x="11551" y="9981"/>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0181" name="图片 3"/>
          <p:cNvPicPr>
            <a:picLocks noChangeAspect="1"/>
          </p:cNvPicPr>
          <p:nvPr/>
        </p:nvPicPr>
        <p:blipFill>
          <a:blip r:embed="rId3"/>
          <a:stretch>
            <a:fillRect/>
          </a:stretch>
        </p:blipFill>
        <p:spPr>
          <a:xfrm>
            <a:off x="1676817" y="755584"/>
            <a:ext cx="9592421" cy="5611320"/>
          </a:xfrm>
          <a:prstGeom prst="rect">
            <a:avLst/>
          </a:prstGeom>
          <a:noFill/>
          <a:ln w="9525">
            <a:noFill/>
          </a:ln>
        </p:spPr>
      </p:pic>
      <p:sp>
        <p:nvSpPr>
          <p:cNvPr id="6" name="矩形 5"/>
          <p:cNvSpPr/>
          <p:nvPr/>
        </p:nvSpPr>
        <p:spPr>
          <a:xfrm>
            <a:off x="1892698" y="1671491"/>
            <a:ext cx="9289234" cy="3539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8516755" y="5416074"/>
            <a:ext cx="1007974" cy="3777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8516755" y="2103253"/>
            <a:ext cx="1007974" cy="4333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nvGrpSpPr>
          <p:cNvPr id="10" name="组合 9"/>
          <p:cNvGrpSpPr/>
          <p:nvPr/>
        </p:nvGrpSpPr>
        <p:grpSpPr>
          <a:xfrm>
            <a:off x="1676817" y="1600060"/>
            <a:ext cx="9592421" cy="5224004"/>
            <a:chOff x="1676847" y="1600101"/>
            <a:chExt cx="9592122" cy="5223837"/>
          </a:xfrm>
        </p:grpSpPr>
        <p:pic>
          <p:nvPicPr>
            <p:cNvPr id="50186" name="图片 8"/>
            <p:cNvPicPr>
              <a:picLocks noChangeAspect="1"/>
            </p:cNvPicPr>
            <p:nvPr/>
          </p:nvPicPr>
          <p:blipFill>
            <a:blip r:embed="rId4"/>
            <a:stretch>
              <a:fillRect/>
            </a:stretch>
          </p:blipFill>
          <p:spPr>
            <a:xfrm>
              <a:off x="1676847" y="1600101"/>
              <a:ext cx="9592122" cy="5212419"/>
            </a:xfrm>
            <a:prstGeom prst="rect">
              <a:avLst/>
            </a:prstGeom>
            <a:noFill/>
            <a:ln w="9525">
              <a:noFill/>
            </a:ln>
          </p:spPr>
        </p:pic>
        <p:sp>
          <p:nvSpPr>
            <p:cNvPr id="11" name="矩形 10"/>
            <p:cNvSpPr/>
            <p:nvPr/>
          </p:nvSpPr>
          <p:spPr>
            <a:xfrm>
              <a:off x="1676847" y="3458503"/>
              <a:ext cx="2232248" cy="7338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a:off x="1676847" y="6445668"/>
              <a:ext cx="1080120" cy="378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4" name="组合 13"/>
          <p:cNvGrpSpPr/>
          <p:nvPr/>
        </p:nvGrpSpPr>
        <p:grpSpPr>
          <a:xfrm>
            <a:off x="1676817" y="1499738"/>
            <a:ext cx="9541942" cy="5723387"/>
            <a:chOff x="2640" y="2385"/>
            <a:chExt cx="15028" cy="9014"/>
          </a:xfrm>
        </p:grpSpPr>
        <p:pic>
          <p:nvPicPr>
            <p:cNvPr id="4" name="图片 3"/>
            <p:cNvPicPr>
              <a:picLocks noChangeAspect="1"/>
            </p:cNvPicPr>
            <p:nvPr/>
          </p:nvPicPr>
          <p:blipFill>
            <a:blip r:embed="rId5"/>
            <a:stretch>
              <a:fillRect/>
            </a:stretch>
          </p:blipFill>
          <p:spPr>
            <a:xfrm>
              <a:off x="2640" y="2385"/>
              <a:ext cx="15028" cy="9014"/>
            </a:xfrm>
            <a:prstGeom prst="rect">
              <a:avLst/>
            </a:prstGeom>
          </p:spPr>
        </p:pic>
        <p:sp>
          <p:nvSpPr>
            <p:cNvPr id="13" name="矩形 12"/>
            <p:cNvSpPr/>
            <p:nvPr/>
          </p:nvSpPr>
          <p:spPr>
            <a:xfrm>
              <a:off x="2640" y="2407"/>
              <a:ext cx="1815" cy="8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6" name="组合 15"/>
          <p:cNvGrpSpPr/>
          <p:nvPr/>
        </p:nvGrpSpPr>
        <p:grpSpPr>
          <a:xfrm>
            <a:off x="1676817" y="1514342"/>
            <a:ext cx="9541942" cy="5695450"/>
            <a:chOff x="6693" y="2407"/>
            <a:chExt cx="15028" cy="8970"/>
          </a:xfrm>
        </p:grpSpPr>
        <p:pic>
          <p:nvPicPr>
            <p:cNvPr id="5" name="图片 4"/>
            <p:cNvPicPr>
              <a:picLocks noChangeAspect="1"/>
            </p:cNvPicPr>
            <p:nvPr/>
          </p:nvPicPr>
          <p:blipFill>
            <a:blip r:embed="rId6"/>
            <a:stretch>
              <a:fillRect/>
            </a:stretch>
          </p:blipFill>
          <p:spPr>
            <a:xfrm>
              <a:off x="6693" y="2407"/>
              <a:ext cx="15028" cy="8969"/>
            </a:xfrm>
            <a:prstGeom prst="rect">
              <a:avLst/>
            </a:prstGeom>
          </p:spPr>
        </p:pic>
        <p:sp>
          <p:nvSpPr>
            <p:cNvPr id="15" name="矩形 14"/>
            <p:cNvSpPr/>
            <p:nvPr/>
          </p:nvSpPr>
          <p:spPr>
            <a:xfrm>
              <a:off x="6693" y="2407"/>
              <a:ext cx="1815" cy="8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8" name="组合 17"/>
          <p:cNvGrpSpPr/>
          <p:nvPr/>
        </p:nvGrpSpPr>
        <p:grpSpPr>
          <a:xfrm>
            <a:off x="1676817" y="2847725"/>
            <a:ext cx="9541942" cy="4360797"/>
            <a:chOff x="6156" y="2836"/>
            <a:chExt cx="15028" cy="6868"/>
          </a:xfrm>
        </p:grpSpPr>
        <p:pic>
          <p:nvPicPr>
            <p:cNvPr id="9" name="图片 8"/>
            <p:cNvPicPr>
              <a:picLocks noChangeAspect="1"/>
            </p:cNvPicPr>
            <p:nvPr/>
          </p:nvPicPr>
          <p:blipFill>
            <a:blip r:embed="rId7"/>
            <a:stretch>
              <a:fillRect/>
            </a:stretch>
          </p:blipFill>
          <p:spPr>
            <a:xfrm>
              <a:off x="6156" y="2836"/>
              <a:ext cx="15028" cy="6869"/>
            </a:xfrm>
            <a:prstGeom prst="rect">
              <a:avLst/>
            </a:prstGeom>
          </p:spPr>
        </p:pic>
        <p:sp>
          <p:nvSpPr>
            <p:cNvPr id="17" name="矩形 16"/>
            <p:cNvSpPr/>
            <p:nvPr/>
          </p:nvSpPr>
          <p:spPr>
            <a:xfrm>
              <a:off x="6156" y="2836"/>
              <a:ext cx="1815" cy="68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sp>
        <p:nvSpPr>
          <p:cNvPr id="19"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5.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拔新领异</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成果发表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选刊投稿</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1205" name="组合 10"/>
          <p:cNvGrpSpPr/>
          <p:nvPr/>
        </p:nvGrpSpPr>
        <p:grpSpPr>
          <a:xfrm>
            <a:off x="734060" y="714375"/>
            <a:ext cx="11619230" cy="5671185"/>
            <a:chOff x="389930" y="290157"/>
            <a:chExt cx="11620500" cy="5998348"/>
          </a:xfrm>
        </p:grpSpPr>
        <p:pic>
          <p:nvPicPr>
            <p:cNvPr id="51206" name="图片 1"/>
            <p:cNvPicPr>
              <a:picLocks noChangeAspect="1"/>
            </p:cNvPicPr>
            <p:nvPr/>
          </p:nvPicPr>
          <p:blipFill>
            <a:blip r:embed="rId3"/>
            <a:srcRect t="3165"/>
            <a:stretch>
              <a:fillRect/>
            </a:stretch>
          </p:blipFill>
          <p:spPr>
            <a:xfrm>
              <a:off x="389930" y="290157"/>
              <a:ext cx="11620500" cy="5998348"/>
            </a:xfrm>
            <a:prstGeom prst="rect">
              <a:avLst/>
            </a:prstGeom>
            <a:noFill/>
            <a:ln w="9525">
              <a:noFill/>
            </a:ln>
          </p:spPr>
        </p:pic>
        <p:sp>
          <p:nvSpPr>
            <p:cNvPr id="13" name="矩形 12"/>
            <p:cNvSpPr/>
            <p:nvPr/>
          </p:nvSpPr>
          <p:spPr>
            <a:xfrm>
              <a:off x="9110218" y="2616097"/>
              <a:ext cx="2170113" cy="317500"/>
            </a:xfrm>
            <a:prstGeom prst="rect">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lt1"/>
                </a:solidFill>
                <a:effectLst/>
                <a:uLnTx/>
                <a:uFillTx/>
                <a:latin typeface="+mn-lt"/>
                <a:ea typeface="+mn-ea"/>
                <a:cs typeface="+mn-cs"/>
              </a:endParaRPr>
            </a:p>
          </p:txBody>
        </p:sp>
        <p:sp>
          <p:nvSpPr>
            <p:cNvPr id="14" name=" 160"/>
            <p:cNvSpPr/>
            <p:nvPr/>
          </p:nvSpPr>
          <p:spPr>
            <a:xfrm rot="8220000">
              <a:off x="9904413" y="1727200"/>
              <a:ext cx="939800" cy="38100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FFFFFF"/>
                </a:solidFill>
                <a:effectLst/>
                <a:uLnTx/>
                <a:uFillTx/>
                <a:latin typeface="+mn-lt"/>
                <a:ea typeface="+mn-ea"/>
                <a:cs typeface="+mn-cs"/>
              </a:endParaRPr>
            </a:p>
          </p:txBody>
        </p:sp>
        <p:sp>
          <p:nvSpPr>
            <p:cNvPr id="15" name=" 160"/>
            <p:cNvSpPr/>
            <p:nvPr/>
          </p:nvSpPr>
          <p:spPr>
            <a:xfrm rot="8220000">
              <a:off x="3021013" y="1524000"/>
              <a:ext cx="939800" cy="38100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FFFFFF"/>
                </a:solidFill>
                <a:effectLst/>
                <a:uLnTx/>
                <a:uFillTx/>
                <a:latin typeface="+mn-lt"/>
                <a:ea typeface="+mn-ea"/>
                <a:cs typeface="+mn-cs"/>
              </a:endParaRPr>
            </a:p>
          </p:txBody>
        </p:sp>
        <p:sp>
          <p:nvSpPr>
            <p:cNvPr id="16" name="矩形 15"/>
            <p:cNvSpPr/>
            <p:nvPr/>
          </p:nvSpPr>
          <p:spPr>
            <a:xfrm>
              <a:off x="5233987" y="1896481"/>
              <a:ext cx="3808413" cy="277813"/>
            </a:xfrm>
            <a:prstGeom prst="rect">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lt1"/>
                </a:solidFill>
                <a:effectLst/>
                <a:uLnTx/>
                <a:uFillTx/>
                <a:latin typeface="+mn-lt"/>
                <a:ea typeface="+mn-ea"/>
                <a:cs typeface="+mn-cs"/>
              </a:endParaRPr>
            </a:p>
          </p:txBody>
        </p:sp>
      </p:grpSp>
      <p:sp>
        <p:nvSpPr>
          <p:cNvPr id="5" name="Content Placeholder 2"/>
          <p:cNvSpPr txBox="1"/>
          <p:nvPr/>
        </p:nvSpPr>
        <p:spPr>
          <a:xfrm>
            <a:off x="609600" y="193675"/>
            <a:ext cx="5255895" cy="388620"/>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5.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拔新领异</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成果发表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一键投稿</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7" name="组合 32"/>
          <p:cNvGrpSpPr/>
          <p:nvPr/>
        </p:nvGrpSpPr>
        <p:grpSpPr>
          <a:xfrm>
            <a:off x="-34925" y="6540500"/>
            <a:ext cx="12858750" cy="706755"/>
            <a:chOff x="-50" y="9496"/>
            <a:chExt cx="19296" cy="1113"/>
          </a:xfrm>
        </p:grpSpPr>
        <p:cxnSp>
          <p:nvCxnSpPr>
            <p:cNvPr id="8" name="直接连接符 7"/>
            <p:cNvCxnSpPr/>
            <p:nvPr/>
          </p:nvCxnSpPr>
          <p:spPr>
            <a:xfrm>
              <a:off x="-50" y="9745"/>
              <a:ext cx="19296" cy="0"/>
            </a:xfrm>
            <a:prstGeom prst="line">
              <a:avLst/>
            </a:prstGeom>
            <a:ln w="28575">
              <a:solidFill>
                <a:srgbClr val="026165"/>
              </a:solidFill>
            </a:ln>
          </p:spPr>
          <p:style>
            <a:lnRef idx="1">
              <a:srgbClr val="003366"/>
            </a:lnRef>
            <a:fillRef idx="0">
              <a:srgbClr val="003366"/>
            </a:fillRef>
            <a:effectRef idx="0">
              <a:srgbClr val="003366"/>
            </a:effectRef>
            <a:fontRef idx="minor">
              <a:srgbClr val="000000"/>
            </a:fontRef>
          </p:style>
        </p:cxnSp>
        <p:sp>
          <p:nvSpPr>
            <p:cNvPr id="9" name="文本框 34"/>
            <p:cNvSpPr txBox="1"/>
            <p:nvPr/>
          </p:nvSpPr>
          <p:spPr>
            <a:xfrm>
              <a:off x="4545" y="9966"/>
              <a:ext cx="2064"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深入研读</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10" name=" 184"/>
            <p:cNvSpPr/>
            <p:nvPr/>
          </p:nvSpPr>
          <p:spPr>
            <a:xfrm>
              <a:off x="2097" y="9554"/>
              <a:ext cx="324"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1" name=" 184"/>
            <p:cNvSpPr/>
            <p:nvPr/>
          </p:nvSpPr>
          <p:spPr>
            <a:xfrm>
              <a:off x="5266"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2" name=" 184"/>
            <p:cNvSpPr/>
            <p:nvPr/>
          </p:nvSpPr>
          <p:spPr>
            <a:xfrm>
              <a:off x="12202" y="9546"/>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17" name="文本框 38"/>
            <p:cNvSpPr txBox="1"/>
            <p:nvPr/>
          </p:nvSpPr>
          <p:spPr>
            <a:xfrm>
              <a:off x="1400" y="9969"/>
              <a:ext cx="2039" cy="531"/>
            </a:xfrm>
            <a:prstGeom prst="rect">
              <a:avLst/>
            </a:prstGeom>
            <a:noFill/>
            <a:ln w="9525">
              <a:noFill/>
            </a:ln>
          </p:spPr>
          <p:txBody>
            <a:bodyPr>
              <a:spAutoFit/>
            </a:bodyPr>
            <a:lstStyle/>
            <a:p>
              <a:pPr eaLnBrk="1" hangingPunct="1"/>
              <a:r>
                <a:rPr lang="zh-CN" altLang="en-US" sz="1600" b="1" dirty="0">
                  <a:solidFill>
                    <a:srgbClr val="053361"/>
                  </a:solidFill>
                  <a:latin typeface="微软雅黑" panose="020B0503020204020204" pitchFamily="34" charset="-122"/>
                  <a:ea typeface="微软雅黑" panose="020B0503020204020204" pitchFamily="34" charset="-122"/>
                </a:rPr>
                <a:t>查找文献</a:t>
              </a:r>
              <a:endParaRPr lang="zh-CN" altLang="en-US" sz="1600" b="1" dirty="0">
                <a:solidFill>
                  <a:srgbClr val="053361"/>
                </a:solidFill>
                <a:latin typeface="微软雅黑" panose="020B0503020204020204" pitchFamily="34" charset="-122"/>
                <a:ea typeface="微软雅黑" panose="020B0503020204020204" pitchFamily="34" charset="-122"/>
              </a:endParaRPr>
            </a:p>
          </p:txBody>
        </p:sp>
        <p:sp>
          <p:nvSpPr>
            <p:cNvPr id="18" name="文本框 39"/>
            <p:cNvSpPr txBox="1"/>
            <p:nvPr/>
          </p:nvSpPr>
          <p:spPr>
            <a:xfrm>
              <a:off x="15125" y="9981"/>
              <a:ext cx="2066" cy="628"/>
            </a:xfrm>
            <a:prstGeom prst="rect">
              <a:avLst/>
            </a:prstGeom>
            <a:noFill/>
            <a:ln w="9525">
              <a:noFill/>
            </a:ln>
          </p:spPr>
          <p:txBody>
            <a:bodyPr wrap="square">
              <a:spAutoFit/>
            </a:bodyPr>
            <a:lstStyle/>
            <a:p>
              <a:pPr eaLnBrk="1" hangingPunct="1"/>
              <a:r>
                <a:rPr lang="zh-CN" altLang="en-US" sz="2000" b="1" dirty="0">
                  <a:solidFill>
                    <a:srgbClr val="053361"/>
                  </a:solidFill>
                  <a:latin typeface="微软雅黑" panose="020B0503020204020204" pitchFamily="34" charset="-122"/>
                  <a:ea typeface="微软雅黑" panose="020B0503020204020204" pitchFamily="34" charset="-122"/>
                </a:rPr>
                <a:t>成果发表</a:t>
              </a:r>
              <a:endParaRPr lang="zh-CN" altLang="en-US" sz="2000" b="1" dirty="0">
                <a:solidFill>
                  <a:srgbClr val="053361"/>
                </a:solidFill>
                <a:latin typeface="微软雅黑" panose="020B0503020204020204" pitchFamily="34" charset="-122"/>
                <a:ea typeface="微软雅黑" panose="020B0503020204020204" pitchFamily="34" charset="-122"/>
              </a:endParaRPr>
            </a:p>
          </p:txBody>
        </p:sp>
        <p:sp>
          <p:nvSpPr>
            <p:cNvPr id="19" name="文本框 40"/>
            <p:cNvSpPr txBox="1"/>
            <p:nvPr/>
          </p:nvSpPr>
          <p:spPr>
            <a:xfrm>
              <a:off x="7858" y="9955"/>
              <a:ext cx="2064" cy="580"/>
            </a:xfrm>
            <a:prstGeom prst="rect">
              <a:avLst/>
            </a:prstGeom>
            <a:noFill/>
            <a:ln w="9525">
              <a:noFill/>
            </a:ln>
          </p:spPr>
          <p:txBody>
            <a:bodyPr>
              <a:spAutoFit/>
            </a:bodyPr>
            <a:lstStyle/>
            <a:p>
              <a:pPr eaLnBrk="1" hangingPunct="1"/>
              <a:r>
                <a:rPr lang="zh-CN" altLang="en-US" b="1" dirty="0">
                  <a:solidFill>
                    <a:srgbClr val="053361"/>
                  </a:solidFill>
                  <a:latin typeface="微软雅黑" panose="020B0503020204020204" pitchFamily="34" charset="-122"/>
                  <a:ea typeface="微软雅黑" panose="020B0503020204020204" pitchFamily="34" charset="-122"/>
                </a:rPr>
                <a:t>选题开题</a:t>
              </a:r>
              <a:endParaRPr lang="zh-CN" altLang="en-US" b="1" dirty="0">
                <a:solidFill>
                  <a:srgbClr val="053361"/>
                </a:solidFill>
                <a:latin typeface="微软雅黑" panose="020B0503020204020204" pitchFamily="34" charset="-122"/>
                <a:ea typeface="微软雅黑" panose="020B0503020204020204" pitchFamily="34" charset="-122"/>
              </a:endParaRPr>
            </a:p>
          </p:txBody>
        </p:sp>
        <p:sp>
          <p:nvSpPr>
            <p:cNvPr id="20" name=" 184"/>
            <p:cNvSpPr/>
            <p:nvPr/>
          </p:nvSpPr>
          <p:spPr>
            <a:xfrm>
              <a:off x="15825" y="9496"/>
              <a:ext cx="432" cy="454"/>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1" name=" 184"/>
            <p:cNvSpPr/>
            <p:nvPr/>
          </p:nvSpPr>
          <p:spPr>
            <a:xfrm>
              <a:off x="8577" y="9571"/>
              <a:ext cx="340" cy="340"/>
            </a:xfrm>
            <a:prstGeom prst="ellipse">
              <a:avLst/>
            </a:prstGeom>
            <a:solidFill>
              <a:srgbClr val="003366">
                <a:lumMod val="75000"/>
              </a:srgbClr>
            </a:solidFill>
            <a:ln>
              <a:noFill/>
            </a:ln>
          </p:spPr>
          <p:style>
            <a:lnRef idx="2">
              <a:srgbClr val="003366">
                <a:shade val="50000"/>
              </a:srgbClr>
            </a:lnRef>
            <a:fillRef idx="1">
              <a:srgbClr val="003366"/>
            </a:fillRef>
            <a:effectRef idx="0">
              <a:srgbClr val="003366"/>
            </a:effectRef>
            <a:fontRef idx="minor">
              <a:srgbClr val="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ea"/>
              </a:endParaRPr>
            </a:p>
          </p:txBody>
        </p:sp>
        <p:sp>
          <p:nvSpPr>
            <p:cNvPr id="22" name="文本框 44"/>
            <p:cNvSpPr txBox="1"/>
            <p:nvPr/>
          </p:nvSpPr>
          <p:spPr>
            <a:xfrm>
              <a:off x="11551" y="9981"/>
              <a:ext cx="2064" cy="580"/>
            </a:xfrm>
            <a:prstGeom prst="rect">
              <a:avLst/>
            </a:prstGeom>
            <a:noFill/>
            <a:ln w="9525">
              <a:noFill/>
            </a:ln>
          </p:spPr>
          <p:txBody>
            <a:bodyPr>
              <a:spAutoFit/>
            </a:bodyPr>
            <a:lstStyle/>
            <a:p>
              <a:pPr eaLnBrk="1" hangingPunct="1"/>
              <a:r>
                <a:rPr lang="zh-CN" altLang="en-US" b="1" dirty="0">
                  <a:solidFill>
                    <a:srgbClr val="003366"/>
                  </a:solidFill>
                  <a:latin typeface="微软雅黑" panose="020B0503020204020204" pitchFamily="34" charset="-122"/>
                  <a:ea typeface="微软雅黑" panose="020B0503020204020204" pitchFamily="34" charset="-122"/>
                </a:rPr>
                <a:t>论文撰写</a:t>
              </a:r>
              <a:endParaRPr lang="zh-CN" altLang="en-US" b="1" dirty="0">
                <a:solidFill>
                  <a:srgbClr val="00336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Content Placeholder 2"/>
          <p:cNvSpPr txBox="1"/>
          <p:nvPr/>
        </p:nvSpPr>
        <p:spPr>
          <a:xfrm>
            <a:off x="609600" y="193675"/>
            <a:ext cx="6564376" cy="389337"/>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6</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25"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师生协同</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促进交流  </a:t>
            </a:r>
            <a:r>
              <a:rPr lang="en-US" altLang="zh-CN"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zh-CN" altLang="en-US"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教学相长</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25"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nvGrpSpPr>
          <p:cNvPr id="23" name="组合 22"/>
          <p:cNvGrpSpPr/>
          <p:nvPr>
            <p:custDataLst>
              <p:tags r:id="rId3"/>
            </p:custDataLst>
          </p:nvPr>
        </p:nvGrpSpPr>
        <p:grpSpPr>
          <a:xfrm>
            <a:off x="2563882" y="2358695"/>
            <a:ext cx="9070970" cy="2515260"/>
            <a:chOff x="733425" y="3245907"/>
            <a:chExt cx="5373982" cy="1490134"/>
          </a:xfrm>
        </p:grpSpPr>
        <p:sp>
          <p:nvSpPr>
            <p:cNvPr id="24" name="任意多边形 14"/>
            <p:cNvSpPr/>
            <p:nvPr>
              <p:custDataLst>
                <p:tags r:id="rId4"/>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sp>
          <p:nvSpPr>
            <p:cNvPr id="25" name="任意多边形 15"/>
            <p:cNvSpPr/>
            <p:nvPr>
              <p:custDataLst>
                <p:tags r:id="rId5"/>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sp>
          <p:nvSpPr>
            <p:cNvPr id="26" name="任意多边形 16"/>
            <p:cNvSpPr/>
            <p:nvPr>
              <p:custDataLst>
                <p:tags r:id="rId6"/>
              </p:custDataLst>
            </p:nvPr>
          </p:nvSpPr>
          <p:spPr>
            <a:xfrm>
              <a:off x="3322657"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sp>
          <p:nvSpPr>
            <p:cNvPr id="27" name="任意多边形 17"/>
            <p:cNvSpPr/>
            <p:nvPr>
              <p:custDataLst>
                <p:tags r:id="rId7"/>
              </p:custDataLst>
            </p:nvPr>
          </p:nvSpPr>
          <p:spPr>
            <a:xfrm>
              <a:off x="4617273"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grpSp>
      <p:grpSp>
        <p:nvGrpSpPr>
          <p:cNvPr id="28" name="组合 27"/>
          <p:cNvGrpSpPr/>
          <p:nvPr>
            <p:custDataLst>
              <p:tags r:id="rId8"/>
            </p:custDataLst>
          </p:nvPr>
        </p:nvGrpSpPr>
        <p:grpSpPr>
          <a:xfrm>
            <a:off x="2563882" y="2358695"/>
            <a:ext cx="9070970" cy="2515260"/>
            <a:chOff x="733425" y="3245907"/>
            <a:chExt cx="5373982" cy="1490134"/>
          </a:xfrm>
        </p:grpSpPr>
        <p:sp>
          <p:nvSpPr>
            <p:cNvPr id="29" name="任意多边形 8"/>
            <p:cNvSpPr/>
            <p:nvPr>
              <p:custDataLst>
                <p:tags r:id="rId9"/>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sp>
          <p:nvSpPr>
            <p:cNvPr id="30" name="任意多边形 9"/>
            <p:cNvSpPr/>
            <p:nvPr>
              <p:custDataLst>
                <p:tags r:id="rId10"/>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sp>
          <p:nvSpPr>
            <p:cNvPr id="31" name="任意多边形 10"/>
            <p:cNvSpPr/>
            <p:nvPr>
              <p:custDataLst>
                <p:tags r:id="rId11"/>
              </p:custDataLst>
            </p:nvPr>
          </p:nvSpPr>
          <p:spPr>
            <a:xfrm>
              <a:off x="3322657"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sp>
          <p:nvSpPr>
            <p:cNvPr id="32" name="任意多边形 11"/>
            <p:cNvSpPr/>
            <p:nvPr>
              <p:custDataLst>
                <p:tags r:id="rId12"/>
              </p:custDataLst>
            </p:nvPr>
          </p:nvSpPr>
          <p:spPr>
            <a:xfrm>
              <a:off x="4617273"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27743" tIns="227743" rIns="227743" bIns="227743" numCol="1" spcCol="0" rtlCol="0" fromWordArt="0" anchor="ctr" anchorCtr="0" forceAA="0" compatLnSpc="1">
              <a:noAutofit/>
            </a:bodyPr>
            <a:lstStyle/>
            <a:p>
              <a:pPr algn="ctr">
                <a:lnSpc>
                  <a:spcPct val="130000"/>
                </a:lnSpc>
              </a:pPr>
              <a:endParaRPr lang="zh-CN" altLang="en-US" sz="2110" dirty="0" err="1"/>
            </a:p>
          </p:txBody>
        </p:sp>
      </p:grpSp>
      <p:sp>
        <p:nvSpPr>
          <p:cNvPr id="33" name="矩形 32"/>
          <p:cNvSpPr/>
          <p:nvPr>
            <p:custDataLst>
              <p:tags r:id="rId13"/>
            </p:custDataLst>
          </p:nvPr>
        </p:nvSpPr>
        <p:spPr>
          <a:xfrm>
            <a:off x="2893904" y="3304620"/>
            <a:ext cx="1855214" cy="623412"/>
          </a:xfrm>
          <a:prstGeom prst="rect">
            <a:avLst/>
          </a:prstGeom>
        </p:spPr>
        <p:txBody>
          <a:bodyPr wrap="square" anchor="ctr">
            <a:noAutofit/>
          </a:bodyPr>
          <a:lstStyle/>
          <a:p>
            <a:pPr algn="ctr"/>
            <a:r>
              <a:rPr lang="zh-CN" altLang="en-US" sz="2110" dirty="0">
                <a:latin typeface="微软雅黑" panose="020B0503020204020204" pitchFamily="34" charset="-122"/>
                <a:ea typeface="微软雅黑" panose="020B0503020204020204" pitchFamily="34" charset="-122"/>
                <a:cs typeface="+mj-cs"/>
              </a:rPr>
              <a:t>学生必读</a:t>
            </a:r>
            <a:endParaRPr lang="zh-CN" altLang="en-US" sz="2110" dirty="0">
              <a:latin typeface="微软雅黑" panose="020B0503020204020204" pitchFamily="34" charset="-122"/>
              <a:ea typeface="微软雅黑" panose="020B0503020204020204" pitchFamily="34" charset="-122"/>
              <a:cs typeface="+mj-cs"/>
            </a:endParaRPr>
          </a:p>
          <a:p>
            <a:pPr algn="ctr"/>
            <a:r>
              <a:rPr lang="zh-CN" altLang="en-US" sz="2110" dirty="0">
                <a:latin typeface="微软雅黑" panose="020B0503020204020204" pitchFamily="34" charset="-122"/>
                <a:ea typeface="微软雅黑" panose="020B0503020204020204" pitchFamily="34" charset="-122"/>
                <a:cs typeface="+mj-cs"/>
              </a:rPr>
              <a:t>文献资料</a:t>
            </a:r>
            <a:endParaRPr lang="zh-CN" altLang="en-US" sz="2110" dirty="0">
              <a:latin typeface="微软雅黑" panose="020B0503020204020204" pitchFamily="34" charset="-122"/>
              <a:ea typeface="微软雅黑" panose="020B0503020204020204" pitchFamily="34" charset="-122"/>
              <a:cs typeface="+mj-cs"/>
            </a:endParaRPr>
          </a:p>
        </p:txBody>
      </p:sp>
      <p:sp>
        <p:nvSpPr>
          <p:cNvPr id="34" name="矩形 33"/>
          <p:cNvSpPr/>
          <p:nvPr>
            <p:custDataLst>
              <p:tags r:id="rId14"/>
            </p:custDataLst>
          </p:nvPr>
        </p:nvSpPr>
        <p:spPr>
          <a:xfrm>
            <a:off x="5079140" y="3304620"/>
            <a:ext cx="1855214" cy="623412"/>
          </a:xfrm>
          <a:prstGeom prst="rect">
            <a:avLst/>
          </a:prstGeom>
        </p:spPr>
        <p:txBody>
          <a:bodyPr wrap="square" anchor="ctr">
            <a:noAutofit/>
          </a:bodyPr>
          <a:lstStyle/>
          <a:p>
            <a:pPr algn="ctr"/>
            <a:r>
              <a:rPr lang="zh-CN" altLang="en-US" sz="2110" dirty="0">
                <a:latin typeface="微软雅黑" panose="020B0503020204020204" pitchFamily="34" charset="-122"/>
                <a:ea typeface="微软雅黑" panose="020B0503020204020204" pitchFamily="34" charset="-122"/>
                <a:cs typeface="+mj-cs"/>
              </a:rPr>
              <a:t>项目资料</a:t>
            </a:r>
            <a:endParaRPr lang="zh-CN" altLang="en-US" sz="2110" dirty="0">
              <a:latin typeface="微软雅黑" panose="020B0503020204020204" pitchFamily="34" charset="-122"/>
              <a:ea typeface="微软雅黑" panose="020B0503020204020204" pitchFamily="34" charset="-122"/>
              <a:cs typeface="+mj-cs"/>
            </a:endParaRPr>
          </a:p>
          <a:p>
            <a:pPr algn="ctr"/>
            <a:r>
              <a:rPr lang="zh-CN" altLang="en-US" sz="2110" dirty="0">
                <a:latin typeface="微软雅黑" panose="020B0503020204020204" pitchFamily="34" charset="-122"/>
                <a:ea typeface="微软雅黑" panose="020B0503020204020204" pitchFamily="34" charset="-122"/>
                <a:cs typeface="+mj-cs"/>
              </a:rPr>
              <a:t>实验数据</a:t>
            </a:r>
            <a:endParaRPr lang="zh-CN" altLang="en-US" sz="2110" dirty="0">
              <a:latin typeface="微软雅黑" panose="020B0503020204020204" pitchFamily="34" charset="-122"/>
              <a:ea typeface="微软雅黑" panose="020B0503020204020204" pitchFamily="34" charset="-122"/>
              <a:cs typeface="+mj-cs"/>
            </a:endParaRPr>
          </a:p>
        </p:txBody>
      </p:sp>
      <p:sp>
        <p:nvSpPr>
          <p:cNvPr id="35" name="矩形 34"/>
          <p:cNvSpPr/>
          <p:nvPr>
            <p:custDataLst>
              <p:tags r:id="rId15"/>
            </p:custDataLst>
          </p:nvPr>
        </p:nvSpPr>
        <p:spPr>
          <a:xfrm>
            <a:off x="7264378" y="3304620"/>
            <a:ext cx="1855214" cy="623412"/>
          </a:xfrm>
          <a:prstGeom prst="rect">
            <a:avLst/>
          </a:prstGeom>
        </p:spPr>
        <p:txBody>
          <a:bodyPr wrap="square" anchor="ctr">
            <a:noAutofit/>
          </a:bodyPr>
          <a:lstStyle/>
          <a:p>
            <a:pPr algn="ctr"/>
            <a:r>
              <a:rPr lang="zh-CN" altLang="en-US" sz="2110" dirty="0">
                <a:latin typeface="微软雅黑" panose="020B0503020204020204" pitchFamily="34" charset="-122"/>
                <a:ea typeface="微软雅黑" panose="020B0503020204020204" pitchFamily="34" charset="-122"/>
                <a:cs typeface="+mj-cs"/>
              </a:rPr>
              <a:t>过往问题</a:t>
            </a:r>
            <a:endParaRPr lang="zh-CN" altLang="en-US" sz="2110" dirty="0">
              <a:latin typeface="微软雅黑" panose="020B0503020204020204" pitchFamily="34" charset="-122"/>
              <a:ea typeface="微软雅黑" panose="020B0503020204020204" pitchFamily="34" charset="-122"/>
              <a:cs typeface="+mj-cs"/>
            </a:endParaRPr>
          </a:p>
          <a:p>
            <a:pPr algn="ctr"/>
            <a:r>
              <a:rPr lang="zh-CN" altLang="en-US" sz="2110" dirty="0">
                <a:latin typeface="微软雅黑" panose="020B0503020204020204" pitchFamily="34" charset="-122"/>
                <a:ea typeface="微软雅黑" panose="020B0503020204020204" pitchFamily="34" charset="-122"/>
                <a:cs typeface="+mj-cs"/>
              </a:rPr>
              <a:t>经验方法</a:t>
            </a:r>
            <a:endParaRPr lang="zh-CN" altLang="en-US" sz="2110" dirty="0">
              <a:latin typeface="微软雅黑" panose="020B0503020204020204" pitchFamily="34" charset="-122"/>
              <a:ea typeface="微软雅黑" panose="020B0503020204020204" pitchFamily="34" charset="-122"/>
              <a:cs typeface="+mj-cs"/>
            </a:endParaRPr>
          </a:p>
        </p:txBody>
      </p:sp>
      <p:sp>
        <p:nvSpPr>
          <p:cNvPr id="36" name="矩形 35"/>
          <p:cNvSpPr/>
          <p:nvPr>
            <p:custDataLst>
              <p:tags r:id="rId16"/>
            </p:custDataLst>
          </p:nvPr>
        </p:nvSpPr>
        <p:spPr>
          <a:xfrm>
            <a:off x="9449612" y="3304620"/>
            <a:ext cx="1855214" cy="623412"/>
          </a:xfrm>
          <a:prstGeom prst="rect">
            <a:avLst/>
          </a:prstGeom>
        </p:spPr>
        <p:txBody>
          <a:bodyPr wrap="square" anchor="ctr">
            <a:noAutofit/>
          </a:bodyPr>
          <a:lstStyle/>
          <a:p>
            <a:pPr algn="ctr"/>
            <a:r>
              <a:rPr lang="zh-CN" altLang="en-US" sz="2110" dirty="0">
                <a:latin typeface="微软雅黑" panose="020B0503020204020204" pitchFamily="34" charset="-122"/>
                <a:ea typeface="微软雅黑" panose="020B0503020204020204" pitchFamily="34" charset="-122"/>
                <a:cs typeface="+mj-cs"/>
              </a:rPr>
              <a:t>日常工作</a:t>
            </a:r>
            <a:endParaRPr lang="zh-CN" altLang="en-US" sz="2110" dirty="0">
              <a:latin typeface="微软雅黑" panose="020B0503020204020204" pitchFamily="34" charset="-122"/>
              <a:ea typeface="微软雅黑" panose="020B0503020204020204" pitchFamily="34" charset="-122"/>
              <a:cs typeface="+mj-cs"/>
            </a:endParaRPr>
          </a:p>
          <a:p>
            <a:pPr algn="ctr"/>
            <a:r>
              <a:rPr lang="zh-CN" altLang="en-US" sz="2110" dirty="0">
                <a:latin typeface="微软雅黑" panose="020B0503020204020204" pitchFamily="34" charset="-122"/>
                <a:ea typeface="微软雅黑" panose="020B0503020204020204" pitchFamily="34" charset="-122"/>
                <a:cs typeface="+mj-cs"/>
              </a:rPr>
              <a:t>阶段总结</a:t>
            </a:r>
            <a:endParaRPr lang="zh-CN" altLang="en-US" sz="2110" dirty="0">
              <a:latin typeface="微软雅黑" panose="020B0503020204020204" pitchFamily="34" charset="-122"/>
              <a:ea typeface="微软雅黑" panose="020B0503020204020204" pitchFamily="34" charset="-122"/>
              <a:cs typeface="+mj-cs"/>
            </a:endParaRPr>
          </a:p>
        </p:txBody>
      </p:sp>
      <p:sp>
        <p:nvSpPr>
          <p:cNvPr id="37" name="矩形 36"/>
          <p:cNvSpPr/>
          <p:nvPr>
            <p:custDataLst>
              <p:tags r:id="rId17"/>
            </p:custDataLst>
          </p:nvPr>
        </p:nvSpPr>
        <p:spPr>
          <a:xfrm>
            <a:off x="2352960" y="1380574"/>
            <a:ext cx="3064637" cy="978399"/>
          </a:xfrm>
          <a:prstGeom prst="rect">
            <a:avLst/>
          </a:prstGeom>
        </p:spPr>
        <p:txBody>
          <a:bodyPr wrap="square" anchor="b">
            <a:normAutofit/>
          </a:bodyPr>
          <a:lstStyle/>
          <a:p>
            <a:pPr algn="ctr"/>
            <a:r>
              <a:rPr lang="zh-CN" altLang="en-US" sz="2110" dirty="0">
                <a:latin typeface="微软雅黑" panose="020B0503020204020204" pitchFamily="34" charset="-122"/>
                <a:ea typeface="微软雅黑" panose="020B0503020204020204" pitchFamily="34" charset="-122"/>
              </a:rPr>
              <a:t>学生不必因此缠问导师</a:t>
            </a:r>
            <a:endParaRPr lang="zh-CN" altLang="en-US" sz="2110" dirty="0">
              <a:latin typeface="微软雅黑" panose="020B0503020204020204" pitchFamily="34" charset="-122"/>
              <a:ea typeface="微软雅黑" panose="020B0503020204020204" pitchFamily="34" charset="-122"/>
            </a:endParaRPr>
          </a:p>
          <a:p>
            <a:pPr algn="ctr"/>
            <a:r>
              <a:rPr lang="zh-CN" altLang="en-US" sz="2110" dirty="0">
                <a:latin typeface="微软雅黑" panose="020B0503020204020204" pitchFamily="34" charset="-122"/>
                <a:ea typeface="微软雅黑" panose="020B0503020204020204" pitchFamily="34" charset="-122"/>
              </a:rPr>
              <a:t>提升自主学习能力</a:t>
            </a:r>
            <a:endParaRPr lang="zh-CN" altLang="en-US" sz="2110" dirty="0">
              <a:latin typeface="微软雅黑" panose="020B0503020204020204" pitchFamily="34" charset="-122"/>
              <a:ea typeface="微软雅黑" panose="020B0503020204020204" pitchFamily="34" charset="-122"/>
            </a:endParaRPr>
          </a:p>
        </p:txBody>
      </p:sp>
      <p:sp>
        <p:nvSpPr>
          <p:cNvPr id="38" name="矩形 37"/>
          <p:cNvSpPr/>
          <p:nvPr>
            <p:custDataLst>
              <p:tags r:id="rId18"/>
            </p:custDataLst>
          </p:nvPr>
        </p:nvSpPr>
        <p:spPr>
          <a:xfrm>
            <a:off x="4573156" y="4867253"/>
            <a:ext cx="2931767" cy="1558527"/>
          </a:xfrm>
          <a:prstGeom prst="rect">
            <a:avLst/>
          </a:prstGeom>
        </p:spPr>
        <p:txBody>
          <a:bodyPr wrap="square">
            <a:normAutofit/>
          </a:bodyPr>
          <a:lstStyle/>
          <a:p>
            <a:pPr algn="ctr"/>
            <a:r>
              <a:rPr lang="zh-CN" altLang="en-US" sz="2110" dirty="0">
                <a:latin typeface="微软雅黑" panose="020B0503020204020204" pitchFamily="34" charset="-122"/>
                <a:ea typeface="微软雅黑" panose="020B0503020204020204" pitchFamily="34" charset="-122"/>
              </a:rPr>
              <a:t>导师不必向已毕业学生追要数据</a:t>
            </a:r>
            <a:endParaRPr lang="zh-CN" altLang="en-US" sz="2110" dirty="0">
              <a:latin typeface="微软雅黑" panose="020B0503020204020204" pitchFamily="34" charset="-122"/>
              <a:ea typeface="微软雅黑" panose="020B0503020204020204" pitchFamily="34" charset="-122"/>
            </a:endParaRPr>
          </a:p>
        </p:txBody>
      </p:sp>
      <p:sp>
        <p:nvSpPr>
          <p:cNvPr id="39" name="矩形 38"/>
          <p:cNvSpPr/>
          <p:nvPr>
            <p:custDataLst>
              <p:tags r:id="rId19"/>
            </p:custDataLst>
          </p:nvPr>
        </p:nvSpPr>
        <p:spPr>
          <a:xfrm>
            <a:off x="8946438" y="4867458"/>
            <a:ext cx="3098560" cy="1558653"/>
          </a:xfrm>
          <a:prstGeom prst="rect">
            <a:avLst/>
          </a:prstGeom>
        </p:spPr>
        <p:txBody>
          <a:bodyPr wrap="square">
            <a:normAutofit/>
          </a:bodyPr>
          <a:lstStyle/>
          <a:p>
            <a:pPr algn="ctr"/>
            <a:r>
              <a:rPr lang="zh-CN" altLang="en-US" sz="2110" dirty="0">
                <a:latin typeface="微软雅黑" panose="020B0503020204020204" pitchFamily="34" charset="-122"/>
                <a:ea typeface="微软雅黑" panose="020B0503020204020204" pitchFamily="34" charset="-122"/>
              </a:rPr>
              <a:t>追踪科研过程、记录研讨结果、留存思路灵感。</a:t>
            </a:r>
            <a:endParaRPr lang="zh-CN" altLang="en-US" sz="2110" dirty="0">
              <a:latin typeface="微软雅黑" panose="020B0503020204020204" pitchFamily="34" charset="-122"/>
              <a:ea typeface="微软雅黑" panose="020B0503020204020204" pitchFamily="34" charset="-122"/>
            </a:endParaRPr>
          </a:p>
        </p:txBody>
      </p:sp>
      <p:pic>
        <p:nvPicPr>
          <p:cNvPr id="40" name="图片 39" descr="循环"/>
          <p:cNvPicPr>
            <a:picLocks noChangeAspect="1"/>
          </p:cNvPicPr>
          <p:nvPr/>
        </p:nvPicPr>
        <p:blipFill>
          <a:blip r:embed="rId20"/>
          <a:stretch>
            <a:fillRect/>
          </a:stretch>
        </p:blipFill>
        <p:spPr>
          <a:xfrm>
            <a:off x="377885" y="4426309"/>
            <a:ext cx="2185997" cy="2185997"/>
          </a:xfrm>
          <a:prstGeom prst="rect">
            <a:avLst/>
          </a:prstGeom>
        </p:spPr>
      </p:pic>
      <p:sp>
        <p:nvSpPr>
          <p:cNvPr id="41" name="矩形 40"/>
          <p:cNvSpPr/>
          <p:nvPr>
            <p:custDataLst>
              <p:tags r:id="rId21"/>
            </p:custDataLst>
          </p:nvPr>
        </p:nvSpPr>
        <p:spPr>
          <a:xfrm>
            <a:off x="6787733" y="1478552"/>
            <a:ext cx="2931767" cy="880143"/>
          </a:xfrm>
          <a:prstGeom prst="rect">
            <a:avLst/>
          </a:prstGeom>
        </p:spPr>
        <p:txBody>
          <a:bodyPr wrap="square" anchor="b">
            <a:normAutofit/>
          </a:bodyPr>
          <a:lstStyle/>
          <a:p>
            <a:pPr algn="ctr"/>
            <a:r>
              <a:rPr lang="zh-CN" altLang="en-US" sz="2110" dirty="0">
                <a:latin typeface="微软雅黑" panose="020B0503020204020204" pitchFamily="34" charset="-122"/>
                <a:ea typeface="微软雅黑" panose="020B0503020204020204" pitchFamily="34" charset="-122"/>
              </a:rPr>
              <a:t>形成问题库与方法库，有迹可循</a:t>
            </a:r>
            <a:endParaRPr lang="zh-CN" altLang="en-US" sz="211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custDataLst>
              <p:tags r:id="rId1"/>
            </p:custDataLst>
          </p:nvPr>
        </p:nvSpPr>
        <p:spPr>
          <a:xfrm>
            <a:off x="733925" y="646056"/>
            <a:ext cx="12124260" cy="31747"/>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 name="任意多边形 1"/>
          <p:cNvSpPr/>
          <p:nvPr>
            <p:custDataLst>
              <p:tags r:id="rId2"/>
            </p:custDataLst>
          </p:nvPr>
        </p:nvSpPr>
        <p:spPr>
          <a:xfrm>
            <a:off x="564" y="141276"/>
            <a:ext cx="577799" cy="536528"/>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26" tIns="48213" rIns="96426" bIns="48213"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rgbClr val="7EC234"/>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Content Placeholder 2"/>
          <p:cNvSpPr txBox="1"/>
          <p:nvPr/>
        </p:nvSpPr>
        <p:spPr>
          <a:xfrm>
            <a:off x="609600" y="193675"/>
            <a:ext cx="7546902" cy="389337"/>
          </a:xfrm>
          <a:prstGeom prst="rect">
            <a:avLst/>
          </a:prstGeom>
        </p:spPr>
        <p:txBody>
          <a:bodyPr vert="horz" wrap="square" lIns="0" tIns="0" rIns="0" bIns="0" rtlCol="0" anchor="t">
            <a:spAutoFit/>
            <a:scene3d>
              <a:camera prst="orthographicFront"/>
              <a:lightRig rig="threePt" dir="t"/>
            </a:scene3d>
          </a:bodyPr>
          <a:lstStyle>
            <a:lvl1pPr marL="0" indent="0" algn="r" defTabSz="457200" rtl="0" eaLnBrk="1" latinLnBrk="0" hangingPunct="1">
              <a:spcBef>
                <a:spcPct val="20000"/>
              </a:spcBef>
              <a:spcAft>
                <a:spcPts val="600"/>
              </a:spcAft>
              <a:buClr>
                <a:srgbClr val="003366">
                  <a:lumMod val="75000"/>
                </a:srgbClr>
              </a:buClr>
              <a:buSzPct val="145000"/>
              <a:buFont typeface="Arial" panose="020B0604020202020204"/>
              <a:buNone/>
              <a:defRPr sz="2100" kern="1200" cap="none">
                <a:solidFill>
                  <a:srgbClr val="000000"/>
                </a:solidFill>
                <a:effectLst/>
                <a:latin typeface="Arial" panose="020B0604020202020204" pitchFamily="34" charset="0"/>
                <a:ea typeface="微软雅黑" panose="020B0503020204020204" pitchFamily="34" charset="-122"/>
                <a:cs typeface="+mn-ea"/>
              </a:defRPr>
            </a:lvl1pPr>
            <a:lvl2pPr marL="457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2000" kern="1200" cap="none">
                <a:solidFill>
                  <a:srgbClr val="000000">
                    <a:tint val="75000"/>
                  </a:srgbClr>
                </a:solidFill>
                <a:effectLst/>
                <a:latin typeface="Arial" panose="020B0604020202020204" pitchFamily="34" charset="0"/>
                <a:ea typeface="微软雅黑" panose="020B0503020204020204" pitchFamily="34" charset="-122"/>
                <a:cs typeface="+mn-ea"/>
              </a:defRPr>
            </a:lvl2pPr>
            <a:lvl3pPr marL="914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800" kern="1200" cap="none">
                <a:solidFill>
                  <a:srgbClr val="000000">
                    <a:tint val="75000"/>
                  </a:srgbClr>
                </a:solidFill>
                <a:effectLst/>
                <a:latin typeface="Arial" panose="020B0604020202020204" pitchFamily="34" charset="0"/>
                <a:ea typeface="微软雅黑" panose="020B0503020204020204" pitchFamily="34" charset="-122"/>
                <a:cs typeface="+mn-ea"/>
              </a:defRPr>
            </a:lvl3pPr>
            <a:lvl4pPr marL="1371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600" kern="1200" cap="none">
                <a:solidFill>
                  <a:srgbClr val="000000">
                    <a:tint val="75000"/>
                  </a:srgbClr>
                </a:solidFill>
                <a:effectLst/>
                <a:latin typeface="Arial" panose="020B0604020202020204" pitchFamily="34" charset="0"/>
                <a:ea typeface="微软雅黑" panose="020B0503020204020204" pitchFamily="34" charset="-122"/>
                <a:cs typeface="+mn-ea"/>
              </a:defRPr>
            </a:lvl4pPr>
            <a:lvl5pPr marL="18288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5pPr>
            <a:lvl6pPr marL="22860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6pPr>
            <a:lvl7pPr marL="27432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7pPr>
            <a:lvl8pPr marL="32004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8pPr>
            <a:lvl9pPr marL="3657600" indent="0" algn="ctr" defTabSz="457200" rtl="0" eaLnBrk="1" latinLnBrk="0" hangingPunct="1">
              <a:spcBef>
                <a:spcPct val="20000"/>
              </a:spcBef>
              <a:spcAft>
                <a:spcPts val="600"/>
              </a:spcAft>
              <a:buClr>
                <a:srgbClr val="003366">
                  <a:lumMod val="75000"/>
                </a:srgbClr>
              </a:buClr>
              <a:buSzPct val="145000"/>
              <a:buFont typeface="Arial" panose="020B0604020202020204"/>
              <a:buNone/>
              <a:defRPr sz="1400" kern="1200" cap="none">
                <a:solidFill>
                  <a:srgbClr val="000000">
                    <a:tint val="75000"/>
                  </a:srgbClr>
                </a:solidFill>
                <a:effectLst/>
                <a:latin typeface="Arial" panose="020B0604020202020204" pitchFamily="34" charset="0"/>
                <a:ea typeface="微软雅黑" panose="020B0503020204020204" pitchFamily="34" charset="-122"/>
                <a:cs typeface="+mn-ea"/>
              </a:defRPr>
            </a:lvl9pPr>
          </a:lstStyle>
          <a:p>
            <a:pPr algn="l"/>
            <a:r>
              <a:rPr lang="en-US" altLang="zh-CN"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6</a:t>
            </a:r>
            <a:r>
              <a:rPr lang="en-US" altLang="zh-CN"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a:t>
            </a:r>
            <a:r>
              <a:rPr lang="zh-CN" altLang="en-US" sz="2525"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师生协同</a:t>
            </a:r>
            <a:r>
              <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 促进</a:t>
            </a:r>
            <a:r>
              <a:rPr lang="zh-CN" altLang="en-US"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交流  </a:t>
            </a:r>
            <a:r>
              <a:rPr lang="en-US" altLang="zh-CN"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 </a:t>
            </a:r>
            <a:r>
              <a:rPr lang="zh-CN" altLang="en-US" sz="2530" dirty="0">
                <a:effectLst>
                  <a:outerShdw blurRad="38100" dist="19050" dir="2700000" algn="tl" rotWithShape="0">
                    <a:srgbClr val="000000">
                      <a:alpha val="40000"/>
                    </a:srgbClr>
                  </a:outerShdw>
                </a:effectLst>
                <a:cs typeface="微软雅黑" panose="020B0503020204020204" pitchFamily="34" charset="-122"/>
                <a:sym typeface="Arial" panose="020B0604020202020204" pitchFamily="34" charset="0"/>
              </a:rPr>
              <a:t>求是存新 积微成著</a:t>
            </a:r>
            <a:endParaRPr lang="zh-CN" altLang="en-US" sz="2530" dirty="0">
              <a:solidFill>
                <a:srgbClr val="000000"/>
              </a:solidFill>
              <a:effectLst>
                <a:outerShdw blurRad="38100" dist="19050" dir="2700000" algn="tl" rotWithShape="0">
                  <a:srgbClr val="000000">
                    <a:alpha val="40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pic>
        <p:nvPicPr>
          <p:cNvPr id="43" name="图片 42"/>
          <p:cNvPicPr>
            <a:picLocks noChangeAspect="1"/>
          </p:cNvPicPr>
          <p:nvPr/>
        </p:nvPicPr>
        <p:blipFill>
          <a:blip r:embed="rId3"/>
          <a:srcRect l="20801" t="27048" r="21116" b="11008"/>
          <a:stretch>
            <a:fillRect/>
          </a:stretch>
        </p:blipFill>
        <p:spPr>
          <a:xfrm rot="10800000">
            <a:off x="5644499" y="5293898"/>
            <a:ext cx="1601898" cy="1712397"/>
          </a:xfrm>
          <a:prstGeom prst="rect">
            <a:avLst/>
          </a:prstGeom>
        </p:spPr>
      </p:pic>
      <p:sp>
        <p:nvSpPr>
          <p:cNvPr id="44" name="椭圆 43"/>
          <p:cNvSpPr/>
          <p:nvPr/>
        </p:nvSpPr>
        <p:spPr>
          <a:xfrm>
            <a:off x="353" y="5485430"/>
            <a:ext cx="1328843" cy="1328843"/>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95233" y="5712454"/>
            <a:ext cx="938905" cy="871264"/>
          </a:xfrm>
          <a:prstGeom prst="rect">
            <a:avLst/>
          </a:prstGeom>
          <a:noFill/>
        </p:spPr>
        <p:txBody>
          <a:bodyPr wrap="square" rtlCol="0">
            <a:spAutoFit/>
          </a:bodyPr>
          <a:lstStyle/>
          <a:p>
            <a:r>
              <a:rPr lang="zh-CN" altLang="zh-CN" sz="2530">
                <a:solidFill>
                  <a:schemeClr val="bg1"/>
                </a:solidFill>
                <a:latin typeface="微软雅黑" panose="020B0503020204020204" pitchFamily="34" charset="-122"/>
                <a:ea typeface="微软雅黑" panose="020B0503020204020204" pitchFamily="34" charset="-122"/>
              </a:rPr>
              <a:t>研讨学习</a:t>
            </a:r>
            <a:endParaRPr lang="zh-CN" altLang="zh-CN" sz="2530">
              <a:solidFill>
                <a:schemeClr val="bg1"/>
              </a:solidFill>
              <a:latin typeface="微软雅黑" panose="020B0503020204020204" pitchFamily="34" charset="-122"/>
              <a:ea typeface="微软雅黑" panose="020B0503020204020204" pitchFamily="34" charset="-122"/>
            </a:endParaRPr>
          </a:p>
        </p:txBody>
      </p:sp>
      <p:sp>
        <p:nvSpPr>
          <p:cNvPr id="46" name="椭圆 45"/>
          <p:cNvSpPr/>
          <p:nvPr/>
        </p:nvSpPr>
        <p:spPr>
          <a:xfrm>
            <a:off x="1821910" y="5485430"/>
            <a:ext cx="1328843" cy="1328843"/>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2016789" y="5712454"/>
            <a:ext cx="938905" cy="871264"/>
          </a:xfrm>
          <a:prstGeom prst="rect">
            <a:avLst/>
          </a:prstGeom>
          <a:noFill/>
        </p:spPr>
        <p:txBody>
          <a:bodyPr wrap="square" rtlCol="0">
            <a:spAutoFit/>
          </a:bodyPr>
          <a:lstStyle/>
          <a:p>
            <a:r>
              <a:rPr lang="zh-CN" altLang="zh-CN" sz="2530">
                <a:solidFill>
                  <a:schemeClr val="bg1"/>
                </a:solidFill>
                <a:latin typeface="微软雅黑" panose="020B0503020204020204" pitchFamily="34" charset="-122"/>
                <a:ea typeface="微软雅黑" panose="020B0503020204020204" pitchFamily="34" charset="-122"/>
              </a:rPr>
              <a:t>调研综述</a:t>
            </a:r>
            <a:endParaRPr lang="zh-CN" altLang="zh-CN" sz="2530">
              <a:solidFill>
                <a:schemeClr val="bg1"/>
              </a:solidFill>
              <a:latin typeface="微软雅黑" panose="020B0503020204020204" pitchFamily="34" charset="-122"/>
              <a:ea typeface="微软雅黑" panose="020B0503020204020204" pitchFamily="34" charset="-122"/>
            </a:endParaRPr>
          </a:p>
        </p:txBody>
      </p:sp>
      <p:sp>
        <p:nvSpPr>
          <p:cNvPr id="48" name="椭圆 47"/>
          <p:cNvSpPr/>
          <p:nvPr/>
        </p:nvSpPr>
        <p:spPr>
          <a:xfrm>
            <a:off x="3654181" y="5485430"/>
            <a:ext cx="1328843" cy="1328843"/>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3849060" y="5712454"/>
            <a:ext cx="938905" cy="871264"/>
          </a:xfrm>
          <a:prstGeom prst="rect">
            <a:avLst/>
          </a:prstGeom>
          <a:noFill/>
        </p:spPr>
        <p:txBody>
          <a:bodyPr wrap="square" rtlCol="0">
            <a:spAutoFit/>
          </a:bodyPr>
          <a:lstStyle/>
          <a:p>
            <a:r>
              <a:rPr lang="zh-CN" altLang="zh-CN" sz="2530">
                <a:solidFill>
                  <a:schemeClr val="bg1"/>
                </a:solidFill>
                <a:latin typeface="微软雅黑" panose="020B0503020204020204" pitchFamily="34" charset="-122"/>
                <a:ea typeface="微软雅黑" panose="020B0503020204020204" pitchFamily="34" charset="-122"/>
              </a:rPr>
              <a:t>科研管理</a:t>
            </a:r>
            <a:endParaRPr lang="zh-CN" altLang="zh-CN" sz="2530">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11513661" y="5485430"/>
            <a:ext cx="1328843" cy="1328843"/>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1513660" y="5713124"/>
            <a:ext cx="1330004" cy="871264"/>
          </a:xfrm>
          <a:prstGeom prst="rect">
            <a:avLst/>
          </a:prstGeom>
          <a:noFill/>
        </p:spPr>
        <p:txBody>
          <a:bodyPr wrap="square" rtlCol="0">
            <a:spAutoFit/>
          </a:bodyPr>
          <a:lstStyle/>
          <a:p>
            <a:pPr algn="ctr"/>
            <a:r>
              <a:rPr lang="zh-CN" altLang="zh-CN" sz="2530">
                <a:solidFill>
                  <a:schemeClr val="bg1"/>
                </a:solidFill>
                <a:latin typeface="微软雅黑" panose="020B0503020204020204" pitchFamily="34" charset="-122"/>
                <a:ea typeface="微软雅黑" panose="020B0503020204020204" pitchFamily="34" charset="-122"/>
              </a:rPr>
              <a:t>产学研协同</a:t>
            </a:r>
            <a:endParaRPr lang="zh-CN" altLang="zh-CN" sz="2530">
              <a:solidFill>
                <a:schemeClr val="bg1"/>
              </a:solidFill>
              <a:latin typeface="微软雅黑" panose="020B0503020204020204" pitchFamily="34" charset="-122"/>
              <a:ea typeface="微软雅黑" panose="020B0503020204020204" pitchFamily="34" charset="-122"/>
            </a:endParaRPr>
          </a:p>
        </p:txBody>
      </p:sp>
      <p:sp>
        <p:nvSpPr>
          <p:cNvPr id="53" name="椭圆 52"/>
          <p:cNvSpPr/>
          <p:nvPr/>
        </p:nvSpPr>
        <p:spPr>
          <a:xfrm>
            <a:off x="9793897" y="5484760"/>
            <a:ext cx="1328843" cy="1328843"/>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9988776" y="5711784"/>
            <a:ext cx="938905" cy="871264"/>
          </a:xfrm>
          <a:prstGeom prst="rect">
            <a:avLst/>
          </a:prstGeom>
          <a:noFill/>
        </p:spPr>
        <p:txBody>
          <a:bodyPr wrap="square" rtlCol="0">
            <a:spAutoFit/>
          </a:bodyPr>
          <a:lstStyle/>
          <a:p>
            <a:r>
              <a:rPr lang="zh-CN" altLang="zh-CN" sz="2530">
                <a:solidFill>
                  <a:schemeClr val="bg1"/>
                </a:solidFill>
                <a:latin typeface="微软雅黑" panose="020B0503020204020204" pitchFamily="34" charset="-122"/>
                <a:ea typeface="微软雅黑" panose="020B0503020204020204" pitchFamily="34" charset="-122"/>
              </a:rPr>
              <a:t>技术创新</a:t>
            </a:r>
            <a:endParaRPr lang="zh-CN" altLang="zh-CN" sz="2530">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7961626" y="5484090"/>
            <a:ext cx="1328843" cy="1328843"/>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8156505" y="5711115"/>
            <a:ext cx="938905" cy="871264"/>
          </a:xfrm>
          <a:prstGeom prst="rect">
            <a:avLst/>
          </a:prstGeom>
          <a:noFill/>
        </p:spPr>
        <p:txBody>
          <a:bodyPr wrap="square" rtlCol="0">
            <a:spAutoFit/>
          </a:bodyPr>
          <a:lstStyle/>
          <a:p>
            <a:r>
              <a:rPr lang="zh-CN" altLang="zh-CN" sz="2530">
                <a:solidFill>
                  <a:schemeClr val="bg1"/>
                </a:solidFill>
                <a:latin typeface="微软雅黑" panose="020B0503020204020204" pitchFamily="34" charset="-122"/>
                <a:ea typeface="微软雅黑" panose="020B0503020204020204" pitchFamily="34" charset="-122"/>
              </a:rPr>
              <a:t>业务协同</a:t>
            </a:r>
            <a:endParaRPr lang="zh-CN" altLang="zh-CN" sz="2530">
              <a:solidFill>
                <a:schemeClr val="bg1"/>
              </a:solidFill>
              <a:latin typeface="微软雅黑" panose="020B0503020204020204" pitchFamily="34" charset="-122"/>
              <a:ea typeface="微软雅黑" panose="020B0503020204020204" pitchFamily="34" charset="-122"/>
            </a:endParaRPr>
          </a:p>
        </p:txBody>
      </p:sp>
      <p:cxnSp>
        <p:nvCxnSpPr>
          <p:cNvPr id="57" name="直接连接符 56"/>
          <p:cNvCxnSpPr>
            <a:stCxn id="44" idx="6"/>
            <a:endCxn id="46" idx="2"/>
          </p:cNvCxnSpPr>
          <p:nvPr/>
        </p:nvCxnSpPr>
        <p:spPr>
          <a:xfrm>
            <a:off x="1329017" y="6149762"/>
            <a:ext cx="4928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150574" y="6147753"/>
            <a:ext cx="4928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9301005" y="6147753"/>
            <a:ext cx="4928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1122561" y="6147753"/>
            <a:ext cx="4928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942663" y="6147753"/>
            <a:ext cx="4928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468733" y="6150431"/>
            <a:ext cx="492892" cy="0"/>
          </a:xfrm>
          <a:prstGeom prst="line">
            <a:avLst/>
          </a:prstGeom>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5435556" y="6112929"/>
            <a:ext cx="75934" cy="75934"/>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7409132" y="6109581"/>
            <a:ext cx="75934" cy="75934"/>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网线"/>
          <p:cNvGrpSpPr/>
          <p:nvPr/>
        </p:nvGrpSpPr>
        <p:grpSpPr bwMode="auto">
          <a:xfrm>
            <a:off x="4760241" y="1209481"/>
            <a:ext cx="3336766" cy="3510901"/>
            <a:chOff x="1937437" y="1332541"/>
            <a:chExt cx="3986578" cy="4192919"/>
          </a:xfrm>
        </p:grpSpPr>
        <p:sp>
          <p:nvSpPr>
            <p:cNvPr id="66" name="Line 16"/>
            <p:cNvSpPr>
              <a:spLocks noChangeShapeType="1"/>
            </p:cNvSpPr>
            <p:nvPr/>
          </p:nvSpPr>
          <p:spPr bwMode="gray">
            <a:xfrm>
              <a:off x="1937437" y="3430588"/>
              <a:ext cx="3986578" cy="0"/>
            </a:xfrm>
            <a:prstGeom prst="line">
              <a:avLst/>
            </a:prstGeom>
            <a:noFill/>
            <a:ln w="28575">
              <a:solidFill>
                <a:srgbClr val="80808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67" name="Line 17"/>
            <p:cNvSpPr>
              <a:spLocks noChangeShapeType="1"/>
            </p:cNvSpPr>
            <p:nvPr/>
          </p:nvSpPr>
          <p:spPr bwMode="gray">
            <a:xfrm>
              <a:off x="3931520" y="1332541"/>
              <a:ext cx="0" cy="4192919"/>
            </a:xfrm>
            <a:prstGeom prst="line">
              <a:avLst/>
            </a:prstGeom>
            <a:noFill/>
            <a:ln w="28575">
              <a:solidFill>
                <a:srgbClr val="80808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68" name="Oval 10"/>
            <p:cNvSpPr>
              <a:spLocks noChangeArrowheads="1"/>
            </p:cNvSpPr>
            <p:nvPr/>
          </p:nvSpPr>
          <p:spPr bwMode="gray">
            <a:xfrm>
              <a:off x="2332760" y="1808648"/>
              <a:ext cx="3192756" cy="3216899"/>
            </a:xfrm>
            <a:prstGeom prst="ellipse">
              <a:avLst/>
            </a:prstGeom>
            <a:noFill/>
            <a:ln w="9525">
              <a:solidFill>
                <a:srgbClr val="B2B2B2">
                  <a:alpha val="50000"/>
                </a:srgbClr>
              </a:solidFill>
              <a:rou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69" name="Oval 15"/>
            <p:cNvSpPr>
              <a:spLocks noChangeArrowheads="1"/>
            </p:cNvSpPr>
            <p:nvPr/>
          </p:nvSpPr>
          <p:spPr bwMode="auto">
            <a:xfrm>
              <a:off x="2135892" y="1600749"/>
              <a:ext cx="3608719" cy="3643808"/>
            </a:xfrm>
            <a:prstGeom prst="ellipse">
              <a:avLst/>
            </a:prstGeom>
            <a:noFill/>
            <a:ln w="19050">
              <a:solidFill>
                <a:srgbClr val="B2B2B2">
                  <a:alpha val="50000"/>
                </a:srgb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70" name="标题"/>
          <p:cNvGrpSpPr/>
          <p:nvPr/>
        </p:nvGrpSpPr>
        <p:grpSpPr bwMode="auto">
          <a:xfrm>
            <a:off x="5304484" y="1842126"/>
            <a:ext cx="2233661" cy="2278270"/>
            <a:chOff x="579" y="1589"/>
            <a:chExt cx="1358" cy="1358"/>
          </a:xfrm>
          <a:solidFill>
            <a:srgbClr val="414455"/>
          </a:solidFill>
        </p:grpSpPr>
        <p:sp>
          <p:nvSpPr>
            <p:cNvPr id="71" name="Oval 12"/>
            <p:cNvSpPr>
              <a:spLocks noChangeArrowheads="1"/>
            </p:cNvSpPr>
            <p:nvPr/>
          </p:nvSpPr>
          <p:spPr bwMode="gray">
            <a:xfrm>
              <a:off x="579" y="1589"/>
              <a:ext cx="1358" cy="1358"/>
            </a:xfrm>
            <a:prstGeom prst="ellipse">
              <a:avLst/>
            </a:prstGeom>
            <a:grpFill/>
            <a:ln w="38100">
              <a:solidFill>
                <a:srgbClr val="F8F8F8"/>
              </a:solidFill>
              <a:round/>
            </a:ln>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72" name="Oval 13"/>
            <p:cNvSpPr>
              <a:spLocks noChangeArrowheads="1"/>
            </p:cNvSpPr>
            <p:nvPr/>
          </p:nvSpPr>
          <p:spPr bwMode="gray">
            <a:xfrm>
              <a:off x="635" y="1642"/>
              <a:ext cx="1245" cy="1246"/>
            </a:xfrm>
            <a:prstGeom prst="ellipse">
              <a:avLst/>
            </a:prstGeom>
            <a:grpFill/>
            <a:ln>
              <a:noFill/>
            </a:ln>
            <a:effectLst>
              <a:outerShdw algn="ctr" rotWithShape="0">
                <a:srgbClr val="000000">
                  <a:alpha val="50000"/>
                </a:srgbClr>
              </a:outerShdw>
            </a:effectLst>
            <a:extLst>
              <a:ext uri="{91240B29-F687-4F45-9708-019B960494DF}">
                <a14:hiddenLine xmlns:a14="http://schemas.microsoft.com/office/drawing/2010/main" w="9525">
                  <a:solidFill>
                    <a:srgbClr val="DDDDDD"/>
                  </a:solidFill>
                  <a:round/>
                </a14:hiddenLine>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73" name="Oval 14"/>
            <p:cNvSpPr>
              <a:spLocks noChangeArrowheads="1"/>
            </p:cNvSpPr>
            <p:nvPr/>
          </p:nvSpPr>
          <p:spPr bwMode="gray">
            <a:xfrm>
              <a:off x="865" y="1880"/>
              <a:ext cx="797" cy="798"/>
            </a:xfrm>
            <a:prstGeom prst="ellipse">
              <a:avLst/>
            </a:prstGeom>
            <a:grpFill/>
            <a:ln>
              <a:noFill/>
            </a:ln>
            <a:effectLst/>
            <a:extLst>
              <a:ext uri="{91240B29-F687-4F45-9708-019B960494DF}">
                <a14:hiddenLine xmlns:a14="http://schemas.microsoft.com/office/drawing/2010/main" w="9525">
                  <a:solidFill>
                    <a:srgbClr val="B2B2B2"/>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algn="ctr" fontAlgn="auto">
                <a:spcBef>
                  <a:spcPts val="0"/>
                </a:spcBef>
                <a:spcAft>
                  <a:spcPts val="0"/>
                </a:spcAft>
                <a:defRPr/>
              </a:pPr>
              <a:r>
                <a:rPr lang="zh-CN" altLang="en-US" sz="3375" b="1" kern="0" dirty="0">
                  <a:solidFill>
                    <a:srgbClr val="FFFFFF"/>
                  </a:solidFill>
                  <a:latin typeface="Arial" panose="020B0604020202020204" pitchFamily="34" charset="0"/>
                  <a:ea typeface="微软雅黑" panose="020B0503020204020204" pitchFamily="34" charset="-122"/>
                </a:rPr>
                <a:t>协同研学</a:t>
              </a:r>
              <a:endParaRPr lang="zh-CN" altLang="en-US" sz="3375" b="1" kern="0" dirty="0">
                <a:solidFill>
                  <a:srgbClr val="FFFFFF"/>
                </a:solidFill>
                <a:latin typeface="Arial" panose="020B0604020202020204" pitchFamily="34" charset="0"/>
                <a:ea typeface="微软雅黑" panose="020B0503020204020204" pitchFamily="34" charset="-122"/>
              </a:endParaRPr>
            </a:p>
          </p:txBody>
        </p:sp>
      </p:grpSp>
      <p:grpSp>
        <p:nvGrpSpPr>
          <p:cNvPr id="74" name="圆圈1"/>
          <p:cNvGrpSpPr/>
          <p:nvPr/>
        </p:nvGrpSpPr>
        <p:grpSpPr bwMode="auto">
          <a:xfrm>
            <a:off x="6700886" y="1261301"/>
            <a:ext cx="319094" cy="319077"/>
            <a:chOff x="2928" y="2208"/>
            <a:chExt cx="262" cy="262"/>
          </a:xfrm>
          <a:solidFill>
            <a:srgbClr val="414455"/>
          </a:solidFill>
        </p:grpSpPr>
        <p:sp>
          <p:nvSpPr>
            <p:cNvPr id="75" name="Oval 19"/>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76" name="Oval 20"/>
            <p:cNvSpPr>
              <a:spLocks noChangeArrowheads="1"/>
            </p:cNvSpPr>
            <p:nvPr/>
          </p:nvSpPr>
          <p:spPr bwMode="gray">
            <a:xfrm>
              <a:off x="2953"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77" name="圆圈2"/>
          <p:cNvGrpSpPr/>
          <p:nvPr/>
        </p:nvGrpSpPr>
        <p:grpSpPr bwMode="auto">
          <a:xfrm>
            <a:off x="7326707" y="1630657"/>
            <a:ext cx="319094" cy="319077"/>
            <a:chOff x="2928" y="2208"/>
            <a:chExt cx="262" cy="262"/>
          </a:xfrm>
          <a:solidFill>
            <a:srgbClr val="414455"/>
          </a:solidFill>
        </p:grpSpPr>
        <p:sp>
          <p:nvSpPr>
            <p:cNvPr id="78" name="Oval 28"/>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79" name="Oval 29"/>
            <p:cNvSpPr>
              <a:spLocks noChangeArrowheads="1"/>
            </p:cNvSpPr>
            <p:nvPr/>
          </p:nvSpPr>
          <p:spPr bwMode="gray">
            <a:xfrm>
              <a:off x="2950"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80" name="圆圈3"/>
          <p:cNvGrpSpPr/>
          <p:nvPr/>
        </p:nvGrpSpPr>
        <p:grpSpPr bwMode="auto">
          <a:xfrm>
            <a:off x="7721204" y="2304089"/>
            <a:ext cx="319094" cy="319077"/>
            <a:chOff x="2928" y="2208"/>
            <a:chExt cx="262" cy="262"/>
          </a:xfrm>
          <a:solidFill>
            <a:srgbClr val="414455"/>
          </a:solidFill>
        </p:grpSpPr>
        <p:sp>
          <p:nvSpPr>
            <p:cNvPr id="81" name="Oval 31"/>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82" name="Oval 32"/>
            <p:cNvSpPr>
              <a:spLocks noChangeArrowheads="1"/>
            </p:cNvSpPr>
            <p:nvPr/>
          </p:nvSpPr>
          <p:spPr bwMode="gray">
            <a:xfrm>
              <a:off x="2950"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83" name="圆圈4"/>
          <p:cNvGrpSpPr/>
          <p:nvPr/>
        </p:nvGrpSpPr>
        <p:grpSpPr bwMode="auto">
          <a:xfrm>
            <a:off x="7719575" y="3264683"/>
            <a:ext cx="319094" cy="319077"/>
            <a:chOff x="2928" y="2208"/>
            <a:chExt cx="262" cy="262"/>
          </a:xfrm>
          <a:solidFill>
            <a:srgbClr val="414455"/>
          </a:solidFill>
        </p:grpSpPr>
        <p:sp>
          <p:nvSpPr>
            <p:cNvPr id="84" name="Oval 34"/>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85" name="Oval 35"/>
            <p:cNvSpPr>
              <a:spLocks noChangeArrowheads="1"/>
            </p:cNvSpPr>
            <p:nvPr/>
          </p:nvSpPr>
          <p:spPr bwMode="gray">
            <a:xfrm>
              <a:off x="2938"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86" name="圆圈5"/>
          <p:cNvGrpSpPr/>
          <p:nvPr/>
        </p:nvGrpSpPr>
        <p:grpSpPr bwMode="auto">
          <a:xfrm>
            <a:off x="7373170" y="3847821"/>
            <a:ext cx="319094" cy="319077"/>
            <a:chOff x="2928" y="2208"/>
            <a:chExt cx="262" cy="262"/>
          </a:xfrm>
          <a:solidFill>
            <a:srgbClr val="414455"/>
          </a:solidFill>
        </p:grpSpPr>
        <p:sp>
          <p:nvSpPr>
            <p:cNvPr id="87" name="Oval 37"/>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88" name="Oval 38"/>
            <p:cNvSpPr>
              <a:spLocks noChangeArrowheads="1"/>
            </p:cNvSpPr>
            <p:nvPr/>
          </p:nvSpPr>
          <p:spPr bwMode="gray">
            <a:xfrm>
              <a:off x="2949"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89" name="圆圈5"/>
          <p:cNvGrpSpPr/>
          <p:nvPr/>
        </p:nvGrpSpPr>
        <p:grpSpPr bwMode="auto">
          <a:xfrm>
            <a:off x="6755716" y="4258341"/>
            <a:ext cx="319094" cy="319077"/>
            <a:chOff x="2928" y="2208"/>
            <a:chExt cx="262" cy="262"/>
          </a:xfrm>
          <a:solidFill>
            <a:srgbClr val="414455"/>
          </a:solidFill>
        </p:grpSpPr>
        <p:sp>
          <p:nvSpPr>
            <p:cNvPr id="90" name="Oval 37"/>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91" name="Oval 38"/>
            <p:cNvSpPr>
              <a:spLocks noChangeArrowheads="1"/>
            </p:cNvSpPr>
            <p:nvPr/>
          </p:nvSpPr>
          <p:spPr bwMode="gray">
            <a:xfrm>
              <a:off x="2949"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92" name="圆圈5"/>
          <p:cNvGrpSpPr/>
          <p:nvPr/>
        </p:nvGrpSpPr>
        <p:grpSpPr bwMode="auto">
          <a:xfrm>
            <a:off x="4692401" y="2795068"/>
            <a:ext cx="379670" cy="379670"/>
            <a:chOff x="2928" y="2208"/>
            <a:chExt cx="262" cy="262"/>
          </a:xfrm>
          <a:solidFill>
            <a:schemeClr val="accent1">
              <a:lumMod val="75000"/>
            </a:schemeClr>
          </a:solidFill>
        </p:grpSpPr>
        <p:sp>
          <p:nvSpPr>
            <p:cNvPr id="93" name="Oval 37"/>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94" name="Oval 38"/>
            <p:cNvSpPr>
              <a:spLocks noChangeArrowheads="1"/>
            </p:cNvSpPr>
            <p:nvPr/>
          </p:nvSpPr>
          <p:spPr bwMode="gray">
            <a:xfrm>
              <a:off x="2949"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95" name="圆圈5"/>
          <p:cNvGrpSpPr/>
          <p:nvPr/>
        </p:nvGrpSpPr>
        <p:grpSpPr bwMode="auto">
          <a:xfrm>
            <a:off x="5145112" y="1657265"/>
            <a:ext cx="379670" cy="379670"/>
            <a:chOff x="2928" y="2208"/>
            <a:chExt cx="262" cy="262"/>
          </a:xfrm>
          <a:solidFill>
            <a:schemeClr val="accent1">
              <a:lumMod val="75000"/>
            </a:schemeClr>
          </a:solidFill>
        </p:grpSpPr>
        <p:sp>
          <p:nvSpPr>
            <p:cNvPr id="96" name="Oval 37"/>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97" name="Oval 38"/>
            <p:cNvSpPr>
              <a:spLocks noChangeArrowheads="1"/>
            </p:cNvSpPr>
            <p:nvPr/>
          </p:nvSpPr>
          <p:spPr bwMode="gray">
            <a:xfrm>
              <a:off x="2949"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grpSp>
        <p:nvGrpSpPr>
          <p:cNvPr id="98" name="圆圈5"/>
          <p:cNvGrpSpPr/>
          <p:nvPr/>
        </p:nvGrpSpPr>
        <p:grpSpPr bwMode="auto">
          <a:xfrm>
            <a:off x="5145112" y="3874608"/>
            <a:ext cx="379670" cy="379670"/>
            <a:chOff x="2928" y="2208"/>
            <a:chExt cx="262" cy="262"/>
          </a:xfrm>
          <a:solidFill>
            <a:schemeClr val="accent1">
              <a:lumMod val="75000"/>
            </a:schemeClr>
          </a:solidFill>
        </p:grpSpPr>
        <p:sp>
          <p:nvSpPr>
            <p:cNvPr id="99" name="Oval 37"/>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sp>
          <p:nvSpPr>
            <p:cNvPr id="100" name="Oval 38"/>
            <p:cNvSpPr>
              <a:spLocks noChangeArrowheads="1"/>
            </p:cNvSpPr>
            <p:nvPr/>
          </p:nvSpPr>
          <p:spPr bwMode="gray">
            <a:xfrm>
              <a:off x="2949" y="2230"/>
              <a:ext cx="218" cy="218"/>
            </a:xfrm>
            <a:prstGeom prst="ellipse">
              <a:avLst/>
            </a:prstGeom>
            <a:grp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fontAlgn="auto">
                <a:spcBef>
                  <a:spcPts val="0"/>
                </a:spcBef>
                <a:spcAft>
                  <a:spcPts val="0"/>
                </a:spcAft>
                <a:defRPr/>
              </a:pPr>
              <a:endParaRPr lang="zh-CN" altLang="en-US" sz="1475" kern="0" dirty="0">
                <a:solidFill>
                  <a:sysClr val="windowText" lastClr="000000"/>
                </a:solidFill>
                <a:latin typeface="Arial" panose="020B0604020202020204" pitchFamily="34" charset="0"/>
                <a:ea typeface="微软雅黑" panose="020B0503020204020204" pitchFamily="34" charset="-122"/>
              </a:endParaRPr>
            </a:p>
          </p:txBody>
        </p:sp>
      </p:grpSp>
      <p:sp>
        <p:nvSpPr>
          <p:cNvPr id="101" name="文本框 100"/>
          <p:cNvSpPr txBox="1"/>
          <p:nvPr/>
        </p:nvSpPr>
        <p:spPr>
          <a:xfrm>
            <a:off x="3289870" y="1553011"/>
            <a:ext cx="1697901" cy="546753"/>
          </a:xfrm>
          <a:prstGeom prst="rect">
            <a:avLst/>
          </a:prstGeom>
          <a:noFill/>
        </p:spPr>
        <p:txBody>
          <a:bodyPr wrap="none" rtlCol="0">
            <a:spAutoFit/>
          </a:bodyPr>
          <a:lstStyle/>
          <a:p>
            <a:r>
              <a:rPr lang="zh-CN" altLang="en-US" sz="2955">
                <a:latin typeface="微软雅黑" panose="020B0503020204020204" pitchFamily="34" charset="-122"/>
                <a:ea typeface="微软雅黑" panose="020B0503020204020204" pitchFamily="34" charset="-122"/>
              </a:rPr>
              <a:t>协同研究</a:t>
            </a:r>
            <a:endParaRPr lang="zh-CN" altLang="en-US" sz="2955">
              <a:latin typeface="微软雅黑" panose="020B0503020204020204" pitchFamily="34" charset="-122"/>
              <a:ea typeface="微软雅黑" panose="020B0503020204020204" pitchFamily="34" charset="-122"/>
            </a:endParaRPr>
          </a:p>
        </p:txBody>
      </p:sp>
      <p:sp>
        <p:nvSpPr>
          <p:cNvPr id="102" name="文本框 101"/>
          <p:cNvSpPr txBox="1"/>
          <p:nvPr/>
        </p:nvSpPr>
        <p:spPr>
          <a:xfrm>
            <a:off x="2955694" y="2741041"/>
            <a:ext cx="1697901" cy="546753"/>
          </a:xfrm>
          <a:prstGeom prst="rect">
            <a:avLst/>
          </a:prstGeom>
          <a:noFill/>
        </p:spPr>
        <p:txBody>
          <a:bodyPr wrap="none" rtlCol="0">
            <a:spAutoFit/>
          </a:bodyPr>
          <a:lstStyle/>
          <a:p>
            <a:r>
              <a:rPr lang="zh-CN" altLang="en-US" sz="2955">
                <a:latin typeface="微软雅黑" panose="020B0503020204020204" pitchFamily="34" charset="-122"/>
                <a:ea typeface="微软雅黑" panose="020B0503020204020204" pitchFamily="34" charset="-122"/>
              </a:rPr>
              <a:t>协同创作</a:t>
            </a:r>
            <a:endParaRPr lang="zh-CN" altLang="en-US" sz="2955">
              <a:latin typeface="微软雅黑" panose="020B0503020204020204" pitchFamily="34" charset="-122"/>
              <a:ea typeface="微软雅黑" panose="020B0503020204020204" pitchFamily="34" charset="-122"/>
            </a:endParaRPr>
          </a:p>
        </p:txBody>
      </p:sp>
      <p:sp>
        <p:nvSpPr>
          <p:cNvPr id="103" name="文本框 102"/>
          <p:cNvSpPr txBox="1"/>
          <p:nvPr/>
        </p:nvSpPr>
        <p:spPr>
          <a:xfrm>
            <a:off x="3289870" y="3789105"/>
            <a:ext cx="1697901" cy="546753"/>
          </a:xfrm>
          <a:prstGeom prst="rect">
            <a:avLst/>
          </a:prstGeom>
          <a:noFill/>
        </p:spPr>
        <p:txBody>
          <a:bodyPr wrap="none" rtlCol="0">
            <a:spAutoFit/>
          </a:bodyPr>
          <a:lstStyle/>
          <a:p>
            <a:r>
              <a:rPr lang="zh-CN" altLang="en-US" sz="2955">
                <a:latin typeface="微软雅黑" panose="020B0503020204020204" pitchFamily="34" charset="-122"/>
                <a:ea typeface="微软雅黑" panose="020B0503020204020204" pitchFamily="34" charset="-122"/>
              </a:rPr>
              <a:t>知识发现</a:t>
            </a:r>
            <a:endParaRPr lang="zh-CN" altLang="en-US" sz="2955">
              <a:latin typeface="微软雅黑" panose="020B0503020204020204" pitchFamily="34" charset="-122"/>
              <a:ea typeface="微软雅黑" panose="020B0503020204020204" pitchFamily="34" charset="-122"/>
            </a:endParaRPr>
          </a:p>
        </p:txBody>
      </p:sp>
      <p:sp>
        <p:nvSpPr>
          <p:cNvPr id="104" name="文本框 103"/>
          <p:cNvSpPr txBox="1"/>
          <p:nvPr/>
        </p:nvSpPr>
        <p:spPr>
          <a:xfrm>
            <a:off x="7232333" y="1116373"/>
            <a:ext cx="1268296" cy="416909"/>
          </a:xfrm>
          <a:prstGeom prst="rect">
            <a:avLst/>
          </a:prstGeom>
          <a:noFill/>
        </p:spPr>
        <p:txBody>
          <a:bodyPr wrap="none" rtlCol="0">
            <a:spAutoFit/>
          </a:bodyPr>
          <a:lstStyle/>
          <a:p>
            <a:r>
              <a:rPr lang="zh-CN" altLang="en-US" sz="2110">
                <a:latin typeface="微软雅黑" panose="020B0503020204020204" pitchFamily="34" charset="-122"/>
                <a:ea typeface="微软雅黑" panose="020B0503020204020204" pitchFamily="34" charset="-122"/>
              </a:rPr>
              <a:t>项目管理</a:t>
            </a:r>
            <a:endParaRPr lang="zh-CN" altLang="en-US" sz="2110">
              <a:latin typeface="微软雅黑" panose="020B0503020204020204" pitchFamily="34" charset="-122"/>
              <a:ea typeface="微软雅黑" panose="020B0503020204020204" pitchFamily="34" charset="-122"/>
            </a:endParaRPr>
          </a:p>
        </p:txBody>
      </p:sp>
      <p:sp>
        <p:nvSpPr>
          <p:cNvPr id="105" name="文本框 104"/>
          <p:cNvSpPr txBox="1"/>
          <p:nvPr/>
        </p:nvSpPr>
        <p:spPr>
          <a:xfrm>
            <a:off x="7831036" y="1585826"/>
            <a:ext cx="1268296" cy="416909"/>
          </a:xfrm>
          <a:prstGeom prst="rect">
            <a:avLst/>
          </a:prstGeom>
          <a:noFill/>
        </p:spPr>
        <p:txBody>
          <a:bodyPr wrap="none" rtlCol="0">
            <a:spAutoFit/>
          </a:bodyPr>
          <a:lstStyle/>
          <a:p>
            <a:r>
              <a:rPr lang="zh-CN" altLang="en-US" sz="2110">
                <a:latin typeface="微软雅黑" panose="020B0503020204020204" pitchFamily="34" charset="-122"/>
                <a:ea typeface="微软雅黑" panose="020B0503020204020204" pitchFamily="34" charset="-122"/>
              </a:rPr>
              <a:t>协同研讨</a:t>
            </a:r>
            <a:endParaRPr lang="zh-CN" altLang="en-US" sz="2110">
              <a:latin typeface="微软雅黑" panose="020B0503020204020204" pitchFamily="34" charset="-122"/>
              <a:ea typeface="微软雅黑" panose="020B0503020204020204" pitchFamily="34" charset="-122"/>
            </a:endParaRPr>
          </a:p>
        </p:txBody>
      </p:sp>
      <p:sp>
        <p:nvSpPr>
          <p:cNvPr id="106" name="文本框 105"/>
          <p:cNvSpPr txBox="1"/>
          <p:nvPr/>
        </p:nvSpPr>
        <p:spPr>
          <a:xfrm>
            <a:off x="8156505" y="2253507"/>
            <a:ext cx="1539204" cy="416909"/>
          </a:xfrm>
          <a:prstGeom prst="rect">
            <a:avLst/>
          </a:prstGeom>
          <a:noFill/>
        </p:spPr>
        <p:txBody>
          <a:bodyPr wrap="none" rtlCol="0">
            <a:spAutoFit/>
          </a:bodyPr>
          <a:lstStyle/>
          <a:p>
            <a:r>
              <a:rPr lang="zh-CN" altLang="en-US" sz="2110">
                <a:latin typeface="微软雅黑" panose="020B0503020204020204" pitchFamily="34" charset="-122"/>
                <a:ea typeface="微软雅黑" panose="020B0503020204020204" pitchFamily="34" charset="-122"/>
              </a:rPr>
              <a:t>全过程管理</a:t>
            </a:r>
            <a:endParaRPr lang="zh-CN" altLang="en-US" sz="2110">
              <a:latin typeface="微软雅黑" panose="020B0503020204020204" pitchFamily="34" charset="-122"/>
              <a:ea typeface="微软雅黑" panose="020B0503020204020204" pitchFamily="34" charset="-122"/>
            </a:endParaRPr>
          </a:p>
        </p:txBody>
      </p:sp>
      <p:sp>
        <p:nvSpPr>
          <p:cNvPr id="107" name="文本框 106"/>
          <p:cNvSpPr txBox="1"/>
          <p:nvPr/>
        </p:nvSpPr>
        <p:spPr>
          <a:xfrm>
            <a:off x="8156505" y="3248666"/>
            <a:ext cx="1268296" cy="416909"/>
          </a:xfrm>
          <a:prstGeom prst="rect">
            <a:avLst/>
          </a:prstGeom>
          <a:noFill/>
        </p:spPr>
        <p:txBody>
          <a:bodyPr wrap="none" rtlCol="0">
            <a:spAutoFit/>
          </a:bodyPr>
          <a:lstStyle/>
          <a:p>
            <a:r>
              <a:rPr lang="zh-CN" altLang="en-US" sz="2110">
                <a:latin typeface="微软雅黑" panose="020B0503020204020204" pitchFamily="34" charset="-122"/>
                <a:ea typeface="微软雅黑" panose="020B0503020204020204" pitchFamily="34" charset="-122"/>
              </a:rPr>
              <a:t>实时协同</a:t>
            </a:r>
            <a:endParaRPr lang="zh-CN" altLang="en-US" sz="2110">
              <a:latin typeface="微软雅黑" panose="020B0503020204020204" pitchFamily="34" charset="-122"/>
              <a:ea typeface="微软雅黑" panose="020B0503020204020204" pitchFamily="34" charset="-122"/>
            </a:endParaRPr>
          </a:p>
        </p:txBody>
      </p:sp>
      <p:sp>
        <p:nvSpPr>
          <p:cNvPr id="108" name="文本框 107"/>
          <p:cNvSpPr txBox="1"/>
          <p:nvPr/>
        </p:nvSpPr>
        <p:spPr>
          <a:xfrm>
            <a:off x="7831036" y="3880853"/>
            <a:ext cx="1539204" cy="416909"/>
          </a:xfrm>
          <a:prstGeom prst="rect">
            <a:avLst/>
          </a:prstGeom>
          <a:noFill/>
        </p:spPr>
        <p:txBody>
          <a:bodyPr wrap="none" rtlCol="0">
            <a:spAutoFit/>
          </a:bodyPr>
          <a:lstStyle/>
          <a:p>
            <a:r>
              <a:rPr lang="zh-CN" altLang="en-US" sz="2110">
                <a:latin typeface="微软雅黑" panose="020B0503020204020204" pitchFamily="34" charset="-122"/>
                <a:ea typeface="微软雅黑" panose="020B0503020204020204" pitchFamily="34" charset="-122"/>
              </a:rPr>
              <a:t>课题组会议</a:t>
            </a:r>
            <a:endParaRPr lang="zh-CN" altLang="en-US" sz="2110">
              <a:latin typeface="微软雅黑" panose="020B0503020204020204" pitchFamily="34" charset="-122"/>
              <a:ea typeface="微软雅黑" panose="020B0503020204020204" pitchFamily="34" charset="-122"/>
            </a:endParaRPr>
          </a:p>
        </p:txBody>
      </p:sp>
      <p:sp>
        <p:nvSpPr>
          <p:cNvPr id="109" name="文本框 108"/>
          <p:cNvSpPr txBox="1"/>
          <p:nvPr/>
        </p:nvSpPr>
        <p:spPr>
          <a:xfrm>
            <a:off x="7248405" y="4339590"/>
            <a:ext cx="1268296" cy="416909"/>
          </a:xfrm>
          <a:prstGeom prst="rect">
            <a:avLst/>
          </a:prstGeom>
          <a:noFill/>
        </p:spPr>
        <p:txBody>
          <a:bodyPr wrap="none" rtlCol="0">
            <a:spAutoFit/>
          </a:bodyPr>
          <a:lstStyle/>
          <a:p>
            <a:r>
              <a:rPr lang="zh-CN" altLang="en-US" sz="2110">
                <a:latin typeface="微软雅黑" panose="020B0503020204020204" pitchFamily="34" charset="-122"/>
                <a:ea typeface="微软雅黑" panose="020B0503020204020204" pitchFamily="34" charset="-122"/>
              </a:rPr>
              <a:t>知识共享</a:t>
            </a:r>
            <a:endParaRPr lang="zh-CN" altLang="en-US" sz="2110">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59"/>
          <p:cNvSpPr>
            <a:spLocks noChangeArrowheads="1"/>
          </p:cNvSpPr>
          <p:nvPr/>
        </p:nvSpPr>
        <p:spPr bwMode="auto">
          <a:xfrm>
            <a:off x="3032579" y="2587357"/>
            <a:ext cx="679359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b="1" cap="all" dirty="0">
                <a:solidFill>
                  <a:schemeClr val="accent1"/>
                </a:solidFill>
                <a:cs typeface="Arial" panose="020B0604020202020204" pitchFamily="34" charset="0"/>
              </a:rPr>
              <a:t>感谢聆听，批评指导</a:t>
            </a:r>
            <a:endParaRPr lang="en-US" altLang="zh-CN" sz="4400" b="1" cap="all" dirty="0">
              <a:solidFill>
                <a:schemeClr val="accent1"/>
              </a:solidFill>
              <a:cs typeface="Arial" panose="020B0604020202020204" pitchFamily="34" charset="0"/>
            </a:endParaRPr>
          </a:p>
          <a:p>
            <a:pPr algn="ctr">
              <a:buNone/>
            </a:pPr>
            <a:r>
              <a:rPr lang="en-US" altLang="zh-CN" sz="1600" cap="all" dirty="0">
                <a:solidFill>
                  <a:schemeClr val="accent1"/>
                </a:solidFill>
                <a:cs typeface="Arial" panose="020B0604020202020204" pitchFamily="34" charset="0"/>
              </a:rPr>
              <a:t>Thank you to listen to criticism guidance</a:t>
            </a:r>
            <a:endParaRPr lang="zh-CN" altLang="en-US" sz="1600" cap="all" dirty="0">
              <a:solidFill>
                <a:schemeClr val="accent1"/>
              </a:solidFill>
              <a:cs typeface="Arial" panose="020B0604020202020204" pitchFamily="34" charset="0"/>
            </a:endParaRPr>
          </a:p>
        </p:txBody>
      </p:sp>
      <p:sp>
        <p:nvSpPr>
          <p:cNvPr id="9" name="Freeform 6"/>
          <p:cNvSpPr/>
          <p:nvPr/>
        </p:nvSpPr>
        <p:spPr bwMode="auto">
          <a:xfrm>
            <a:off x="354" y="5397910"/>
            <a:ext cx="12858044" cy="1834739"/>
          </a:xfrm>
          <a:custGeom>
            <a:avLst/>
            <a:gdLst>
              <a:gd name="T0" fmla="*/ 1115 w 5702"/>
              <a:gd name="T1" fmla="*/ 0 h 1219"/>
              <a:gd name="T2" fmla="*/ 1277 w 5702"/>
              <a:gd name="T3" fmla="*/ 0 h 1219"/>
              <a:gd name="T4" fmla="*/ 1428 w 5702"/>
              <a:gd name="T5" fmla="*/ 2 h 1219"/>
              <a:gd name="T6" fmla="*/ 1569 w 5702"/>
              <a:gd name="T7" fmla="*/ 2 h 1219"/>
              <a:gd name="T8" fmla="*/ 1698 w 5702"/>
              <a:gd name="T9" fmla="*/ 4 h 1219"/>
              <a:gd name="T10" fmla="*/ 1816 w 5702"/>
              <a:gd name="T11" fmla="*/ 6 h 1219"/>
              <a:gd name="T12" fmla="*/ 1922 w 5702"/>
              <a:gd name="T13" fmla="*/ 7 h 1219"/>
              <a:gd name="T14" fmla="*/ 2018 w 5702"/>
              <a:gd name="T15" fmla="*/ 11 h 1219"/>
              <a:gd name="T16" fmla="*/ 2102 w 5702"/>
              <a:gd name="T17" fmla="*/ 14 h 1219"/>
              <a:gd name="T18" fmla="*/ 2201 w 5702"/>
              <a:gd name="T19" fmla="*/ 20 h 1219"/>
              <a:gd name="T20" fmla="*/ 2293 w 5702"/>
              <a:gd name="T21" fmla="*/ 32 h 1219"/>
              <a:gd name="T22" fmla="*/ 2375 w 5702"/>
              <a:gd name="T23" fmla="*/ 46 h 1219"/>
              <a:gd name="T24" fmla="*/ 2452 w 5702"/>
              <a:gd name="T25" fmla="*/ 63 h 1219"/>
              <a:gd name="T26" fmla="*/ 2518 w 5702"/>
              <a:gd name="T27" fmla="*/ 84 h 1219"/>
              <a:gd name="T28" fmla="*/ 2579 w 5702"/>
              <a:gd name="T29" fmla="*/ 107 h 1219"/>
              <a:gd name="T30" fmla="*/ 2633 w 5702"/>
              <a:gd name="T31" fmla="*/ 131 h 1219"/>
              <a:gd name="T32" fmla="*/ 2680 w 5702"/>
              <a:gd name="T33" fmla="*/ 157 h 1219"/>
              <a:gd name="T34" fmla="*/ 2722 w 5702"/>
              <a:gd name="T35" fmla="*/ 185 h 1219"/>
              <a:gd name="T36" fmla="*/ 2756 w 5702"/>
              <a:gd name="T37" fmla="*/ 213 h 1219"/>
              <a:gd name="T38" fmla="*/ 2788 w 5702"/>
              <a:gd name="T39" fmla="*/ 241 h 1219"/>
              <a:gd name="T40" fmla="*/ 2812 w 5702"/>
              <a:gd name="T41" fmla="*/ 269 h 1219"/>
              <a:gd name="T42" fmla="*/ 2835 w 5702"/>
              <a:gd name="T43" fmla="*/ 295 h 1219"/>
              <a:gd name="T44" fmla="*/ 2852 w 5702"/>
              <a:gd name="T45" fmla="*/ 319 h 1219"/>
              <a:gd name="T46" fmla="*/ 2868 w 5702"/>
              <a:gd name="T47" fmla="*/ 295 h 1219"/>
              <a:gd name="T48" fmla="*/ 2891 w 5702"/>
              <a:gd name="T49" fmla="*/ 269 h 1219"/>
              <a:gd name="T50" fmla="*/ 2915 w 5702"/>
              <a:gd name="T51" fmla="*/ 241 h 1219"/>
              <a:gd name="T52" fmla="*/ 2946 w 5702"/>
              <a:gd name="T53" fmla="*/ 213 h 1219"/>
              <a:gd name="T54" fmla="*/ 2981 w 5702"/>
              <a:gd name="T55" fmla="*/ 185 h 1219"/>
              <a:gd name="T56" fmla="*/ 3023 w 5702"/>
              <a:gd name="T57" fmla="*/ 157 h 1219"/>
              <a:gd name="T58" fmla="*/ 3070 w 5702"/>
              <a:gd name="T59" fmla="*/ 131 h 1219"/>
              <a:gd name="T60" fmla="*/ 3124 w 5702"/>
              <a:gd name="T61" fmla="*/ 107 h 1219"/>
              <a:gd name="T62" fmla="*/ 3185 w 5702"/>
              <a:gd name="T63" fmla="*/ 84 h 1219"/>
              <a:gd name="T64" fmla="*/ 3253 w 5702"/>
              <a:gd name="T65" fmla="*/ 63 h 1219"/>
              <a:gd name="T66" fmla="*/ 3328 w 5702"/>
              <a:gd name="T67" fmla="*/ 46 h 1219"/>
              <a:gd name="T68" fmla="*/ 3409 w 5702"/>
              <a:gd name="T69" fmla="*/ 32 h 1219"/>
              <a:gd name="T70" fmla="*/ 3502 w 5702"/>
              <a:gd name="T71" fmla="*/ 20 h 1219"/>
              <a:gd name="T72" fmla="*/ 3601 w 5702"/>
              <a:gd name="T73" fmla="*/ 14 h 1219"/>
              <a:gd name="T74" fmla="*/ 3684 w 5702"/>
              <a:gd name="T75" fmla="*/ 11 h 1219"/>
              <a:gd name="T76" fmla="*/ 3780 w 5702"/>
              <a:gd name="T77" fmla="*/ 7 h 1219"/>
              <a:gd name="T78" fmla="*/ 3886 w 5702"/>
              <a:gd name="T79" fmla="*/ 6 h 1219"/>
              <a:gd name="T80" fmla="*/ 4005 w 5702"/>
              <a:gd name="T81" fmla="*/ 4 h 1219"/>
              <a:gd name="T82" fmla="*/ 4134 w 5702"/>
              <a:gd name="T83" fmla="*/ 2 h 1219"/>
              <a:gd name="T84" fmla="*/ 4275 w 5702"/>
              <a:gd name="T85" fmla="*/ 2 h 1219"/>
              <a:gd name="T86" fmla="*/ 4426 w 5702"/>
              <a:gd name="T87" fmla="*/ 0 h 1219"/>
              <a:gd name="T88" fmla="*/ 4588 w 5702"/>
              <a:gd name="T89" fmla="*/ 0 h 1219"/>
              <a:gd name="T90" fmla="*/ 4799 w 5702"/>
              <a:gd name="T91" fmla="*/ 0 h 1219"/>
              <a:gd name="T92" fmla="*/ 4999 w 5702"/>
              <a:gd name="T93" fmla="*/ 2 h 1219"/>
              <a:gd name="T94" fmla="*/ 5189 w 5702"/>
              <a:gd name="T95" fmla="*/ 4 h 1219"/>
              <a:gd name="T96" fmla="*/ 5368 w 5702"/>
              <a:gd name="T97" fmla="*/ 6 h 1219"/>
              <a:gd name="T98" fmla="*/ 5541 w 5702"/>
              <a:gd name="T99" fmla="*/ 7 h 1219"/>
              <a:gd name="T100" fmla="*/ 5702 w 5702"/>
              <a:gd name="T101" fmla="*/ 9 h 1219"/>
              <a:gd name="T102" fmla="*/ 5702 w 5702"/>
              <a:gd name="T103" fmla="*/ 1219 h 1219"/>
              <a:gd name="T104" fmla="*/ 0 w 5702"/>
              <a:gd name="T105" fmla="*/ 1219 h 1219"/>
              <a:gd name="T106" fmla="*/ 0 w 5702"/>
              <a:gd name="T107" fmla="*/ 9 h 1219"/>
              <a:gd name="T108" fmla="*/ 164 w 5702"/>
              <a:gd name="T109" fmla="*/ 7 h 1219"/>
              <a:gd name="T110" fmla="*/ 335 w 5702"/>
              <a:gd name="T111" fmla="*/ 6 h 1219"/>
              <a:gd name="T112" fmla="*/ 514 w 5702"/>
              <a:gd name="T113" fmla="*/ 4 h 1219"/>
              <a:gd name="T114" fmla="*/ 704 w 5702"/>
              <a:gd name="T115" fmla="*/ 2 h 1219"/>
              <a:gd name="T116" fmla="*/ 904 w 5702"/>
              <a:gd name="T117" fmla="*/ 0 h 1219"/>
              <a:gd name="T118" fmla="*/ 1115 w 5702"/>
              <a:gd name="T11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2" h="1219">
                <a:moveTo>
                  <a:pt x="1115" y="0"/>
                </a:moveTo>
                <a:lnTo>
                  <a:pt x="1277" y="0"/>
                </a:lnTo>
                <a:lnTo>
                  <a:pt x="1428" y="2"/>
                </a:lnTo>
                <a:lnTo>
                  <a:pt x="1569" y="2"/>
                </a:lnTo>
                <a:lnTo>
                  <a:pt x="1698" y="4"/>
                </a:lnTo>
                <a:lnTo>
                  <a:pt x="1816" y="6"/>
                </a:lnTo>
                <a:lnTo>
                  <a:pt x="1922" y="7"/>
                </a:lnTo>
                <a:lnTo>
                  <a:pt x="2018" y="11"/>
                </a:lnTo>
                <a:lnTo>
                  <a:pt x="2102" y="14"/>
                </a:lnTo>
                <a:lnTo>
                  <a:pt x="2201" y="20"/>
                </a:lnTo>
                <a:lnTo>
                  <a:pt x="2293" y="32"/>
                </a:lnTo>
                <a:lnTo>
                  <a:pt x="2375" y="46"/>
                </a:lnTo>
                <a:lnTo>
                  <a:pt x="2452" y="63"/>
                </a:lnTo>
                <a:lnTo>
                  <a:pt x="2518" y="84"/>
                </a:lnTo>
                <a:lnTo>
                  <a:pt x="2579" y="107"/>
                </a:lnTo>
                <a:lnTo>
                  <a:pt x="2633" y="131"/>
                </a:lnTo>
                <a:lnTo>
                  <a:pt x="2680" y="157"/>
                </a:lnTo>
                <a:lnTo>
                  <a:pt x="2722" y="185"/>
                </a:lnTo>
                <a:lnTo>
                  <a:pt x="2756" y="213"/>
                </a:lnTo>
                <a:lnTo>
                  <a:pt x="2788" y="241"/>
                </a:lnTo>
                <a:lnTo>
                  <a:pt x="2812" y="269"/>
                </a:lnTo>
                <a:lnTo>
                  <a:pt x="2835" y="295"/>
                </a:lnTo>
                <a:lnTo>
                  <a:pt x="2852" y="319"/>
                </a:lnTo>
                <a:lnTo>
                  <a:pt x="2868" y="295"/>
                </a:lnTo>
                <a:lnTo>
                  <a:pt x="2891" y="269"/>
                </a:lnTo>
                <a:lnTo>
                  <a:pt x="2915" y="241"/>
                </a:lnTo>
                <a:lnTo>
                  <a:pt x="2946" y="213"/>
                </a:lnTo>
                <a:lnTo>
                  <a:pt x="2981" y="185"/>
                </a:lnTo>
                <a:lnTo>
                  <a:pt x="3023" y="157"/>
                </a:lnTo>
                <a:lnTo>
                  <a:pt x="3070" y="131"/>
                </a:lnTo>
                <a:lnTo>
                  <a:pt x="3124" y="107"/>
                </a:lnTo>
                <a:lnTo>
                  <a:pt x="3185" y="84"/>
                </a:lnTo>
                <a:lnTo>
                  <a:pt x="3253" y="63"/>
                </a:lnTo>
                <a:lnTo>
                  <a:pt x="3328" y="46"/>
                </a:lnTo>
                <a:lnTo>
                  <a:pt x="3409" y="32"/>
                </a:lnTo>
                <a:lnTo>
                  <a:pt x="3502" y="20"/>
                </a:lnTo>
                <a:lnTo>
                  <a:pt x="3601" y="14"/>
                </a:lnTo>
                <a:lnTo>
                  <a:pt x="3684" y="11"/>
                </a:lnTo>
                <a:lnTo>
                  <a:pt x="3780" y="7"/>
                </a:lnTo>
                <a:lnTo>
                  <a:pt x="3886" y="6"/>
                </a:lnTo>
                <a:lnTo>
                  <a:pt x="4005" y="4"/>
                </a:lnTo>
                <a:lnTo>
                  <a:pt x="4134" y="2"/>
                </a:lnTo>
                <a:lnTo>
                  <a:pt x="4275" y="2"/>
                </a:lnTo>
                <a:lnTo>
                  <a:pt x="4426" y="0"/>
                </a:lnTo>
                <a:lnTo>
                  <a:pt x="4588" y="0"/>
                </a:lnTo>
                <a:lnTo>
                  <a:pt x="4799" y="0"/>
                </a:lnTo>
                <a:lnTo>
                  <a:pt x="4999" y="2"/>
                </a:lnTo>
                <a:lnTo>
                  <a:pt x="5189" y="4"/>
                </a:lnTo>
                <a:lnTo>
                  <a:pt x="5368" y="6"/>
                </a:lnTo>
                <a:lnTo>
                  <a:pt x="5541" y="7"/>
                </a:lnTo>
                <a:lnTo>
                  <a:pt x="5702" y="9"/>
                </a:lnTo>
                <a:lnTo>
                  <a:pt x="5702" y="1219"/>
                </a:lnTo>
                <a:lnTo>
                  <a:pt x="0" y="1219"/>
                </a:lnTo>
                <a:lnTo>
                  <a:pt x="0" y="9"/>
                </a:lnTo>
                <a:lnTo>
                  <a:pt x="164" y="7"/>
                </a:lnTo>
                <a:lnTo>
                  <a:pt x="335" y="6"/>
                </a:lnTo>
                <a:lnTo>
                  <a:pt x="514" y="4"/>
                </a:lnTo>
                <a:lnTo>
                  <a:pt x="704" y="2"/>
                </a:lnTo>
                <a:lnTo>
                  <a:pt x="904" y="0"/>
                </a:lnTo>
                <a:lnTo>
                  <a:pt x="1115"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
        <p:nvSpPr>
          <p:cNvPr id="10" name="Freeform 7"/>
          <p:cNvSpPr/>
          <p:nvPr/>
        </p:nvSpPr>
        <p:spPr bwMode="auto">
          <a:xfrm>
            <a:off x="354" y="5128493"/>
            <a:ext cx="12858044" cy="593017"/>
          </a:xfrm>
          <a:custGeom>
            <a:avLst/>
            <a:gdLst>
              <a:gd name="T0" fmla="*/ 1184 w 5702"/>
              <a:gd name="T1" fmla="*/ 0 h 394"/>
              <a:gd name="T2" fmla="*/ 1492 w 5702"/>
              <a:gd name="T3" fmla="*/ 2 h 394"/>
              <a:gd name="T4" fmla="*/ 1754 w 5702"/>
              <a:gd name="T5" fmla="*/ 5 h 394"/>
              <a:gd name="T6" fmla="*/ 1968 w 5702"/>
              <a:gd name="T7" fmla="*/ 11 h 394"/>
              <a:gd name="T8" fmla="*/ 2156 w 5702"/>
              <a:gd name="T9" fmla="*/ 19 h 394"/>
              <a:gd name="T10" fmla="*/ 2333 w 5702"/>
              <a:gd name="T11" fmla="*/ 42 h 394"/>
              <a:gd name="T12" fmla="*/ 2480 w 5702"/>
              <a:gd name="T13" fmla="*/ 78 h 394"/>
              <a:gd name="T14" fmla="*/ 2598 w 5702"/>
              <a:gd name="T15" fmla="*/ 122 h 394"/>
              <a:gd name="T16" fmla="*/ 2690 w 5702"/>
              <a:gd name="T17" fmla="*/ 172 h 394"/>
              <a:gd name="T18" fmla="*/ 2763 w 5702"/>
              <a:gd name="T19" fmla="*/ 225 h 394"/>
              <a:gd name="T20" fmla="*/ 2816 w 5702"/>
              <a:gd name="T21" fmla="*/ 277 h 394"/>
              <a:gd name="T22" fmla="*/ 2852 w 5702"/>
              <a:gd name="T23" fmla="*/ 326 h 394"/>
              <a:gd name="T24" fmla="*/ 2887 w 5702"/>
              <a:gd name="T25" fmla="*/ 277 h 394"/>
              <a:gd name="T26" fmla="*/ 2939 w 5702"/>
              <a:gd name="T27" fmla="*/ 225 h 394"/>
              <a:gd name="T28" fmla="*/ 3012 w 5702"/>
              <a:gd name="T29" fmla="*/ 172 h 394"/>
              <a:gd name="T30" fmla="*/ 3105 w 5702"/>
              <a:gd name="T31" fmla="*/ 122 h 394"/>
              <a:gd name="T32" fmla="*/ 3223 w 5702"/>
              <a:gd name="T33" fmla="*/ 78 h 394"/>
              <a:gd name="T34" fmla="*/ 3369 w 5702"/>
              <a:gd name="T35" fmla="*/ 42 h 394"/>
              <a:gd name="T36" fmla="*/ 3547 w 5702"/>
              <a:gd name="T37" fmla="*/ 19 h 394"/>
              <a:gd name="T38" fmla="*/ 3735 w 5702"/>
              <a:gd name="T39" fmla="*/ 11 h 394"/>
              <a:gd name="T40" fmla="*/ 3949 w 5702"/>
              <a:gd name="T41" fmla="*/ 5 h 394"/>
              <a:gd name="T42" fmla="*/ 4210 w 5702"/>
              <a:gd name="T43" fmla="*/ 2 h 394"/>
              <a:gd name="T44" fmla="*/ 4519 w 5702"/>
              <a:gd name="T45" fmla="*/ 0 h 394"/>
              <a:gd name="T46" fmla="*/ 4907 w 5702"/>
              <a:gd name="T47" fmla="*/ 0 h 394"/>
              <a:gd name="T48" fmla="*/ 5318 w 5702"/>
              <a:gd name="T49" fmla="*/ 2 h 394"/>
              <a:gd name="T50" fmla="*/ 5702 w 5702"/>
              <a:gd name="T51" fmla="*/ 5 h 394"/>
              <a:gd name="T52" fmla="*/ 5513 w 5702"/>
              <a:gd name="T53" fmla="*/ 72 h 394"/>
              <a:gd name="T54" fmla="*/ 5116 w 5702"/>
              <a:gd name="T55" fmla="*/ 70 h 394"/>
              <a:gd name="T56" fmla="*/ 4689 w 5702"/>
              <a:gd name="T57" fmla="*/ 68 h 394"/>
              <a:gd name="T58" fmla="*/ 4358 w 5702"/>
              <a:gd name="T59" fmla="*/ 70 h 394"/>
              <a:gd name="T60" fmla="*/ 4073 w 5702"/>
              <a:gd name="T61" fmla="*/ 72 h 394"/>
              <a:gd name="T62" fmla="*/ 3836 w 5702"/>
              <a:gd name="T63" fmla="*/ 75 h 394"/>
              <a:gd name="T64" fmla="*/ 3648 w 5702"/>
              <a:gd name="T65" fmla="*/ 80 h 394"/>
              <a:gd name="T66" fmla="*/ 3455 w 5702"/>
              <a:gd name="T67" fmla="*/ 98 h 394"/>
              <a:gd name="T68" fmla="*/ 3293 w 5702"/>
              <a:gd name="T69" fmla="*/ 127 h 394"/>
              <a:gd name="T70" fmla="*/ 3162 w 5702"/>
              <a:gd name="T71" fmla="*/ 167 h 394"/>
              <a:gd name="T72" fmla="*/ 3056 w 5702"/>
              <a:gd name="T73" fmla="*/ 214 h 394"/>
              <a:gd name="T74" fmla="*/ 2974 w 5702"/>
              <a:gd name="T75" fmla="*/ 266 h 394"/>
              <a:gd name="T76" fmla="*/ 2911 w 5702"/>
              <a:gd name="T77" fmla="*/ 320 h 394"/>
              <a:gd name="T78" fmla="*/ 2868 w 5702"/>
              <a:gd name="T79" fmla="*/ 371 h 394"/>
              <a:gd name="T80" fmla="*/ 2835 w 5702"/>
              <a:gd name="T81" fmla="*/ 371 h 394"/>
              <a:gd name="T82" fmla="*/ 2791 w 5702"/>
              <a:gd name="T83" fmla="*/ 320 h 394"/>
              <a:gd name="T84" fmla="*/ 2730 w 5702"/>
              <a:gd name="T85" fmla="*/ 266 h 394"/>
              <a:gd name="T86" fmla="*/ 2647 w 5702"/>
              <a:gd name="T87" fmla="*/ 214 h 394"/>
              <a:gd name="T88" fmla="*/ 2542 w 5702"/>
              <a:gd name="T89" fmla="*/ 167 h 394"/>
              <a:gd name="T90" fmla="*/ 2410 w 5702"/>
              <a:gd name="T91" fmla="*/ 127 h 394"/>
              <a:gd name="T92" fmla="*/ 2248 w 5702"/>
              <a:gd name="T93" fmla="*/ 98 h 394"/>
              <a:gd name="T94" fmla="*/ 2055 w 5702"/>
              <a:gd name="T95" fmla="*/ 80 h 394"/>
              <a:gd name="T96" fmla="*/ 1867 w 5702"/>
              <a:gd name="T97" fmla="*/ 75 h 394"/>
              <a:gd name="T98" fmla="*/ 1630 w 5702"/>
              <a:gd name="T99" fmla="*/ 72 h 394"/>
              <a:gd name="T100" fmla="*/ 1344 w 5702"/>
              <a:gd name="T101" fmla="*/ 70 h 394"/>
              <a:gd name="T102" fmla="*/ 1014 w 5702"/>
              <a:gd name="T103" fmla="*/ 68 h 394"/>
              <a:gd name="T104" fmla="*/ 587 w 5702"/>
              <a:gd name="T105" fmla="*/ 70 h 394"/>
              <a:gd name="T106" fmla="*/ 190 w 5702"/>
              <a:gd name="T107" fmla="*/ 72 h 394"/>
              <a:gd name="T108" fmla="*/ 0 w 5702"/>
              <a:gd name="T109" fmla="*/ 5 h 394"/>
              <a:gd name="T110" fmla="*/ 385 w 5702"/>
              <a:gd name="T111" fmla="*/ 2 h 394"/>
              <a:gd name="T112" fmla="*/ 796 w 5702"/>
              <a:gd name="T11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02" h="394">
                <a:moveTo>
                  <a:pt x="1014" y="0"/>
                </a:moveTo>
                <a:lnTo>
                  <a:pt x="1184" y="0"/>
                </a:lnTo>
                <a:lnTo>
                  <a:pt x="1344" y="0"/>
                </a:lnTo>
                <a:lnTo>
                  <a:pt x="1492" y="2"/>
                </a:lnTo>
                <a:lnTo>
                  <a:pt x="1630" y="4"/>
                </a:lnTo>
                <a:lnTo>
                  <a:pt x="1754" y="5"/>
                </a:lnTo>
                <a:lnTo>
                  <a:pt x="1867" y="7"/>
                </a:lnTo>
                <a:lnTo>
                  <a:pt x="1968" y="11"/>
                </a:lnTo>
                <a:lnTo>
                  <a:pt x="2055" y="12"/>
                </a:lnTo>
                <a:lnTo>
                  <a:pt x="2156" y="19"/>
                </a:lnTo>
                <a:lnTo>
                  <a:pt x="2248" y="30"/>
                </a:lnTo>
                <a:lnTo>
                  <a:pt x="2333" y="42"/>
                </a:lnTo>
                <a:lnTo>
                  <a:pt x="2410" y="59"/>
                </a:lnTo>
                <a:lnTo>
                  <a:pt x="2480" y="78"/>
                </a:lnTo>
                <a:lnTo>
                  <a:pt x="2542" y="99"/>
                </a:lnTo>
                <a:lnTo>
                  <a:pt x="2598" y="122"/>
                </a:lnTo>
                <a:lnTo>
                  <a:pt x="2647" y="146"/>
                </a:lnTo>
                <a:lnTo>
                  <a:pt x="2690" y="172"/>
                </a:lnTo>
                <a:lnTo>
                  <a:pt x="2730" y="199"/>
                </a:lnTo>
                <a:lnTo>
                  <a:pt x="2763" y="225"/>
                </a:lnTo>
                <a:lnTo>
                  <a:pt x="2791" y="253"/>
                </a:lnTo>
                <a:lnTo>
                  <a:pt x="2816" y="277"/>
                </a:lnTo>
                <a:lnTo>
                  <a:pt x="2835" y="303"/>
                </a:lnTo>
                <a:lnTo>
                  <a:pt x="2852" y="326"/>
                </a:lnTo>
                <a:lnTo>
                  <a:pt x="2868" y="303"/>
                </a:lnTo>
                <a:lnTo>
                  <a:pt x="2887" y="277"/>
                </a:lnTo>
                <a:lnTo>
                  <a:pt x="2911" y="253"/>
                </a:lnTo>
                <a:lnTo>
                  <a:pt x="2939" y="225"/>
                </a:lnTo>
                <a:lnTo>
                  <a:pt x="2974" y="199"/>
                </a:lnTo>
                <a:lnTo>
                  <a:pt x="3012" y="172"/>
                </a:lnTo>
                <a:lnTo>
                  <a:pt x="3056" y="146"/>
                </a:lnTo>
                <a:lnTo>
                  <a:pt x="3105" y="122"/>
                </a:lnTo>
                <a:lnTo>
                  <a:pt x="3162" y="99"/>
                </a:lnTo>
                <a:lnTo>
                  <a:pt x="3223" y="78"/>
                </a:lnTo>
                <a:lnTo>
                  <a:pt x="3293" y="59"/>
                </a:lnTo>
                <a:lnTo>
                  <a:pt x="3369" y="42"/>
                </a:lnTo>
                <a:lnTo>
                  <a:pt x="3455" y="30"/>
                </a:lnTo>
                <a:lnTo>
                  <a:pt x="3547" y="19"/>
                </a:lnTo>
                <a:lnTo>
                  <a:pt x="3648" y="12"/>
                </a:lnTo>
                <a:lnTo>
                  <a:pt x="3735" y="11"/>
                </a:lnTo>
                <a:lnTo>
                  <a:pt x="3836" y="7"/>
                </a:lnTo>
                <a:lnTo>
                  <a:pt x="3949" y="5"/>
                </a:lnTo>
                <a:lnTo>
                  <a:pt x="4073" y="4"/>
                </a:lnTo>
                <a:lnTo>
                  <a:pt x="4210" y="2"/>
                </a:lnTo>
                <a:lnTo>
                  <a:pt x="4358" y="0"/>
                </a:lnTo>
                <a:lnTo>
                  <a:pt x="4519" y="0"/>
                </a:lnTo>
                <a:lnTo>
                  <a:pt x="4689" y="0"/>
                </a:lnTo>
                <a:lnTo>
                  <a:pt x="4907" y="0"/>
                </a:lnTo>
                <a:lnTo>
                  <a:pt x="5116" y="2"/>
                </a:lnTo>
                <a:lnTo>
                  <a:pt x="5318" y="2"/>
                </a:lnTo>
                <a:lnTo>
                  <a:pt x="5513" y="4"/>
                </a:lnTo>
                <a:lnTo>
                  <a:pt x="5702" y="5"/>
                </a:lnTo>
                <a:lnTo>
                  <a:pt x="5702" y="73"/>
                </a:lnTo>
                <a:lnTo>
                  <a:pt x="5513" y="72"/>
                </a:lnTo>
                <a:lnTo>
                  <a:pt x="5318" y="70"/>
                </a:lnTo>
                <a:lnTo>
                  <a:pt x="5116" y="70"/>
                </a:lnTo>
                <a:lnTo>
                  <a:pt x="4907" y="68"/>
                </a:lnTo>
                <a:lnTo>
                  <a:pt x="4689" y="68"/>
                </a:lnTo>
                <a:lnTo>
                  <a:pt x="4519" y="68"/>
                </a:lnTo>
                <a:lnTo>
                  <a:pt x="4358" y="70"/>
                </a:lnTo>
                <a:lnTo>
                  <a:pt x="4210" y="70"/>
                </a:lnTo>
                <a:lnTo>
                  <a:pt x="4073" y="72"/>
                </a:lnTo>
                <a:lnTo>
                  <a:pt x="3949" y="73"/>
                </a:lnTo>
                <a:lnTo>
                  <a:pt x="3836" y="75"/>
                </a:lnTo>
                <a:lnTo>
                  <a:pt x="3735" y="78"/>
                </a:lnTo>
                <a:lnTo>
                  <a:pt x="3648" y="80"/>
                </a:lnTo>
                <a:lnTo>
                  <a:pt x="3547" y="87"/>
                </a:lnTo>
                <a:lnTo>
                  <a:pt x="3455" y="98"/>
                </a:lnTo>
                <a:lnTo>
                  <a:pt x="3369" y="110"/>
                </a:lnTo>
                <a:lnTo>
                  <a:pt x="3293" y="127"/>
                </a:lnTo>
                <a:lnTo>
                  <a:pt x="3223" y="146"/>
                </a:lnTo>
                <a:lnTo>
                  <a:pt x="3162" y="167"/>
                </a:lnTo>
                <a:lnTo>
                  <a:pt x="3105" y="190"/>
                </a:lnTo>
                <a:lnTo>
                  <a:pt x="3056" y="214"/>
                </a:lnTo>
                <a:lnTo>
                  <a:pt x="3012" y="240"/>
                </a:lnTo>
                <a:lnTo>
                  <a:pt x="2974" y="266"/>
                </a:lnTo>
                <a:lnTo>
                  <a:pt x="2939" y="293"/>
                </a:lnTo>
                <a:lnTo>
                  <a:pt x="2911" y="320"/>
                </a:lnTo>
                <a:lnTo>
                  <a:pt x="2887" y="345"/>
                </a:lnTo>
                <a:lnTo>
                  <a:pt x="2868" y="371"/>
                </a:lnTo>
                <a:lnTo>
                  <a:pt x="2852" y="394"/>
                </a:lnTo>
                <a:lnTo>
                  <a:pt x="2835" y="371"/>
                </a:lnTo>
                <a:lnTo>
                  <a:pt x="2816" y="345"/>
                </a:lnTo>
                <a:lnTo>
                  <a:pt x="2791" y="320"/>
                </a:lnTo>
                <a:lnTo>
                  <a:pt x="2763" y="293"/>
                </a:lnTo>
                <a:lnTo>
                  <a:pt x="2730" y="266"/>
                </a:lnTo>
                <a:lnTo>
                  <a:pt x="2690" y="240"/>
                </a:lnTo>
                <a:lnTo>
                  <a:pt x="2647" y="214"/>
                </a:lnTo>
                <a:lnTo>
                  <a:pt x="2598" y="190"/>
                </a:lnTo>
                <a:lnTo>
                  <a:pt x="2542" y="167"/>
                </a:lnTo>
                <a:lnTo>
                  <a:pt x="2480" y="146"/>
                </a:lnTo>
                <a:lnTo>
                  <a:pt x="2410" y="127"/>
                </a:lnTo>
                <a:lnTo>
                  <a:pt x="2333" y="110"/>
                </a:lnTo>
                <a:lnTo>
                  <a:pt x="2248" y="98"/>
                </a:lnTo>
                <a:lnTo>
                  <a:pt x="2156" y="87"/>
                </a:lnTo>
                <a:lnTo>
                  <a:pt x="2055" y="80"/>
                </a:lnTo>
                <a:lnTo>
                  <a:pt x="1968" y="78"/>
                </a:lnTo>
                <a:lnTo>
                  <a:pt x="1867" y="75"/>
                </a:lnTo>
                <a:lnTo>
                  <a:pt x="1754" y="73"/>
                </a:lnTo>
                <a:lnTo>
                  <a:pt x="1630" y="72"/>
                </a:lnTo>
                <a:lnTo>
                  <a:pt x="1492" y="70"/>
                </a:lnTo>
                <a:lnTo>
                  <a:pt x="1344" y="70"/>
                </a:lnTo>
                <a:lnTo>
                  <a:pt x="1184" y="68"/>
                </a:lnTo>
                <a:lnTo>
                  <a:pt x="1014" y="68"/>
                </a:lnTo>
                <a:lnTo>
                  <a:pt x="796" y="68"/>
                </a:lnTo>
                <a:lnTo>
                  <a:pt x="587" y="70"/>
                </a:lnTo>
                <a:lnTo>
                  <a:pt x="385" y="70"/>
                </a:lnTo>
                <a:lnTo>
                  <a:pt x="190" y="72"/>
                </a:lnTo>
                <a:lnTo>
                  <a:pt x="0" y="73"/>
                </a:lnTo>
                <a:lnTo>
                  <a:pt x="0" y="5"/>
                </a:lnTo>
                <a:lnTo>
                  <a:pt x="190" y="4"/>
                </a:lnTo>
                <a:lnTo>
                  <a:pt x="385" y="2"/>
                </a:lnTo>
                <a:lnTo>
                  <a:pt x="587" y="2"/>
                </a:lnTo>
                <a:lnTo>
                  <a:pt x="796" y="0"/>
                </a:lnTo>
                <a:lnTo>
                  <a:pt x="1014"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par>
                          <p:cTn id="19" fill="hold">
                            <p:stCondLst>
                              <p:cond delay="29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4"/>
                                        </p:tgtEl>
                                      </p:cBhvr>
                                    </p:animEffect>
                                    <p:animScale>
                                      <p:cBhvr>
                                        <p:cTn id="2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18"/>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23"/>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案例分享</a:t>
            </a:r>
            <a:r>
              <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3</a:t>
            </a:r>
            <a:endPar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2" name="图片 11" descr="图片4"/>
          <p:cNvPicPr>
            <a:picLocks noChangeAspect="1"/>
          </p:cNvPicPr>
          <p:nvPr/>
        </p:nvPicPr>
        <p:blipFill>
          <a:blip r:embed="rId3"/>
          <a:stretch>
            <a:fillRect/>
          </a:stretch>
        </p:blipFill>
        <p:spPr>
          <a:xfrm>
            <a:off x="2845435" y="852805"/>
            <a:ext cx="7388860" cy="6363335"/>
          </a:xfrm>
          <a:prstGeom prst="rect">
            <a:avLst/>
          </a:prstGeom>
        </p:spPr>
      </p:pic>
      <p:pic>
        <p:nvPicPr>
          <p:cNvPr id="13" name="图片 12" descr="图片5"/>
          <p:cNvPicPr>
            <a:picLocks noChangeAspect="1"/>
          </p:cNvPicPr>
          <p:nvPr/>
        </p:nvPicPr>
        <p:blipFill>
          <a:blip r:embed="rId4"/>
          <a:stretch>
            <a:fillRect/>
          </a:stretch>
        </p:blipFill>
        <p:spPr>
          <a:xfrm>
            <a:off x="1416050" y="2303145"/>
            <a:ext cx="11116310" cy="4912995"/>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3421" y="2902961"/>
            <a:ext cx="11506200" cy="3761357"/>
          </a:xfrm>
          <a:prstGeom prst="rect">
            <a:avLst/>
          </a:prstGeom>
        </p:spPr>
      </p:pic>
      <p:grpSp>
        <p:nvGrpSpPr>
          <p:cNvPr id="2" name="Group 84"/>
          <p:cNvGrpSpPr/>
          <p:nvPr/>
        </p:nvGrpSpPr>
        <p:grpSpPr>
          <a:xfrm>
            <a:off x="812751" y="1177954"/>
            <a:ext cx="866867" cy="867591"/>
            <a:chOff x="1245350" y="3178283"/>
            <a:chExt cx="843049" cy="843755"/>
          </a:xfrm>
        </p:grpSpPr>
        <p:sp>
          <p:nvSpPr>
            <p:cNvPr id="77" name="Oval 76"/>
            <p:cNvSpPr>
              <a:spLocks noChangeAspect="1"/>
            </p:cNvSpPr>
            <p:nvPr/>
          </p:nvSpPr>
          <p:spPr>
            <a:xfrm>
              <a:off x="1245350" y="3178283"/>
              <a:ext cx="843049" cy="8437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11664" tIns="55832" rIns="111664" bIns="55832"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10" name="Straight Connector 109"/>
          <p:cNvCxnSpPr/>
          <p:nvPr/>
        </p:nvCxnSpPr>
        <p:spPr>
          <a:xfrm>
            <a:off x="288609" y="1178607"/>
            <a:ext cx="288609" cy="103463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11674514" y="659983"/>
            <a:ext cx="901625" cy="103594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H="1">
            <a:off x="65893" y="6365323"/>
            <a:ext cx="734039" cy="835403"/>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5893" y="4138122"/>
            <a:ext cx="734039" cy="542659"/>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2" name="Footer Text"/>
          <p:cNvSpPr txBox="1"/>
          <p:nvPr/>
        </p:nvSpPr>
        <p:spPr>
          <a:xfrm>
            <a:off x="1799914" y="988709"/>
            <a:ext cx="9786657" cy="2585323"/>
          </a:xfrm>
          <a:prstGeom prst="rect">
            <a:avLst/>
          </a:prstGeom>
          <a:noFill/>
        </p:spPr>
        <p:txBody>
          <a:bodyPr wrap="square" lIns="0" tIns="0" rIns="0" bIns="0" rtlCol="0">
            <a:spAutoFit/>
          </a:bodyPr>
          <a:lstStyle/>
          <a:p>
            <a:pPr algn="just">
              <a:lnSpc>
                <a:spcPct val="200000"/>
              </a:lnSpc>
            </a:pPr>
            <a:r>
              <a:rPr lang="en-US" altLang="zh-CN" sz="1600" dirty="0">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年</a:t>
            </a:r>
            <a:r>
              <a:rPr lang="en-US" altLang="zh-CN" sz="1600" dirty="0">
                <a:latin typeface="Arial" panose="020B0604020202020204" pitchFamily="34" charset="0"/>
                <a:ea typeface="微软雅黑" panose="020B0503020204020204" pitchFamily="34" charset="-122"/>
                <a:cs typeface="+mn-ea"/>
                <a:sym typeface="Arial" panose="020B0604020202020204" pitchFamily="34" charset="0"/>
              </a:rPr>
              <a:t>8</a:t>
            </a: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1600" dirty="0">
                <a:latin typeface="Arial" panose="020B0604020202020204" pitchFamily="34" charset="0"/>
                <a:ea typeface="微软雅黑" panose="020B0503020204020204" pitchFamily="34" charset="-122"/>
                <a:cs typeface="+mn-ea"/>
                <a:sym typeface="Arial" panose="020B0604020202020204" pitchFamily="34" charset="0"/>
              </a:rPr>
              <a:t>9</a:t>
            </a: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日，厦大学风委员会正式认定其附属医院某院长在其博士学位论文写作和引文上的严重不规范行为属于</a:t>
            </a:r>
            <a:r>
              <a:rPr lang="zh-CN" altLang="en-US"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学术不端行为。</a:t>
            </a:r>
            <a:endParaRPr lang="en-US" altLang="zh-CN" sz="1600"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200000"/>
              </a:lnSpc>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据中国青年报</a:t>
            </a:r>
            <a:r>
              <a:rPr lang="en-US" altLang="zh-CN" sz="1600" dirty="0">
                <a:latin typeface="Arial" panose="020B0604020202020204" pitchFamily="34" charset="0"/>
                <a:ea typeface="微软雅黑" panose="020B0503020204020204" pitchFamily="34" charset="-122"/>
                <a:cs typeface="+mn-ea"/>
                <a:sym typeface="Arial" panose="020B0604020202020204" pitchFamily="34" charset="0"/>
              </a:rPr>
              <a:t>10</a:t>
            </a: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日报道，被“抄袭”的文章来自于他的两名硕士生。记者将该院长的博士论文和这两名硕士生的毕业论文进行比对，发现其论文内容与后两者</a:t>
            </a:r>
            <a:r>
              <a:rPr lang="zh-CN" altLang="en-US" b="1"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内容大面积重合</a:t>
            </a: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。其中，正文近一半与一名学生的毕业论文雷同，就连致谢也部分一致。</a:t>
            </a:r>
            <a:endParaRPr lang="en-US" altLang="zh-CN"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任意多边形 30"/>
          <p:cNvSpPr/>
          <p:nvPr>
            <p:custDataLst>
              <p:tags r:id="rId2"/>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3"/>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608929" y="260554"/>
            <a:ext cx="3067050" cy="30734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案例分享 </a:t>
            </a:r>
            <a:r>
              <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4</a:t>
            </a:r>
            <a:endParaRPr 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6069335" y="6664318"/>
            <a:ext cx="3672408" cy="307777"/>
          </a:xfrm>
          <a:prstGeom prst="rect">
            <a:avLst/>
          </a:prstGeom>
          <a:noFill/>
        </p:spPr>
        <p:txBody>
          <a:bodyPr wrap="square" rtlCol="0">
            <a:spAutoFit/>
          </a:bodyPr>
          <a:lstStyle/>
          <a:p>
            <a:r>
              <a:rPr lang="zh-CN" altLang="en-US" sz="1400" b="1" dirty="0">
                <a:latin typeface="+mn-ea"/>
                <a:ea typeface="+mn-ea"/>
              </a:rPr>
              <a:t>网络截图</a:t>
            </a:r>
            <a:endParaRPr lang="zh-CN" altLang="en-US" sz="1400" b="1" dirty="0">
              <a:latin typeface="+mn-ea"/>
              <a:ea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strips(upRight)">
                                      <p:cBhvr>
                                        <p:cTn id="13" dur="500"/>
                                        <p:tgtEl>
                                          <p:spTgt spid="110"/>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strips(downRight)">
                                      <p:cBhvr>
                                        <p:cTn id="17" dur="500"/>
                                        <p:tgtEl>
                                          <p:spTgt spid="115"/>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strips(downRight)">
                                      <p:cBhvr>
                                        <p:cTn id="21" dur="500"/>
                                        <p:tgtEl>
                                          <p:spTgt spid="114"/>
                                        </p:tgtEl>
                                      </p:cBhvr>
                                    </p:animEffect>
                                  </p:childTnLst>
                                </p:cTn>
                              </p:par>
                            </p:childTnLst>
                          </p:cTn>
                        </p:par>
                        <p:par>
                          <p:cTn id="22" fill="hold">
                            <p:stCondLst>
                              <p:cond delay="2000"/>
                            </p:stCondLst>
                            <p:childTnLst>
                              <p:par>
                                <p:cTn id="23" presetID="18" presetClass="entr" presetSubtype="3"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strips(upRight)">
                                      <p:cBhvr>
                                        <p:cTn id="25" dur="500"/>
                                        <p:tgtEl>
                                          <p:spTgt spid="113"/>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slide(fromBottom)">
                                      <p:cBhvr>
                                        <p:cTn id="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1877"/>
          <p:cNvSpPr/>
          <p:nvPr/>
        </p:nvSpPr>
        <p:spPr>
          <a:xfrm>
            <a:off x="5475317" y="1704914"/>
            <a:ext cx="1829190" cy="18291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wrap="square" lIns="26788" tIns="26788" rIns="26788" bIns="26788" numCol="1" anchor="ctr">
            <a:noAutofit/>
          </a:bodyPr>
          <a:lstStyle/>
          <a:p>
            <a:pPr>
              <a:lnSpc>
                <a:spcPct val="120000"/>
              </a:lnSpc>
            </a:pPr>
            <a:endParaRPr sz="1845">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Shape 1879"/>
          <p:cNvSpPr/>
          <p:nvPr/>
        </p:nvSpPr>
        <p:spPr>
          <a:xfrm>
            <a:off x="6518814" y="2748410"/>
            <a:ext cx="1829190" cy="18291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6788" tIns="26788" rIns="26788" bIns="26788" numCol="1" anchor="ctr">
            <a:noAutofit/>
          </a:bodyPr>
          <a:lstStyle/>
          <a:p>
            <a:pPr>
              <a:lnSpc>
                <a:spcPct val="120000"/>
              </a:lnSpc>
            </a:pPr>
            <a:endParaRPr sz="1845">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Shape 1883"/>
          <p:cNvSpPr/>
          <p:nvPr/>
        </p:nvSpPr>
        <p:spPr>
          <a:xfrm>
            <a:off x="4431820" y="2748410"/>
            <a:ext cx="1829190" cy="18291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6788" tIns="26788" rIns="26788" bIns="26788" numCol="1" anchor="ctr">
            <a:noAutofit/>
          </a:bodyPr>
          <a:lstStyle/>
          <a:p>
            <a:pPr>
              <a:lnSpc>
                <a:spcPct val="120000"/>
              </a:lnSpc>
            </a:pPr>
            <a:endParaRPr sz="1845">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Shape 1888"/>
          <p:cNvSpPr/>
          <p:nvPr/>
        </p:nvSpPr>
        <p:spPr>
          <a:xfrm>
            <a:off x="2179418" y="2873886"/>
            <a:ext cx="2096943" cy="1246495"/>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违反实验规范；</a:t>
            </a:r>
            <a:endParaRPr lang="en-US" altLang="zh-CN"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表格数据抄袭；</a:t>
            </a:r>
            <a:endParaRPr lang="en-US" altLang="zh-CN"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违反实验数据原始性；</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3" name="Shape 1889"/>
          <p:cNvSpPr/>
          <p:nvPr/>
        </p:nvSpPr>
        <p:spPr>
          <a:xfrm>
            <a:off x="1545231" y="2464197"/>
            <a:ext cx="1624530" cy="338041"/>
          </a:xfrm>
          <a:prstGeom prst="rect">
            <a:avLst/>
          </a:prstGeom>
          <a:ln w="12700">
            <a:miter lim="400000"/>
          </a:ln>
        </p:spPr>
        <p:txBody>
          <a:bodyPr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数据造假</a:t>
            </a:r>
            <a:endParaRPr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7" name="Text Placeholder 3"/>
          <p:cNvSpPr txBox="1"/>
          <p:nvPr/>
        </p:nvSpPr>
        <p:spPr>
          <a:xfrm>
            <a:off x="5956577" y="2327246"/>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6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4</a:t>
            </a:r>
            <a:endParaRPr lang="id-ID" sz="36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16" name="Shape 1881"/>
          <p:cNvSpPr/>
          <p:nvPr/>
        </p:nvSpPr>
        <p:spPr>
          <a:xfrm>
            <a:off x="5475317" y="3791907"/>
            <a:ext cx="1829190" cy="18291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wrap="square" lIns="26788" tIns="26788" rIns="26788" bIns="26788" numCol="1" anchor="ctr">
            <a:noAutofit/>
          </a:bodyPr>
          <a:lstStyle/>
          <a:p>
            <a:pPr>
              <a:lnSpc>
                <a:spcPct val="120000"/>
              </a:lnSpc>
            </a:pPr>
            <a:endParaRPr sz="1845">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Text Placeholder 3"/>
          <p:cNvSpPr txBox="1"/>
          <p:nvPr/>
        </p:nvSpPr>
        <p:spPr>
          <a:xfrm>
            <a:off x="7000074" y="3370742"/>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3</a:t>
            </a:r>
            <a:endParaRPr lang="id-ID"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29" name="Text Placeholder 3"/>
          <p:cNvSpPr txBox="1"/>
          <p:nvPr/>
        </p:nvSpPr>
        <p:spPr>
          <a:xfrm>
            <a:off x="5956577" y="4414239"/>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2</a:t>
            </a:r>
            <a:endParaRPr lang="id-ID"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30" name="Shape 1883"/>
          <p:cNvSpPr/>
          <p:nvPr/>
        </p:nvSpPr>
        <p:spPr>
          <a:xfrm>
            <a:off x="4430032" y="2748410"/>
            <a:ext cx="1829190" cy="18291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6788" tIns="26788" rIns="26788" bIns="26788" numCol="1" anchor="ctr">
            <a:noAutofit/>
          </a:bodyPr>
          <a:lstStyle/>
          <a:p>
            <a:pPr>
              <a:lnSpc>
                <a:spcPct val="120000"/>
              </a:lnSpc>
            </a:pPr>
            <a:endParaRPr sz="1845">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Text Placeholder 3"/>
          <p:cNvSpPr txBox="1"/>
          <p:nvPr/>
        </p:nvSpPr>
        <p:spPr>
          <a:xfrm>
            <a:off x="4913080" y="3370742"/>
            <a:ext cx="866670" cy="64258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en-US" altLang="zh-CN"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1</a:t>
            </a:r>
            <a:endParaRPr lang="id-ID" sz="3200" b="1"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19" name="任意多边形 18"/>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23"/>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Content Placeholder 2"/>
          <p:cNvSpPr txBox="1"/>
          <p:nvPr/>
        </p:nvSpPr>
        <p:spPr>
          <a:xfrm>
            <a:off x="608929" y="260554"/>
            <a:ext cx="3067050" cy="30777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新闻解析</a:t>
            </a:r>
            <a:r>
              <a:rPr lang="en-US" altLang="zh-CN"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学术不端的表现</a:t>
            </a:r>
            <a:endParaRPr 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Shape 1888"/>
          <p:cNvSpPr/>
          <p:nvPr/>
        </p:nvSpPr>
        <p:spPr>
          <a:xfrm>
            <a:off x="4164887" y="5443089"/>
            <a:ext cx="2537209" cy="1197572"/>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论文引用不当；</a:t>
            </a:r>
            <a:endParaRPr lang="en-US" altLang="zh-CN"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违反格式规范；</a:t>
            </a:r>
            <a:endParaRPr lang="en-US" altLang="zh-CN"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过度引用情况；</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4" name="Shape 1889"/>
          <p:cNvSpPr/>
          <p:nvPr/>
        </p:nvSpPr>
        <p:spPr>
          <a:xfrm>
            <a:off x="3316441" y="5047807"/>
            <a:ext cx="1829190" cy="338041"/>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引用不当</a:t>
            </a:r>
            <a:endParaRPr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5" name="Shape 1889"/>
          <p:cNvSpPr/>
          <p:nvPr/>
        </p:nvSpPr>
        <p:spPr>
          <a:xfrm>
            <a:off x="7871552" y="4104163"/>
            <a:ext cx="2096943" cy="338041"/>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同行评议造假</a:t>
            </a:r>
            <a:endParaRPr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6" name="Shape 1889"/>
          <p:cNvSpPr/>
          <p:nvPr/>
        </p:nvSpPr>
        <p:spPr>
          <a:xfrm>
            <a:off x="7247931" y="1672109"/>
            <a:ext cx="2096943" cy="338041"/>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剽窃抄袭</a:t>
            </a:r>
            <a:endParaRPr sz="20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7" name="Shape 1888"/>
          <p:cNvSpPr/>
          <p:nvPr/>
        </p:nvSpPr>
        <p:spPr>
          <a:xfrm>
            <a:off x="8445599" y="4617902"/>
            <a:ext cx="2096943" cy="366575"/>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虚假同行评审人信息</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8" name="Shape 1888"/>
          <p:cNvSpPr/>
          <p:nvPr/>
        </p:nvSpPr>
        <p:spPr>
          <a:xfrm>
            <a:off x="8391756" y="2130721"/>
            <a:ext cx="2096943" cy="1197572"/>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观点涉嫌剽窃；</a:t>
            </a:r>
            <a:endParaRPr lang="en-US" altLang="zh-CN"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内容高度雷同；</a:t>
            </a:r>
            <a:endParaRPr lang="en-US" altLang="zh-CN"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l">
              <a:lnSpc>
                <a:spcPct val="150000"/>
              </a:lnSpc>
              <a:spcBef>
                <a:spcPts val="0"/>
              </a:spcBef>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图片信息雷同；</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right)">
                                      <p:cBhvr>
                                        <p:cTn id="31" dur="500"/>
                                        <p:tgtEl>
                                          <p:spTgt spid="23"/>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trips(downLeft)">
                                      <p:cBhvr>
                                        <p:cTn id="34" dur="500"/>
                                        <p:tgtEl>
                                          <p:spTgt spid="22"/>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27" presetClass="emph" presetSubtype="0" fill="remove" grpId="1" nodeType="withEffect">
                                  <p:stCondLst>
                                    <p:cond delay="0"/>
                                  </p:stCondLst>
                                  <p:childTnLst>
                                    <p:animClr clrSpc="rgb" dir="cw">
                                      <p:cBhvr override="childStyle">
                                        <p:cTn id="38" dur="250" autoRev="1" fill="remove"/>
                                        <p:tgtEl>
                                          <p:spTgt spid="30"/>
                                        </p:tgtEl>
                                        <p:attrNameLst>
                                          <p:attrName>style.color</p:attrName>
                                        </p:attrNameLst>
                                      </p:cBhvr>
                                      <p:to>
                                        <a:schemeClr val="bg1"/>
                                      </p:to>
                                    </p:animClr>
                                    <p:animClr clrSpc="rgb" dir="cw">
                                      <p:cBhvr>
                                        <p:cTn id="39" dur="250" autoRev="1" fill="remove"/>
                                        <p:tgtEl>
                                          <p:spTgt spid="30"/>
                                        </p:tgtEl>
                                        <p:attrNameLst>
                                          <p:attrName>fillcolor</p:attrName>
                                        </p:attrNameLst>
                                      </p:cBhvr>
                                      <p:to>
                                        <a:schemeClr val="bg1"/>
                                      </p:to>
                                    </p:animClr>
                                    <p:set>
                                      <p:cBhvr>
                                        <p:cTn id="40" dur="250" autoRev="1" fill="remove"/>
                                        <p:tgtEl>
                                          <p:spTgt spid="30"/>
                                        </p:tgtEl>
                                        <p:attrNameLst>
                                          <p:attrName>fill.type</p:attrName>
                                        </p:attrNameLst>
                                      </p:cBhvr>
                                      <p:to>
                                        <p:strVal val="solid"/>
                                      </p:to>
                                    </p:set>
                                    <p:set>
                                      <p:cBhvr>
                                        <p:cTn id="41" dur="250" autoRev="1" fill="remove"/>
                                        <p:tgtEl>
                                          <p:spTgt spid="30"/>
                                        </p:tgtEl>
                                        <p:attrNameLst>
                                          <p:attrName>fill.on</p:attrName>
                                        </p:attrNameLst>
                                      </p:cBhvr>
                                      <p:to>
                                        <p:strVal val="true"/>
                                      </p:to>
                                    </p:set>
                                  </p:childTnLst>
                                </p:cTn>
                              </p:par>
                              <p:par>
                                <p:cTn id="42" presetID="18" presetClass="entr" presetSubtype="12"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strips(downLeft)">
                                      <p:cBhvr>
                                        <p:cTn id="44" dur="500"/>
                                        <p:tgtEl>
                                          <p:spTgt spid="33"/>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right)">
                                      <p:cBhvr>
                                        <p:cTn id="47" dur="500"/>
                                        <p:tgtEl>
                                          <p:spTgt spid="34"/>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right)">
                                      <p:cBhvr>
                                        <p:cTn id="50" dur="500"/>
                                        <p:tgtEl>
                                          <p:spTgt spid="3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right)">
                                      <p:cBhvr>
                                        <p:cTn id="53" dur="500"/>
                                        <p:tgtEl>
                                          <p:spTgt spid="36"/>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strips(downLeft)">
                                      <p:cBhvr>
                                        <p:cTn id="56" dur="500"/>
                                        <p:tgtEl>
                                          <p:spTgt spid="37"/>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strips(downLeft)">
                                      <p:cBhvr>
                                        <p:cTn id="5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8" grpId="0" animBg="1"/>
      <p:bldP spid="22" grpId="0" animBg="1"/>
      <p:bldP spid="23" grpId="0" animBg="1"/>
      <p:bldP spid="27" grpId="0"/>
      <p:bldP spid="16" grpId="0" animBg="1"/>
      <p:bldP spid="26" grpId="0"/>
      <p:bldP spid="29" grpId="0"/>
      <p:bldP spid="30" grpId="0" animBg="1"/>
      <p:bldP spid="30" grpId="1" animBg="1"/>
      <p:bldP spid="28" grpId="0"/>
      <p:bldP spid="33" grpId="0" animBg="1"/>
      <p:bldP spid="34" grpId="0" animBg="1"/>
      <p:bldP spid="35" grpId="0" animBg="1"/>
      <p:bldP spid="36" grpId="0" animBg="1"/>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custDataLst>
              <p:tags r:id="rId1"/>
            </p:custDataLst>
          </p:nvPr>
        </p:nvSpPr>
        <p:spPr>
          <a:xfrm>
            <a:off x="733423" y="646282"/>
            <a:ext cx="12125327" cy="31282"/>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23"/>
          <p:cNvSpPr/>
          <p:nvPr>
            <p:custDataLst>
              <p:tags r:id="rId2"/>
            </p:custDataLst>
          </p:nvPr>
        </p:nvSpPr>
        <p:spPr>
          <a:xfrm>
            <a:off x="1" y="140732"/>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Content Placeholder 2"/>
          <p:cNvSpPr txBox="1"/>
          <p:nvPr/>
        </p:nvSpPr>
        <p:spPr>
          <a:xfrm>
            <a:off x="608929" y="260554"/>
            <a:ext cx="3067050" cy="30777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000" b="1" dirty="0">
                <a:solidFill>
                  <a:srgbClr val="003366"/>
                </a:solidFill>
                <a:latin typeface="Arial" panose="020B0604020202020204" pitchFamily="34" charset="0"/>
                <a:ea typeface="微软雅黑" panose="020B0503020204020204" pitchFamily="34" charset="-122"/>
                <a:cs typeface="+mn-ea"/>
                <a:sym typeface="Arial" panose="020B0604020202020204" pitchFamily="34" charset="0"/>
              </a:rPr>
              <a:t>原因</a:t>
            </a:r>
            <a:r>
              <a:rPr lang="zh-CN" altLang="en-US" sz="2000" b="1"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解析</a:t>
            </a:r>
            <a:endParaRPr lang="en-US" sz="2000" b="1"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组合 24"/>
          <p:cNvGrpSpPr/>
          <p:nvPr/>
        </p:nvGrpSpPr>
        <p:grpSpPr>
          <a:xfrm>
            <a:off x="6013736" y="3613030"/>
            <a:ext cx="741973" cy="636233"/>
            <a:chOff x="3546346" y="2339026"/>
            <a:chExt cx="897787" cy="769842"/>
          </a:xfrm>
          <a:solidFill>
            <a:schemeClr val="bg1">
              <a:lumMod val="50000"/>
            </a:schemeClr>
          </a:solidFill>
        </p:grpSpPr>
        <p:sp>
          <p:nvSpPr>
            <p:cNvPr id="3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9"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0"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1"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2"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3"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4"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sp>
        <p:nvSpPr>
          <p:cNvPr id="45" name="文本框 44"/>
          <p:cNvSpPr txBox="1"/>
          <p:nvPr/>
        </p:nvSpPr>
        <p:spPr bwMode="auto">
          <a:xfrm flipH="1">
            <a:off x="5397924" y="4314122"/>
            <a:ext cx="1922797" cy="583565"/>
          </a:xfrm>
          <a:prstGeom prst="rect">
            <a:avLst/>
          </a:prstGeom>
          <a:noFill/>
        </p:spPr>
        <p:txBody>
          <a:bodyPr>
            <a:spAutoFit/>
          </a:bodyPr>
          <a:lstStyle/>
          <a:p>
            <a:pPr algn="ctr">
              <a:defRPr/>
            </a:pPr>
            <a:r>
              <a:rPr lang="zh-CN" altLang="en-US" sz="3200" spc="150" dirty="0">
                <a:solidFill>
                  <a:srgbClr val="003366"/>
                </a:solidFill>
                <a:uFillTx/>
                <a:latin typeface="微软雅黑" panose="020B0503020204020204" pitchFamily="34" charset="-122"/>
                <a:ea typeface="微软雅黑" panose="020B0503020204020204" pitchFamily="34" charset="-122"/>
              </a:rPr>
              <a:t>作者层面</a:t>
            </a:r>
            <a:endParaRPr lang="zh-CN" altLang="en-US" sz="3200" spc="150" dirty="0">
              <a:solidFill>
                <a:srgbClr val="003366"/>
              </a:solidFill>
              <a:uFillTx/>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441770" y="2197608"/>
            <a:ext cx="1222228" cy="3732432"/>
            <a:chOff x="4124326" y="1343025"/>
            <a:chExt cx="1478896" cy="4164157"/>
          </a:xfrm>
        </p:grpSpPr>
        <p:cxnSp>
          <p:nvCxnSpPr>
            <p:cNvPr id="47" name="直接连接符 46"/>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124326" y="3429001"/>
              <a:ext cx="1478896"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p:nvSpPr>
        <p:spPr>
          <a:xfrm>
            <a:off x="5681628" y="3996751"/>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2" name="组合 51"/>
          <p:cNvGrpSpPr/>
          <p:nvPr/>
        </p:nvGrpSpPr>
        <p:grpSpPr>
          <a:xfrm flipH="1">
            <a:off x="7068935" y="2197608"/>
            <a:ext cx="1131241" cy="3732432"/>
            <a:chOff x="4124326" y="1343025"/>
            <a:chExt cx="1368802" cy="4164157"/>
          </a:xfrm>
        </p:grpSpPr>
        <p:cxnSp>
          <p:nvCxnSpPr>
            <p:cNvPr id="53" name="直接连接符 52"/>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7" name="椭圆 56"/>
          <p:cNvSpPr/>
          <p:nvPr/>
        </p:nvSpPr>
        <p:spPr>
          <a:xfrm flipH="1">
            <a:off x="6913626" y="3996751"/>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8" name="组合 57"/>
          <p:cNvGrpSpPr/>
          <p:nvPr/>
        </p:nvGrpSpPr>
        <p:grpSpPr>
          <a:xfrm>
            <a:off x="3658423" y="1742597"/>
            <a:ext cx="910025" cy="910025"/>
            <a:chOff x="2546326" y="827906"/>
            <a:chExt cx="682519" cy="682519"/>
          </a:xfrm>
        </p:grpSpPr>
        <p:grpSp>
          <p:nvGrpSpPr>
            <p:cNvPr id="59" name="组合 58"/>
            <p:cNvGrpSpPr/>
            <p:nvPr/>
          </p:nvGrpSpPr>
          <p:grpSpPr>
            <a:xfrm>
              <a:off x="2546326" y="827906"/>
              <a:ext cx="682519" cy="682519"/>
              <a:chOff x="2646157" y="1103874"/>
              <a:chExt cx="910025" cy="910025"/>
            </a:xfrm>
          </p:grpSpPr>
          <p:grpSp>
            <p:nvGrpSpPr>
              <p:cNvPr id="67" name="组合 66"/>
              <p:cNvGrpSpPr/>
              <p:nvPr/>
            </p:nvGrpSpPr>
            <p:grpSpPr>
              <a:xfrm>
                <a:off x="2646157" y="1103874"/>
                <a:ext cx="910025" cy="910025"/>
                <a:chOff x="1236675" y="2423160"/>
                <a:chExt cx="1950720" cy="1950720"/>
              </a:xfrm>
            </p:grpSpPr>
            <p:sp>
              <p:nvSpPr>
                <p:cNvPr id="69" name="椭圆 68"/>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椭圆 69"/>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椭圆 67"/>
              <p:cNvSpPr/>
              <p:nvPr/>
            </p:nvSpPr>
            <p:spPr>
              <a:xfrm>
                <a:off x="2792045" y="1249762"/>
                <a:ext cx="618249" cy="618249"/>
              </a:xfrm>
              <a:prstGeom prst="ellipse">
                <a:avLst/>
              </a:prstGeom>
              <a:ln>
                <a:noFill/>
              </a:ln>
              <a:effectLst>
                <a:innerShdw dist="635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0" name="组合 59"/>
            <p:cNvGrpSpPr/>
            <p:nvPr/>
          </p:nvGrpSpPr>
          <p:grpSpPr>
            <a:xfrm>
              <a:off x="2749235" y="1058130"/>
              <a:ext cx="273307" cy="226891"/>
              <a:chOff x="3132963" y="3140191"/>
              <a:chExt cx="645573" cy="535933"/>
            </a:xfrm>
            <a:solidFill>
              <a:schemeClr val="bg1"/>
            </a:solidFill>
          </p:grpSpPr>
          <p:sp>
            <p:nvSpPr>
              <p:cNvPr id="61"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2"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3"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4"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5"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6"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71" name="组合 70"/>
          <p:cNvGrpSpPr/>
          <p:nvPr/>
        </p:nvGrpSpPr>
        <p:grpSpPr>
          <a:xfrm>
            <a:off x="8073498" y="1742597"/>
            <a:ext cx="910025" cy="910025"/>
            <a:chOff x="5857632" y="827906"/>
            <a:chExt cx="682519" cy="682519"/>
          </a:xfrm>
        </p:grpSpPr>
        <p:grpSp>
          <p:nvGrpSpPr>
            <p:cNvPr id="72" name="组合 71"/>
            <p:cNvGrpSpPr/>
            <p:nvPr/>
          </p:nvGrpSpPr>
          <p:grpSpPr>
            <a:xfrm>
              <a:off x="5857632" y="827906"/>
              <a:ext cx="682519" cy="682519"/>
              <a:chOff x="2646157" y="1103874"/>
              <a:chExt cx="910025" cy="910025"/>
            </a:xfrm>
          </p:grpSpPr>
          <p:grpSp>
            <p:nvGrpSpPr>
              <p:cNvPr id="84" name="组合 83"/>
              <p:cNvGrpSpPr/>
              <p:nvPr/>
            </p:nvGrpSpPr>
            <p:grpSpPr>
              <a:xfrm>
                <a:off x="2646157" y="1103874"/>
                <a:ext cx="910025" cy="910025"/>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7" name="椭圆 86"/>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85" name="椭圆 84"/>
              <p:cNvSpPr/>
              <p:nvPr/>
            </p:nvSpPr>
            <p:spPr>
              <a:xfrm>
                <a:off x="2792045" y="1249762"/>
                <a:ext cx="618249" cy="618249"/>
              </a:xfrm>
              <a:prstGeom prst="ellipse">
                <a:avLst/>
              </a:prstGeom>
              <a:solidFill>
                <a:schemeClr val="accent5"/>
              </a:solidFill>
              <a:ln>
                <a:noFill/>
              </a:ln>
              <a:effectLst>
                <a:innerShdw dist="63500" dir="13500000">
                  <a:schemeClr val="accent5">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3" name="组合 72"/>
            <p:cNvGrpSpPr/>
            <p:nvPr/>
          </p:nvGrpSpPr>
          <p:grpSpPr>
            <a:xfrm>
              <a:off x="6065300" y="1005306"/>
              <a:ext cx="289625" cy="332539"/>
              <a:chOff x="4383281" y="1858180"/>
              <a:chExt cx="684119" cy="785482"/>
            </a:xfrm>
            <a:solidFill>
              <a:schemeClr val="bg1"/>
            </a:solidFill>
          </p:grpSpPr>
          <p:sp>
            <p:nvSpPr>
              <p:cNvPr id="74" name="Freeform 244"/>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5" name="Freeform 245"/>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6" name="Freeform 246"/>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7" name="Freeform 247"/>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8" name="Freeform 248"/>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9" name="Freeform 249"/>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0"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1" name="Freeform 251"/>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2" name="Freeform 252"/>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3" name="Freeform 253"/>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88" name="组合 87"/>
          <p:cNvGrpSpPr/>
          <p:nvPr/>
        </p:nvGrpSpPr>
        <p:grpSpPr>
          <a:xfrm>
            <a:off x="3658423" y="3591609"/>
            <a:ext cx="910025" cy="910025"/>
            <a:chOff x="2546326" y="2214665"/>
            <a:chExt cx="682519" cy="682519"/>
          </a:xfrm>
        </p:grpSpPr>
        <p:grpSp>
          <p:nvGrpSpPr>
            <p:cNvPr id="89" name="组合 88"/>
            <p:cNvGrpSpPr/>
            <p:nvPr/>
          </p:nvGrpSpPr>
          <p:grpSpPr>
            <a:xfrm>
              <a:off x="2546326" y="2214665"/>
              <a:ext cx="682519" cy="682519"/>
              <a:chOff x="2646157" y="1103874"/>
              <a:chExt cx="910025" cy="910025"/>
            </a:xfrm>
          </p:grpSpPr>
          <p:grpSp>
            <p:nvGrpSpPr>
              <p:cNvPr id="101" name="组合 100"/>
              <p:cNvGrpSpPr/>
              <p:nvPr/>
            </p:nvGrpSpPr>
            <p:grpSpPr>
              <a:xfrm>
                <a:off x="2646157" y="1103874"/>
                <a:ext cx="910025" cy="910025"/>
                <a:chOff x="1236675" y="2423160"/>
                <a:chExt cx="1950720" cy="1950720"/>
              </a:xfrm>
            </p:grpSpPr>
            <p:sp>
              <p:nvSpPr>
                <p:cNvPr id="103" name="椭圆 102"/>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4" name="椭圆 103"/>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2" name="椭圆 101"/>
              <p:cNvSpPr/>
              <p:nvPr/>
            </p:nvSpPr>
            <p:spPr>
              <a:xfrm>
                <a:off x="2792045" y="1249762"/>
                <a:ext cx="618249" cy="618249"/>
              </a:xfrm>
              <a:prstGeom prst="ellipse">
                <a:avLst/>
              </a:prstGeom>
              <a:solidFill>
                <a:schemeClr val="accent2"/>
              </a:solidFill>
              <a:ln>
                <a:noFill/>
              </a:ln>
              <a:effectLst>
                <a:innerShdw dist="635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0" name="组合 89"/>
            <p:cNvGrpSpPr/>
            <p:nvPr/>
          </p:nvGrpSpPr>
          <p:grpSpPr>
            <a:xfrm>
              <a:off x="2793476" y="2438106"/>
              <a:ext cx="184824" cy="276813"/>
              <a:chOff x="3212624" y="1881308"/>
              <a:chExt cx="436569" cy="653854"/>
            </a:xfrm>
            <a:solidFill>
              <a:schemeClr val="bg1"/>
            </a:solidFill>
          </p:grpSpPr>
          <p:sp>
            <p:nvSpPr>
              <p:cNvPr id="91"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2" name="Freeform 257"/>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3"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4" name="Freeform 259"/>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5" name="Freeform 260"/>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6"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7" name="Freeform 262"/>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8" name="Freeform 263"/>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9"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0"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05" name="组合 104"/>
          <p:cNvGrpSpPr/>
          <p:nvPr/>
        </p:nvGrpSpPr>
        <p:grpSpPr>
          <a:xfrm>
            <a:off x="8073498" y="3591609"/>
            <a:ext cx="910025" cy="910025"/>
            <a:chOff x="5857632" y="2214665"/>
            <a:chExt cx="682519" cy="682519"/>
          </a:xfrm>
        </p:grpSpPr>
        <p:grpSp>
          <p:nvGrpSpPr>
            <p:cNvPr id="106" name="组合 105"/>
            <p:cNvGrpSpPr/>
            <p:nvPr/>
          </p:nvGrpSpPr>
          <p:grpSpPr>
            <a:xfrm>
              <a:off x="5857632" y="2214665"/>
              <a:ext cx="682519" cy="682519"/>
              <a:chOff x="2646157" y="1103874"/>
              <a:chExt cx="910025" cy="910025"/>
            </a:xfrm>
          </p:grpSpPr>
          <p:grpSp>
            <p:nvGrpSpPr>
              <p:cNvPr id="113" name="组合 112"/>
              <p:cNvGrpSpPr/>
              <p:nvPr/>
            </p:nvGrpSpPr>
            <p:grpSpPr>
              <a:xfrm>
                <a:off x="2646157" y="1103874"/>
                <a:ext cx="910025" cy="910025"/>
                <a:chOff x="1236675" y="2423160"/>
                <a:chExt cx="1950720" cy="1950720"/>
              </a:xfrm>
            </p:grpSpPr>
            <p:sp>
              <p:nvSpPr>
                <p:cNvPr id="115" name="椭圆 11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6" name="椭圆 11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14" name="椭圆 113"/>
              <p:cNvSpPr/>
              <p:nvPr/>
            </p:nvSpPr>
            <p:spPr>
              <a:xfrm>
                <a:off x="2792045" y="1249762"/>
                <a:ext cx="618249" cy="618249"/>
              </a:xfrm>
              <a:prstGeom prst="ellipse">
                <a:avLst/>
              </a:prstGeom>
              <a:solidFill>
                <a:schemeClr val="accent4"/>
              </a:solidFill>
              <a:ln>
                <a:noFill/>
              </a:ln>
              <a:effectLst>
                <a:innerShdw dist="635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7" name="组合 106"/>
            <p:cNvGrpSpPr/>
            <p:nvPr/>
          </p:nvGrpSpPr>
          <p:grpSpPr>
            <a:xfrm>
              <a:off x="6074185" y="2429210"/>
              <a:ext cx="271856" cy="256505"/>
              <a:chOff x="3098700" y="5569159"/>
              <a:chExt cx="642147" cy="605886"/>
            </a:xfrm>
            <a:solidFill>
              <a:schemeClr val="bg1"/>
            </a:solidFill>
          </p:grpSpPr>
          <p:sp>
            <p:nvSpPr>
              <p:cNvPr id="108"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9"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0"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1"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2"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17" name="组合 116"/>
          <p:cNvGrpSpPr/>
          <p:nvPr/>
        </p:nvGrpSpPr>
        <p:grpSpPr>
          <a:xfrm>
            <a:off x="3656518" y="5488999"/>
            <a:ext cx="910025" cy="910025"/>
            <a:chOff x="2546326" y="3627230"/>
            <a:chExt cx="682519" cy="682519"/>
          </a:xfrm>
        </p:grpSpPr>
        <p:grpSp>
          <p:nvGrpSpPr>
            <p:cNvPr id="118" name="组合 117"/>
            <p:cNvGrpSpPr/>
            <p:nvPr/>
          </p:nvGrpSpPr>
          <p:grpSpPr>
            <a:xfrm>
              <a:off x="2546326" y="3627230"/>
              <a:ext cx="682519" cy="682519"/>
              <a:chOff x="2646157" y="1103874"/>
              <a:chExt cx="910025" cy="910025"/>
            </a:xfrm>
          </p:grpSpPr>
          <p:grpSp>
            <p:nvGrpSpPr>
              <p:cNvPr id="124" name="组合 123"/>
              <p:cNvGrpSpPr/>
              <p:nvPr/>
            </p:nvGrpSpPr>
            <p:grpSpPr>
              <a:xfrm>
                <a:off x="2646157" y="1103874"/>
                <a:ext cx="910025" cy="910025"/>
                <a:chOff x="1236675" y="2423160"/>
                <a:chExt cx="1950720" cy="1950720"/>
              </a:xfrm>
            </p:grpSpPr>
            <p:sp>
              <p:nvSpPr>
                <p:cNvPr id="126" name="椭圆 125"/>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7" name="椭圆 126"/>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5" name="椭圆 124"/>
              <p:cNvSpPr/>
              <p:nvPr/>
            </p:nvSpPr>
            <p:spPr>
              <a:xfrm>
                <a:off x="2792045" y="1249762"/>
                <a:ext cx="618249" cy="618249"/>
              </a:xfrm>
              <a:prstGeom prst="ellipse">
                <a:avLst/>
              </a:prstGeom>
              <a:solidFill>
                <a:schemeClr val="accent3"/>
              </a:solidFill>
              <a:ln>
                <a:noFill/>
              </a:ln>
              <a:effectLst>
                <a:innerShdw dist="635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9" name="组合 118"/>
            <p:cNvGrpSpPr/>
            <p:nvPr/>
          </p:nvGrpSpPr>
          <p:grpSpPr>
            <a:xfrm>
              <a:off x="2804965" y="3858589"/>
              <a:ext cx="218996" cy="245723"/>
              <a:chOff x="3199776" y="780891"/>
              <a:chExt cx="470261" cy="527652"/>
            </a:xfrm>
            <a:solidFill>
              <a:schemeClr val="bg1"/>
            </a:solidFill>
          </p:grpSpPr>
          <p:sp>
            <p:nvSpPr>
              <p:cNvPr id="120"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1"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2"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3"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28" name="组合 127"/>
          <p:cNvGrpSpPr/>
          <p:nvPr/>
        </p:nvGrpSpPr>
        <p:grpSpPr>
          <a:xfrm>
            <a:off x="8073498" y="5475029"/>
            <a:ext cx="910025" cy="910025"/>
            <a:chOff x="5857632" y="3627230"/>
            <a:chExt cx="682519" cy="682519"/>
          </a:xfrm>
        </p:grpSpPr>
        <p:grpSp>
          <p:nvGrpSpPr>
            <p:cNvPr id="129" name="组合 128"/>
            <p:cNvGrpSpPr/>
            <p:nvPr/>
          </p:nvGrpSpPr>
          <p:grpSpPr>
            <a:xfrm>
              <a:off x="5857632" y="3627230"/>
              <a:ext cx="682519" cy="682519"/>
              <a:chOff x="2646157" y="1103874"/>
              <a:chExt cx="910025" cy="910025"/>
            </a:xfrm>
          </p:grpSpPr>
          <p:grpSp>
            <p:nvGrpSpPr>
              <p:cNvPr id="160" name="组合 159"/>
              <p:cNvGrpSpPr/>
              <p:nvPr/>
            </p:nvGrpSpPr>
            <p:grpSpPr>
              <a:xfrm>
                <a:off x="2646157" y="1103874"/>
                <a:ext cx="910025" cy="910025"/>
                <a:chOff x="1236675" y="2423160"/>
                <a:chExt cx="1950720" cy="1950720"/>
              </a:xfrm>
            </p:grpSpPr>
            <p:sp>
              <p:nvSpPr>
                <p:cNvPr id="162" name="椭圆 161"/>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3" name="椭圆 162"/>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1" name="椭圆 160"/>
              <p:cNvSpPr/>
              <p:nvPr/>
            </p:nvSpPr>
            <p:spPr>
              <a:xfrm>
                <a:off x="2792045" y="1249762"/>
                <a:ext cx="618249" cy="618249"/>
              </a:xfrm>
              <a:prstGeom prst="ellipse">
                <a:avLst/>
              </a:prstGeom>
              <a:solidFill>
                <a:schemeClr val="accent6"/>
              </a:solidFill>
              <a:ln>
                <a:noFill/>
              </a:ln>
              <a:effectLst>
                <a:innerShdw dist="63500" dir="13500000">
                  <a:schemeClr val="accent6">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30" name="组合 129"/>
            <p:cNvGrpSpPr/>
            <p:nvPr/>
          </p:nvGrpSpPr>
          <p:grpSpPr>
            <a:xfrm>
              <a:off x="6046201" y="3891638"/>
              <a:ext cx="327824" cy="179625"/>
              <a:chOff x="3085851" y="4418205"/>
              <a:chExt cx="774347" cy="424290"/>
            </a:xfrm>
            <a:solidFill>
              <a:schemeClr val="bg1"/>
            </a:solidFill>
          </p:grpSpPr>
          <p:sp>
            <p:nvSpPr>
              <p:cNvPr id="131" name="Freeform 439"/>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2"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3" name="Freeform 441"/>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4" name="Freeform 442"/>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5" name="Freeform 443"/>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6" name="Freeform 444"/>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7"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8"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9" name="Oval 447"/>
              <p:cNvSpPr>
                <a:spLocks noChangeArrowheads="1"/>
              </p:cNvSpPr>
              <p:nvPr/>
            </p:nvSpPr>
            <p:spPr bwMode="auto">
              <a:xfrm>
                <a:off x="3388794" y="4539553"/>
                <a:ext cx="18845"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0" name="Oval 448"/>
              <p:cNvSpPr>
                <a:spLocks noChangeArrowheads="1"/>
              </p:cNvSpPr>
              <p:nvPr/>
            </p:nvSpPr>
            <p:spPr bwMode="auto">
              <a:xfrm>
                <a:off x="3552686" y="4539553"/>
                <a:ext cx="19416"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1" name="Oval 449"/>
              <p:cNvSpPr>
                <a:spLocks noChangeArrowheads="1"/>
              </p:cNvSpPr>
              <p:nvPr/>
            </p:nvSpPr>
            <p:spPr bwMode="auto">
              <a:xfrm>
                <a:off x="3552686" y="4695450"/>
                <a:ext cx="19416"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2" name="Freeform 450"/>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3" name="Oval 451"/>
              <p:cNvSpPr>
                <a:spLocks noChangeArrowheads="1"/>
              </p:cNvSpPr>
              <p:nvPr/>
            </p:nvSpPr>
            <p:spPr bwMode="auto">
              <a:xfrm>
                <a:off x="3388794" y="4696021"/>
                <a:ext cx="18845"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4" name="Freeform 452"/>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5" name="Oval 453"/>
              <p:cNvSpPr>
                <a:spLocks noChangeArrowheads="1"/>
              </p:cNvSpPr>
              <p:nvPr/>
            </p:nvSpPr>
            <p:spPr bwMode="auto">
              <a:xfrm>
                <a:off x="3698304" y="47048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6" name="Freeform 454"/>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7" name="Oval 455"/>
              <p:cNvSpPr>
                <a:spLocks noChangeArrowheads="1"/>
              </p:cNvSpPr>
              <p:nvPr/>
            </p:nvSpPr>
            <p:spPr bwMode="auto">
              <a:xfrm>
                <a:off x="3748271" y="4682030"/>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8" name="Freeform 456"/>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9" name="Oval 457"/>
              <p:cNvSpPr>
                <a:spLocks noChangeArrowheads="1"/>
              </p:cNvSpPr>
              <p:nvPr/>
            </p:nvSpPr>
            <p:spPr bwMode="auto">
              <a:xfrm>
                <a:off x="3797667" y="4631492"/>
                <a:ext cx="35691"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0" name="Freeform 458"/>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1" name="Oval 459"/>
              <p:cNvSpPr>
                <a:spLocks noChangeArrowheads="1"/>
              </p:cNvSpPr>
              <p:nvPr/>
            </p:nvSpPr>
            <p:spPr bwMode="auto">
              <a:xfrm>
                <a:off x="3222047" y="45746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2" name="Freeform 460"/>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3" name="Oval 461"/>
              <p:cNvSpPr>
                <a:spLocks noChangeArrowheads="1"/>
              </p:cNvSpPr>
              <p:nvPr/>
            </p:nvSpPr>
            <p:spPr bwMode="auto">
              <a:xfrm>
                <a:off x="3171509" y="4551831"/>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4" name="Freeform 462"/>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5" name="Oval 463"/>
              <p:cNvSpPr>
                <a:spLocks noChangeArrowheads="1"/>
              </p:cNvSpPr>
              <p:nvPr/>
            </p:nvSpPr>
            <p:spPr bwMode="auto">
              <a:xfrm>
                <a:off x="3122113" y="4501293"/>
                <a:ext cx="35120"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6"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7" name="Freeform 465"/>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8"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9" name="Freeform 467"/>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sp>
        <p:nvSpPr>
          <p:cNvPr id="165" name="文本框 164"/>
          <p:cNvSpPr txBox="1"/>
          <p:nvPr/>
        </p:nvSpPr>
        <p:spPr bwMode="auto">
          <a:xfrm flipH="1">
            <a:off x="1080165" y="2091995"/>
            <a:ext cx="2532380" cy="2022092"/>
          </a:xfrm>
          <a:prstGeom prst="rect">
            <a:avLst/>
          </a:prstGeom>
          <a:noFill/>
        </p:spPr>
        <p:txBody>
          <a:bodyPr wrap="square">
            <a:spAutoFit/>
          </a:bodyPr>
          <a:lstStyle/>
          <a:p>
            <a:pPr algn="just">
              <a:lnSpc>
                <a:spcPct val="110000"/>
              </a:lnSpc>
              <a:defRPr/>
            </a:pPr>
            <a:r>
              <a:rPr lang="zh-CN" altLang="en-US" b="1" spc="150" dirty="0">
                <a:solidFill>
                  <a:schemeClr val="tx1"/>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rPr>
              <a:t>发表后发现了难以避免的客观失误主动撤稿；</a:t>
            </a:r>
            <a:endParaRPr lang="zh-CN" altLang="en-US" b="1" dirty="0"/>
          </a:p>
          <a:p>
            <a:pPr algn="just">
              <a:lnSpc>
                <a:spcPct val="110000"/>
              </a:lnSpc>
              <a:defRPr/>
            </a:pPr>
            <a:endParaRPr lang="zh-CN" altLang="en-US" sz="2000" spc="150" dirty="0">
              <a:solidFill>
                <a:schemeClr val="tx1"/>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endParaRPr>
          </a:p>
          <a:p>
            <a:pPr algn="just">
              <a:lnSpc>
                <a:spcPct val="110000"/>
              </a:lnSpc>
              <a:defRPr/>
            </a:pPr>
            <a:endParaRPr lang="zh-CN" altLang="en-US" sz="2000" spc="150" dirty="0">
              <a:solidFill>
                <a:schemeClr val="tx1"/>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endParaRPr>
          </a:p>
          <a:p>
            <a:pPr algn="just">
              <a:lnSpc>
                <a:spcPct val="110000"/>
              </a:lnSpc>
              <a:defRPr/>
            </a:pPr>
            <a:endParaRPr lang="zh-CN" altLang="en-US" sz="2000" spc="150" dirty="0">
              <a:solidFill>
                <a:schemeClr val="tx1"/>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167" name="文本框 166"/>
          <p:cNvSpPr txBox="1"/>
          <p:nvPr/>
        </p:nvSpPr>
        <p:spPr bwMode="auto">
          <a:xfrm flipH="1">
            <a:off x="9121912" y="2209063"/>
            <a:ext cx="2809875" cy="1006429"/>
          </a:xfrm>
          <a:prstGeom prst="rect">
            <a:avLst/>
          </a:prstGeom>
          <a:noFill/>
        </p:spPr>
        <p:txBody>
          <a:bodyPr wrap="square">
            <a:spAutoFit/>
          </a:bodyPr>
          <a:lstStyle/>
          <a:p>
            <a:pPr>
              <a:lnSpc>
                <a:spcPct val="110000"/>
              </a:lnSpc>
              <a:defRPr/>
            </a:pPr>
            <a:r>
              <a:rPr lang="zh-CN" altLang="en-US" spc="150" dirty="0">
                <a:solidFill>
                  <a:schemeClr val="tx1"/>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rPr>
              <a:t>论文存在学术不端行为，如抄袭、数据造假、格式不规范等</a:t>
            </a:r>
            <a:endParaRPr lang="zh-CN" altLang="en-US" spc="150" dirty="0">
              <a:solidFill>
                <a:schemeClr val="tx1"/>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169" name="文本框 168"/>
          <p:cNvSpPr txBox="1"/>
          <p:nvPr/>
        </p:nvSpPr>
        <p:spPr bwMode="auto">
          <a:xfrm flipH="1">
            <a:off x="9251611" y="5704557"/>
            <a:ext cx="2406357" cy="375809"/>
          </a:xfrm>
          <a:prstGeom prst="rect">
            <a:avLst/>
          </a:prstGeom>
          <a:noFill/>
        </p:spPr>
        <p:txBody>
          <a:bodyPr wrap="square">
            <a:spAutoFit/>
          </a:bodyPr>
          <a:lstStyle/>
          <a:p>
            <a:pPr>
              <a:lnSpc>
                <a:spcPct val="110000"/>
              </a:lnSpc>
              <a:defRPr/>
            </a:pPr>
            <a:r>
              <a:rPr lang="zh-CN" altLang="en-US" b="1" spc="150" dirty="0">
                <a:solidFill>
                  <a:srgbClr val="FF0000"/>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rPr>
              <a:t>存在其他利益链条</a:t>
            </a:r>
            <a:endParaRPr lang="zh-CN" altLang="en-US" b="1" spc="150" dirty="0">
              <a:solidFill>
                <a:srgbClr val="FF0000"/>
              </a:solidFill>
              <a:uFillTx/>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170" name="文本框 169"/>
          <p:cNvSpPr txBox="1"/>
          <p:nvPr/>
        </p:nvSpPr>
        <p:spPr>
          <a:xfrm>
            <a:off x="2422956" y="880021"/>
            <a:ext cx="2145665" cy="583565"/>
          </a:xfrm>
          <a:prstGeom prst="rect">
            <a:avLst/>
          </a:prstGeom>
          <a:noFill/>
        </p:spPr>
        <p:txBody>
          <a:bodyPr wrap="square" rtlCol="0">
            <a:spAutoFit/>
          </a:bodyPr>
          <a:lstStyle/>
          <a:p>
            <a:r>
              <a:rPr lang="zh-CN" altLang="en-US" sz="3200" b="1" spc="150">
                <a:solidFill>
                  <a:schemeClr val="accent2"/>
                </a:solidFill>
                <a:uFillTx/>
                <a:latin typeface="微软雅黑" panose="020B0503020204020204" pitchFamily="34" charset="-122"/>
                <a:ea typeface="微软雅黑" panose="020B0503020204020204" pitchFamily="34" charset="-122"/>
              </a:rPr>
              <a:t>无意行为</a:t>
            </a:r>
            <a:endParaRPr lang="zh-CN" altLang="en-US" sz="3200" b="1" spc="150">
              <a:solidFill>
                <a:schemeClr val="accent2"/>
              </a:solidFill>
              <a:uFillTx/>
              <a:latin typeface="微软雅黑" panose="020B0503020204020204" pitchFamily="34" charset="-122"/>
              <a:ea typeface="微软雅黑" panose="020B0503020204020204" pitchFamily="34" charset="-122"/>
            </a:endParaRPr>
          </a:p>
        </p:txBody>
      </p:sp>
      <p:sp>
        <p:nvSpPr>
          <p:cNvPr id="171" name="文本框 170"/>
          <p:cNvSpPr txBox="1"/>
          <p:nvPr/>
        </p:nvSpPr>
        <p:spPr>
          <a:xfrm>
            <a:off x="8162086" y="880021"/>
            <a:ext cx="2145665" cy="583565"/>
          </a:xfrm>
          <a:prstGeom prst="rect">
            <a:avLst/>
          </a:prstGeom>
          <a:noFill/>
        </p:spPr>
        <p:txBody>
          <a:bodyPr wrap="square" rtlCol="0">
            <a:spAutoFit/>
          </a:bodyPr>
          <a:lstStyle/>
          <a:p>
            <a:r>
              <a:rPr lang="zh-CN" altLang="en-US" sz="3200" b="1" spc="150">
                <a:solidFill>
                  <a:schemeClr val="accent2"/>
                </a:solidFill>
                <a:uFillTx/>
                <a:latin typeface="微软雅黑" panose="020B0503020204020204" pitchFamily="34" charset="-122"/>
                <a:ea typeface="微软雅黑" panose="020B0503020204020204" pitchFamily="34" charset="-122"/>
              </a:rPr>
              <a:t>恶意行为</a:t>
            </a:r>
            <a:endParaRPr lang="zh-CN" altLang="en-US" sz="3200" b="1" spc="150">
              <a:solidFill>
                <a:schemeClr val="accent2"/>
              </a:solidFill>
              <a:uFillTx/>
              <a:latin typeface="微软雅黑" panose="020B0503020204020204" pitchFamily="34" charset="-122"/>
              <a:ea typeface="微软雅黑" panose="020B0503020204020204" pitchFamily="34" charset="-122"/>
            </a:endParaRPr>
          </a:p>
        </p:txBody>
      </p:sp>
      <p:sp>
        <p:nvSpPr>
          <p:cNvPr id="173" name="Shape 1888"/>
          <p:cNvSpPr/>
          <p:nvPr/>
        </p:nvSpPr>
        <p:spPr>
          <a:xfrm>
            <a:off x="1100783" y="3877669"/>
            <a:ext cx="2096943" cy="830580"/>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相关质量把控力度不够，意识松懈</a:t>
            </a:r>
            <a:r>
              <a:rPr lang="zh-CN" altLang="en-US" sz="16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a:t>
            </a:r>
            <a:endParaRPr sz="16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4" name="Shape 1889"/>
          <p:cNvSpPr/>
          <p:nvPr/>
        </p:nvSpPr>
        <p:spPr>
          <a:xfrm>
            <a:off x="812751" y="3540178"/>
            <a:ext cx="2096943" cy="332399"/>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论文质量把控不严</a:t>
            </a:r>
            <a:endParaRPr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5" name="Shape 1889"/>
          <p:cNvSpPr/>
          <p:nvPr/>
        </p:nvSpPr>
        <p:spPr>
          <a:xfrm>
            <a:off x="9247197" y="3613124"/>
            <a:ext cx="2096943" cy="332399"/>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晋升职称制度的压力</a:t>
            </a:r>
            <a:endParaRPr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6" name="Shape 1888"/>
          <p:cNvSpPr/>
          <p:nvPr/>
        </p:nvSpPr>
        <p:spPr>
          <a:xfrm>
            <a:off x="9321107" y="3986379"/>
            <a:ext cx="2096943" cy="782074"/>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急于就成，工作和科研无法兼顾。</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7" name="Shape 1889"/>
          <p:cNvSpPr/>
          <p:nvPr/>
        </p:nvSpPr>
        <p:spPr>
          <a:xfrm>
            <a:off x="1101597" y="5056485"/>
            <a:ext cx="1829190" cy="332399"/>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学术规范意识淡薄</a:t>
            </a:r>
            <a:endParaRPr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8" name="Shape 1888"/>
          <p:cNvSpPr/>
          <p:nvPr/>
        </p:nvSpPr>
        <p:spPr>
          <a:xfrm>
            <a:off x="1100783" y="5416525"/>
            <a:ext cx="2537209" cy="1613070"/>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对学术规范的认识和理解不够透彻，对学术规范细节重视度不够（引用规范、数据使用规范等）</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9" name="Shape 1888"/>
          <p:cNvSpPr/>
          <p:nvPr/>
        </p:nvSpPr>
        <p:spPr>
          <a:xfrm>
            <a:off x="9321107" y="6078301"/>
            <a:ext cx="2096943" cy="830997"/>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l">
              <a:lnSpc>
                <a:spcPct val="150000"/>
              </a:lnSpc>
              <a:defRPr sz="1800">
                <a:solidFill>
                  <a:srgbClr val="000000"/>
                </a:solidFill>
              </a:defRPr>
            </a:pPr>
            <a:r>
              <a:rPr lang="zh-CN" altLang="en-US"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论文代写、论文代投（第三方）。</a:t>
            </a:r>
            <a:endParaRPr sz="1800" b="1" dirty="0">
              <a:solidFill>
                <a:schemeClr val="tx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80" name="Shape 1889"/>
          <p:cNvSpPr/>
          <p:nvPr/>
        </p:nvSpPr>
        <p:spPr>
          <a:xfrm>
            <a:off x="9144477" y="1853587"/>
            <a:ext cx="2096943" cy="304250"/>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明知故犯，侥幸心理</a:t>
            </a:r>
            <a:endParaRPr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81" name="Shape 1889"/>
          <p:cNvSpPr/>
          <p:nvPr/>
        </p:nvSpPr>
        <p:spPr>
          <a:xfrm>
            <a:off x="860687" y="1645205"/>
            <a:ext cx="2096943" cy="304250"/>
          </a:xfrm>
          <a:prstGeom prst="rect">
            <a:avLst/>
          </a:prstGeom>
          <a:ln w="12700">
            <a:miter lim="400000"/>
          </a:ln>
        </p:spPr>
        <p:txBody>
          <a:bodyPr wrap="square"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客观失误主动撤稿</a:t>
            </a:r>
            <a:endParaRPr sz="1800" b="1" dirty="0">
              <a:solidFill>
                <a:srgbClr val="FF0000"/>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22" presetClass="entr" presetSubtype="8"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par>
                                <p:cTn id="18" presetID="22" presetClass="entr" presetSubtype="2"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right)">
                                      <p:cBhvr>
                                        <p:cTn id="20" dur="500"/>
                                        <p:tgtEl>
                                          <p:spTgt spid="46"/>
                                        </p:tgtEl>
                                      </p:cBhvr>
                                    </p:animEffect>
                                  </p:childTnLst>
                                </p:cTn>
                              </p:par>
                              <p:par>
                                <p:cTn id="21" presetID="10" presetClass="entr" presetSubtype="0" fill="hold" nodeType="withEffect">
                                  <p:stCondLst>
                                    <p:cond delay="50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nodeType="withEffect">
                                  <p:stCondLst>
                                    <p:cond delay="500"/>
                                  </p:stCondLst>
                                  <p:childTnLst>
                                    <p:set>
                                      <p:cBhvr>
                                        <p:cTn id="25" dur="1" fill="hold">
                                          <p:stCondLst>
                                            <p:cond delay="0"/>
                                          </p:stCondLst>
                                        </p:cTn>
                                        <p:tgtEl>
                                          <p:spTgt spid="88"/>
                                        </p:tgtEl>
                                        <p:attrNameLst>
                                          <p:attrName>style.visibility</p:attrName>
                                        </p:attrNameLst>
                                      </p:cBhvr>
                                      <p:to>
                                        <p:strVal val="visible"/>
                                      </p:to>
                                    </p:set>
                                    <p:animEffect transition="in" filter="fade">
                                      <p:cBhvr>
                                        <p:cTn id="26" dur="500"/>
                                        <p:tgtEl>
                                          <p:spTgt spid="88"/>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165"/>
                                        </p:tgtEl>
                                        <p:attrNameLst>
                                          <p:attrName>style.visibility</p:attrName>
                                        </p:attrNameLst>
                                      </p:cBhvr>
                                      <p:to>
                                        <p:strVal val="visible"/>
                                      </p:to>
                                    </p:set>
                                    <p:anim calcmode="lin" valueType="num">
                                      <p:cBhvr additive="base">
                                        <p:cTn id="29" dur="500"/>
                                        <p:tgtEl>
                                          <p:spTgt spid="165"/>
                                        </p:tgtEl>
                                        <p:attrNameLst>
                                          <p:attrName>ppt_x</p:attrName>
                                        </p:attrNameLst>
                                      </p:cBhvr>
                                      <p:tavLst>
                                        <p:tav tm="0">
                                          <p:val>
                                            <p:strVal val="#ppt_x+#ppt_w*1.125000"/>
                                          </p:val>
                                        </p:tav>
                                        <p:tav tm="100000">
                                          <p:val>
                                            <p:strVal val="#ppt_x"/>
                                          </p:val>
                                        </p:tav>
                                      </p:tavLst>
                                    </p:anim>
                                    <p:animEffect transition="in" filter="wipe(left)">
                                      <p:cBhvr>
                                        <p:cTn id="30" dur="500"/>
                                        <p:tgtEl>
                                          <p:spTgt spid="165"/>
                                        </p:tgtEl>
                                      </p:cBhvr>
                                    </p:animEffect>
                                  </p:childTnLst>
                                </p:cTn>
                              </p:par>
                              <p:par>
                                <p:cTn id="31" presetID="10" presetClass="entr" presetSubtype="0" fill="hold" nodeType="withEffect">
                                  <p:stCondLst>
                                    <p:cond delay="500"/>
                                  </p:stCondLst>
                                  <p:childTnLst>
                                    <p:set>
                                      <p:cBhvr>
                                        <p:cTn id="32" dur="1" fill="hold">
                                          <p:stCondLst>
                                            <p:cond delay="0"/>
                                          </p:stCondLst>
                                        </p:cTn>
                                        <p:tgtEl>
                                          <p:spTgt spid="117"/>
                                        </p:tgtEl>
                                        <p:attrNameLst>
                                          <p:attrName>style.visibility</p:attrName>
                                        </p:attrNameLst>
                                      </p:cBhvr>
                                      <p:to>
                                        <p:strVal val="visible"/>
                                      </p:to>
                                    </p:set>
                                    <p:animEffect transition="in" filter="fade">
                                      <p:cBhvr>
                                        <p:cTn id="33" dur="500"/>
                                        <p:tgtEl>
                                          <p:spTgt spid="117"/>
                                        </p:tgtEl>
                                      </p:cBhvr>
                                    </p:animEffect>
                                  </p:childTnLst>
                                </p:cTn>
                              </p:par>
                              <p:par>
                                <p:cTn id="34" presetID="10" presetClass="entr" presetSubtype="0" fill="hold" nodeType="withEffect">
                                  <p:stCondLst>
                                    <p:cond delay="50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 calcmode="lin" valueType="num">
                                      <p:cBhvr additive="base">
                                        <p:cTn id="39" dur="500"/>
                                        <p:tgtEl>
                                          <p:spTgt spid="169"/>
                                        </p:tgtEl>
                                        <p:attrNameLst>
                                          <p:attrName>ppt_x</p:attrName>
                                        </p:attrNameLst>
                                      </p:cBhvr>
                                      <p:tavLst>
                                        <p:tav tm="0">
                                          <p:val>
                                            <p:strVal val="#ppt_x-#ppt_w*1.125000"/>
                                          </p:val>
                                        </p:tav>
                                        <p:tav tm="100000">
                                          <p:val>
                                            <p:strVal val="#ppt_x"/>
                                          </p:val>
                                        </p:tav>
                                      </p:tavLst>
                                    </p:anim>
                                    <p:animEffect transition="in" filter="wipe(right)">
                                      <p:cBhvr>
                                        <p:cTn id="40" dur="500"/>
                                        <p:tgtEl>
                                          <p:spTgt spid="169"/>
                                        </p:tgtEl>
                                      </p:cBhvr>
                                    </p:animEffect>
                                  </p:childTnLst>
                                </p:cTn>
                              </p:par>
                              <p:par>
                                <p:cTn id="41" presetID="10" presetClass="entr" presetSubtype="0" fill="hold" nodeType="withEffect">
                                  <p:stCondLst>
                                    <p:cond delay="50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500"/>
                                        <p:tgtEl>
                                          <p:spTgt spid="105"/>
                                        </p:tgtEl>
                                      </p:cBhvr>
                                    </p:animEffect>
                                  </p:childTnLst>
                                </p:cTn>
                              </p:par>
                              <p:par>
                                <p:cTn id="44" presetID="10" presetClass="entr" presetSubtype="0" fill="hold" nodeType="withEffect">
                                  <p:stCondLst>
                                    <p:cond delay="50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81"/>
                                        </p:tgtEl>
                                        <p:attrNameLst>
                                          <p:attrName>style.visibility</p:attrName>
                                        </p:attrNameLst>
                                      </p:cBhvr>
                                      <p:to>
                                        <p:strVal val="visible"/>
                                      </p:to>
                                    </p:set>
                                    <p:animEffect transition="in" filter="wipe(right)">
                                      <p:cBhvr>
                                        <p:cTn id="49" dur="500"/>
                                        <p:tgtEl>
                                          <p:spTgt spid="181"/>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p:tgtEl>
                                          <p:spTgt spid="167"/>
                                        </p:tgtEl>
                                        <p:attrNameLst>
                                          <p:attrName>ppt_x</p:attrName>
                                        </p:attrNameLst>
                                      </p:cBhvr>
                                      <p:tavLst>
                                        <p:tav tm="0">
                                          <p:val>
                                            <p:strVal val="#ppt_x-#ppt_w*1.125000"/>
                                          </p:val>
                                        </p:tav>
                                        <p:tav tm="100000">
                                          <p:val>
                                            <p:strVal val="#ppt_x"/>
                                          </p:val>
                                        </p:tav>
                                      </p:tavLst>
                                    </p:anim>
                                    <p:animEffect transition="in" filter="wipe(right)">
                                      <p:cBhvr>
                                        <p:cTn id="53" dur="500"/>
                                        <p:tgtEl>
                                          <p:spTgt spid="167"/>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173"/>
                                        </p:tgtEl>
                                        <p:attrNameLst>
                                          <p:attrName>style.visibility</p:attrName>
                                        </p:attrNameLst>
                                      </p:cBhvr>
                                      <p:to>
                                        <p:strVal val="visible"/>
                                      </p:to>
                                    </p:set>
                                    <p:animEffect transition="in" filter="strips(downLeft)">
                                      <p:cBhvr>
                                        <p:cTn id="56" dur="500"/>
                                        <p:tgtEl>
                                          <p:spTgt spid="173"/>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wipe(right)">
                                      <p:cBhvr>
                                        <p:cTn id="59" dur="500"/>
                                        <p:tgtEl>
                                          <p:spTgt spid="17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75"/>
                                        </p:tgtEl>
                                        <p:attrNameLst>
                                          <p:attrName>style.visibility</p:attrName>
                                        </p:attrNameLst>
                                      </p:cBhvr>
                                      <p:to>
                                        <p:strVal val="visible"/>
                                      </p:to>
                                    </p:set>
                                    <p:animEffect transition="in" filter="wipe(right)">
                                      <p:cBhvr>
                                        <p:cTn id="62" dur="500"/>
                                        <p:tgtEl>
                                          <p:spTgt spid="175"/>
                                        </p:tgtEl>
                                      </p:cBhvr>
                                    </p:animEffect>
                                  </p:childTnLst>
                                </p:cTn>
                              </p:par>
                              <p:par>
                                <p:cTn id="63" presetID="18" presetClass="entr" presetSubtype="12" fill="hold" grpId="0" nodeType="withEffect">
                                  <p:stCondLst>
                                    <p:cond delay="0"/>
                                  </p:stCondLst>
                                  <p:childTnLst>
                                    <p:set>
                                      <p:cBhvr>
                                        <p:cTn id="64" dur="1" fill="hold">
                                          <p:stCondLst>
                                            <p:cond delay="0"/>
                                          </p:stCondLst>
                                        </p:cTn>
                                        <p:tgtEl>
                                          <p:spTgt spid="176"/>
                                        </p:tgtEl>
                                        <p:attrNameLst>
                                          <p:attrName>style.visibility</p:attrName>
                                        </p:attrNameLst>
                                      </p:cBhvr>
                                      <p:to>
                                        <p:strVal val="visible"/>
                                      </p:to>
                                    </p:set>
                                    <p:animEffect transition="in" filter="strips(downLeft)">
                                      <p:cBhvr>
                                        <p:cTn id="65" dur="500"/>
                                        <p:tgtEl>
                                          <p:spTgt spid="176"/>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77"/>
                                        </p:tgtEl>
                                        <p:attrNameLst>
                                          <p:attrName>style.visibility</p:attrName>
                                        </p:attrNameLst>
                                      </p:cBhvr>
                                      <p:to>
                                        <p:strVal val="visible"/>
                                      </p:to>
                                    </p:set>
                                    <p:animEffect transition="in" filter="wipe(right)">
                                      <p:cBhvr>
                                        <p:cTn id="68" dur="500"/>
                                        <p:tgtEl>
                                          <p:spTgt spid="177"/>
                                        </p:tgtEl>
                                      </p:cBhvr>
                                    </p:animEffect>
                                  </p:childTnLst>
                                </p:cTn>
                              </p:par>
                              <p:par>
                                <p:cTn id="69" presetID="18" presetClass="entr" presetSubtype="12" fill="hold" grpId="0" nodeType="withEffect">
                                  <p:stCondLst>
                                    <p:cond delay="0"/>
                                  </p:stCondLst>
                                  <p:childTnLst>
                                    <p:set>
                                      <p:cBhvr>
                                        <p:cTn id="70" dur="1" fill="hold">
                                          <p:stCondLst>
                                            <p:cond delay="0"/>
                                          </p:stCondLst>
                                        </p:cTn>
                                        <p:tgtEl>
                                          <p:spTgt spid="178"/>
                                        </p:tgtEl>
                                        <p:attrNameLst>
                                          <p:attrName>style.visibility</p:attrName>
                                        </p:attrNameLst>
                                      </p:cBhvr>
                                      <p:to>
                                        <p:strVal val="visible"/>
                                      </p:to>
                                    </p:set>
                                    <p:animEffect transition="in" filter="strips(downLeft)">
                                      <p:cBhvr>
                                        <p:cTn id="71" dur="500"/>
                                        <p:tgtEl>
                                          <p:spTgt spid="178"/>
                                        </p:tgtEl>
                                      </p:cBhvr>
                                    </p:animEffect>
                                  </p:childTnLst>
                                </p:cTn>
                              </p:par>
                              <p:par>
                                <p:cTn id="72" presetID="18" presetClass="entr" presetSubtype="12" fill="hold" grpId="0" nodeType="withEffect">
                                  <p:stCondLst>
                                    <p:cond delay="0"/>
                                  </p:stCondLst>
                                  <p:childTnLst>
                                    <p:set>
                                      <p:cBhvr>
                                        <p:cTn id="73" dur="1" fill="hold">
                                          <p:stCondLst>
                                            <p:cond delay="0"/>
                                          </p:stCondLst>
                                        </p:cTn>
                                        <p:tgtEl>
                                          <p:spTgt spid="179"/>
                                        </p:tgtEl>
                                        <p:attrNameLst>
                                          <p:attrName>style.visibility</p:attrName>
                                        </p:attrNameLst>
                                      </p:cBhvr>
                                      <p:to>
                                        <p:strVal val="visible"/>
                                      </p:to>
                                    </p:set>
                                    <p:animEffect transition="in" filter="strips(downLeft)">
                                      <p:cBhvr>
                                        <p:cTn id="74" dur="500"/>
                                        <p:tgtEl>
                                          <p:spTgt spid="17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wipe(right)">
                                      <p:cBhvr>
                                        <p:cTn id="77"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65" grpId="0"/>
      <p:bldP spid="167" grpId="0"/>
      <p:bldP spid="169" grpId="0"/>
      <p:bldP spid="173" grpId="0" animBg="1"/>
      <p:bldP spid="174" grpId="0" animBg="1"/>
      <p:bldP spid="175" grpId="0" animBg="1"/>
      <p:bldP spid="176" grpId="0" animBg="1"/>
      <p:bldP spid="177" grpId="0" animBg="1"/>
      <p:bldP spid="178" grpId="0" animBg="1"/>
      <p:bldP spid="179" grpId="0" animBg="1"/>
      <p:bldP spid="180" grpId="0" animBg="1"/>
      <p:bldP spid="181" grpId="0" animBg="1"/>
    </p:bldLst>
  </p:timing>
</p:sld>
</file>

<file path=ppt/tags/tag1.xml><?xml version="1.0" encoding="utf-8"?>
<p:tagLst xmlns:p="http://schemas.openxmlformats.org/presentationml/2006/main">
  <p:tag name="MH" val="20160830110547"/>
  <p:tag name="MH_LIBRARY" val="CONTENTS"/>
  <p:tag name="MH_TYPE" val="OTHERS"/>
  <p:tag name="ID" val="545840"/>
</p:tagLst>
</file>

<file path=ppt/tags/tag10.xml><?xml version="1.0" encoding="utf-8"?>
<p:tagLst xmlns:p="http://schemas.openxmlformats.org/presentationml/2006/main">
  <p:tag name="MH" val="20160830110547"/>
  <p:tag name="MH_LIBRARY" val="CONTENTS"/>
  <p:tag name="MH_TYPE" val="OTHERS"/>
  <p:tag name="ID" val="545840"/>
</p:tagLst>
</file>

<file path=ppt/tags/tag100.xml><?xml version="1.0" encoding="utf-8"?>
<p:tagLst xmlns:p="http://schemas.openxmlformats.org/presentationml/2006/main">
  <p:tag name="MH" val="20160830110547"/>
  <p:tag name="MH_LIBRARY" val="CONTENTS"/>
  <p:tag name="MH_TYPE" val="OTHERS"/>
  <p:tag name="ID" val="545840"/>
</p:tagLst>
</file>

<file path=ppt/tags/tag101.xml><?xml version="1.0" encoding="utf-8"?>
<p:tagLst xmlns:p="http://schemas.openxmlformats.org/presentationml/2006/main">
  <p:tag name="MH" val="20160830110547"/>
  <p:tag name="MH_LIBRARY" val="CONTENTS"/>
  <p:tag name="MH_TYPE" val="OTHERS"/>
  <p:tag name="ID" val="545840"/>
</p:tagLst>
</file>

<file path=ppt/tags/tag102.xml><?xml version="1.0" encoding="utf-8"?>
<p:tagLst xmlns:p="http://schemas.openxmlformats.org/presentationml/2006/main">
  <p:tag name="MH" val="20160830110547"/>
  <p:tag name="MH_LIBRARY" val="CONTENTS"/>
  <p:tag name="MH_TYPE" val="OTHERS"/>
  <p:tag name="ID" val="545840"/>
</p:tagLst>
</file>

<file path=ppt/tags/tag103.xml><?xml version="1.0" encoding="utf-8"?>
<p:tagLst xmlns:p="http://schemas.openxmlformats.org/presentationml/2006/main">
  <p:tag name="MH" val="20160830110547"/>
  <p:tag name="MH_LIBRARY" val="CONTENTS"/>
  <p:tag name="MH_TYPE" val="OTHERS"/>
  <p:tag name="ID" val="545840"/>
</p:tagLst>
</file>

<file path=ppt/tags/tag104.xml><?xml version="1.0" encoding="utf-8"?>
<p:tagLst xmlns:p="http://schemas.openxmlformats.org/presentationml/2006/main">
  <p:tag name="MH" val="20160830110547"/>
  <p:tag name="MH_LIBRARY" val="CONTENTS"/>
  <p:tag name="MH_TYPE" val="OTHERS"/>
  <p:tag name="ID" val="545840"/>
</p:tagLst>
</file>

<file path=ppt/tags/tag105.xml><?xml version="1.0" encoding="utf-8"?>
<p:tagLst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4*f*1"/>
  <p:tag name="KSO_WM_UNIT_CLEAR" val="1"/>
  <p:tag name="KSO_WM_UNIT_LAYERLEVEL" val="1"/>
  <p:tag name="KSO_WM_UNIT_VALUE" val="99"/>
  <p:tag name="KSO_WM_UNIT_HIGHLIGHT" val="0"/>
  <p:tag name="KSO_WM_UNIT_COMPATIBLE" val="0"/>
  <p:tag name="KSO_WM_UNIT_PRESET_TEXT_INDEX" val="5"/>
  <p:tag name="KSO_WM_UNIT_PRESET_TEXT_LEN" val="150"/>
</p:tagLst>
</file>

<file path=ppt/tags/tag106.xml><?xml version="1.0" encoding="utf-8"?>
<p:tagLst xmlns:p="http://schemas.openxmlformats.org/presentationml/2006/main">
  <p:tag name="MH" val="20160830110547"/>
  <p:tag name="MH_LIBRARY" val="CONTENTS"/>
  <p:tag name="MH_TYPE" val="OTHERS"/>
  <p:tag name="ID" val="545840"/>
</p:tagLst>
</file>

<file path=ppt/tags/tag107.xml><?xml version="1.0" encoding="utf-8"?>
<p:tagLst xmlns:p="http://schemas.openxmlformats.org/presentationml/2006/main">
  <p:tag name="MH" val="20160830110547"/>
  <p:tag name="MH_LIBRARY" val="CONTENTS"/>
  <p:tag name="MH_TYPE" val="OTHERS"/>
  <p:tag name="ID" val="545840"/>
</p:tagLst>
</file>

<file path=ppt/tags/tag108.xml><?xml version="1.0" encoding="utf-8"?>
<p:tagLst xmlns:p="http://schemas.openxmlformats.org/presentationml/2006/main">
  <p:tag name="MH" val="20160830110547"/>
  <p:tag name="MH_LIBRARY" val="CONTENTS"/>
  <p:tag name="MH_TYPE" val="OTHERS"/>
  <p:tag name="ID" val="545840"/>
</p:tagLst>
</file>

<file path=ppt/tags/tag109.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60830110547"/>
  <p:tag name="MH_LIBRARY" val="CONTENTS"/>
  <p:tag name="MH_TYPE" val="OTHERS"/>
  <p:tag name="ID" val="545840"/>
</p:tagLst>
</file>

<file path=ppt/tags/tag110.xml><?xml version="1.0" encoding="utf-8"?>
<p:tagLst xmlns:p="http://schemas.openxmlformats.org/presentationml/2006/main">
  <p:tag name="MH" val="20151222205109"/>
  <p:tag name="MH_LIBRARY" val="GRAPHIC"/>
  <p:tag name="MH_TYPE" val="SubTitle"/>
  <p:tag name="MH_ORDER" val="1"/>
</p:tagLst>
</file>

<file path=ppt/tags/tag111.xml><?xml version="1.0" encoding="utf-8"?>
<p:tagLst xmlns:p="http://schemas.openxmlformats.org/presentationml/2006/main">
  <p:tag name="MH" val="20151222205109"/>
  <p:tag name="MH_LIBRARY" val="GRAPHIC"/>
  <p:tag name="MH_TYPE" val="SubTitle"/>
  <p:tag name="MH_ORDER" val="1"/>
</p:tagLst>
</file>

<file path=ppt/tags/tag112.xml><?xml version="1.0" encoding="utf-8"?>
<p:tagLst xmlns:p="http://schemas.openxmlformats.org/presentationml/2006/main">
  <p:tag name="MH" val="20160830110547"/>
  <p:tag name="MH_LIBRARY" val="CONTENTS"/>
  <p:tag name="MH_TYPE" val="OTHERS"/>
  <p:tag name="ID" val="545840"/>
</p:tagLst>
</file>

<file path=ppt/tags/tag113.xml><?xml version="1.0" encoding="utf-8"?>
<p:tagLst xmlns:p="http://schemas.openxmlformats.org/presentationml/2006/main">
  <p:tag name="MH" val="20160830110547"/>
  <p:tag name="MH_LIBRARY" val="CONTENTS"/>
  <p:tag name="MH_TYPE" val="OTHERS"/>
  <p:tag name="ID" val="545840"/>
</p:tagLst>
</file>

<file path=ppt/tags/tag114.xml><?xml version="1.0" encoding="utf-8"?>
<p:tagLst xmlns:p="http://schemas.openxmlformats.org/presentationml/2006/main">
  <p:tag name="MH" val="20160830110547"/>
  <p:tag name="MH_LIBRARY" val="CONTENTS"/>
  <p:tag name="MH_TYPE" val="OTHERS"/>
  <p:tag name="ID" val="545840"/>
</p:tagLst>
</file>

<file path=ppt/tags/tag115.xml><?xml version="1.0" encoding="utf-8"?>
<p:tagLst xmlns:p="http://schemas.openxmlformats.org/presentationml/2006/main">
  <p:tag name="MH" val="20160830110547"/>
  <p:tag name="MH_LIBRARY" val="CONTENTS"/>
  <p:tag name="MH_TYPE" val="OTHERS"/>
  <p:tag name="ID" val="545840"/>
</p:tagLst>
</file>

<file path=ppt/tags/tag116.xml><?xml version="1.0" encoding="utf-8"?>
<p:tagLst xmlns:p="http://schemas.openxmlformats.org/presentationml/2006/main">
  <p:tag name="MH" val="20160830110547"/>
  <p:tag name="MH_LIBRARY" val="CONTENTS"/>
  <p:tag name="MH_TYPE" val="OTHERS"/>
  <p:tag name="ID" val="545840"/>
</p:tagLst>
</file>

<file path=ppt/tags/tag117.xml><?xml version="1.0" encoding="utf-8"?>
<p:tagLst xmlns:p="http://schemas.openxmlformats.org/presentationml/2006/main">
  <p:tag name="MH" val="20160830110547"/>
  <p:tag name="MH_LIBRARY" val="CONTENTS"/>
  <p:tag name="MH_TYPE" val="OTHERS"/>
  <p:tag name="ID" val="545840"/>
</p:tagLst>
</file>

<file path=ppt/tags/tag118.xml><?xml version="1.0" encoding="utf-8"?>
<p:tagLst xmlns:p="http://schemas.openxmlformats.org/presentationml/2006/main">
  <p:tag name="MH" val="20160830110547"/>
  <p:tag name="MH_LIBRARY" val="CONTENTS"/>
  <p:tag name="MH_TYPE" val="OTHERS"/>
  <p:tag name="ID" val="545840"/>
</p:tagLst>
</file>

<file path=ppt/tags/tag119.xml><?xml version="1.0" encoding="utf-8"?>
<p:tagLst xmlns:p="http://schemas.openxmlformats.org/presentationml/2006/main">
  <p:tag name="MH" val="20160830110547"/>
  <p:tag name="MH_LIBRARY" val="CONTENTS"/>
  <p:tag name="MH_TYPE" val="OTHERS"/>
  <p:tag name="ID" val="545840"/>
</p:tagLst>
</file>

<file path=ppt/tags/tag12.xml><?xml version="1.0" encoding="utf-8"?>
<p:tagLst xmlns:p="http://schemas.openxmlformats.org/presentationml/2006/main">
  <p:tag name="MH" val="20160830110547"/>
  <p:tag name="MH_LIBRARY" val="CONTENTS"/>
  <p:tag name="MH_TYPE" val="OTHERS"/>
  <p:tag name="ID" val="545840"/>
</p:tagLst>
</file>

<file path=ppt/tags/tag120.xml><?xml version="1.0" encoding="utf-8"?>
<p:tagLst xmlns:p="http://schemas.openxmlformats.org/presentationml/2006/main">
  <p:tag name="KSO_WM_TEMPLATE_CATEGORY" val="basetag"/>
  <p:tag name="KSO_WM_TEMPLATE_INDEX" val="20164679"/>
  <p:tag name="KSO_WM_TAG_VERSION" val="1.0"/>
  <p:tag name="KSO_WM_SLIDE_ID" val="basetag20164679_2"/>
  <p:tag name="KSO_WM_SLIDE_INDEX" val="2"/>
  <p:tag name="KSO_WM_SLIDE_ITEM_CNT" val="0"/>
  <p:tag name="KSO_WM_SLIDE_TYPE" val="text"/>
  <p:tag name="KSO_WM_BEAUTIFY_FLAG" val="#wm#"/>
</p:tagLst>
</file>

<file path=ppt/tags/tag121.xml><?xml version="1.0" encoding="utf-8"?>
<p:tagLst xmlns:p="http://schemas.openxmlformats.org/presentationml/2006/main">
  <p:tag name="MH" val="20160830110547"/>
  <p:tag name="MH_LIBRARY" val="CONTENTS"/>
  <p:tag name="MH_TYPE" val="OTHERS"/>
  <p:tag name="ID" val="545840"/>
</p:tagLst>
</file>

<file path=ppt/tags/tag122.xml><?xml version="1.0" encoding="utf-8"?>
<p:tagLst xmlns:p="http://schemas.openxmlformats.org/presentationml/2006/main">
  <p:tag name="MH" val="20160830110547"/>
  <p:tag name="MH_LIBRARY" val="CONTENTS"/>
  <p:tag name="MH_TYPE" val="OTHERS"/>
  <p:tag name="ID" val="545840"/>
</p:tagLst>
</file>

<file path=ppt/tags/tag123.xml><?xml version="1.0" encoding="utf-8"?>
<p:tagLst xmlns:p="http://schemas.openxmlformats.org/presentationml/2006/main">
  <p:tag name="MH" val="20160830110547"/>
  <p:tag name="MH_LIBRARY" val="CONTENTS"/>
  <p:tag name="MH_TYPE" val="OTHERS"/>
  <p:tag name="ID" val="545840"/>
</p:tagLst>
</file>

<file path=ppt/tags/tag124.xml><?xml version="1.0" encoding="utf-8"?>
<p:tagLst xmlns:p="http://schemas.openxmlformats.org/presentationml/2006/main">
  <p:tag name="MH" val="20160830110547"/>
  <p:tag name="MH_LIBRARY" val="CONTENTS"/>
  <p:tag name="MH_TYPE" val="OTHERS"/>
  <p:tag name="ID" val="545840"/>
</p:tagLst>
</file>

<file path=ppt/tags/tag125.xml><?xml version="1.0" encoding="utf-8"?>
<p:tagLst xmlns:p="http://schemas.openxmlformats.org/presentationml/2006/main">
  <p:tag name="MH" val="20160830110547"/>
  <p:tag name="MH_LIBRARY" val="CONTENTS"/>
  <p:tag name="MH_TYPE" val="OTHERS"/>
  <p:tag name="ID" val="545840"/>
</p:tagLst>
</file>

<file path=ppt/tags/tag126.xml><?xml version="1.0" encoding="utf-8"?>
<p:tagLst xmlns:p="http://schemas.openxmlformats.org/presentationml/2006/main">
  <p:tag name="MH" val="20160830110547"/>
  <p:tag name="MH_LIBRARY" val="CONTENTS"/>
  <p:tag name="MH_TYPE" val="OTHERS"/>
  <p:tag name="ID" val="545840"/>
</p:tagLst>
</file>

<file path=ppt/tags/tag127.xml><?xml version="1.0" encoding="utf-8"?>
<p:tagLst xmlns:p="http://schemas.openxmlformats.org/presentationml/2006/main">
  <p:tag name="MH" val="20160830110547"/>
  <p:tag name="MH_LIBRARY" val="CONTENTS"/>
  <p:tag name="MH_TYPE" val="OTHERS"/>
  <p:tag name="ID" val="545840"/>
</p:tagLst>
</file>

<file path=ppt/tags/tag128.xml><?xml version="1.0" encoding="utf-8"?>
<p:tagLst xmlns:p="http://schemas.openxmlformats.org/presentationml/2006/main">
  <p:tag name="MH" val="20160830110547"/>
  <p:tag name="MH_LIBRARY" val="CONTENTS"/>
  <p:tag name="MH_TYPE" val="OTHERS"/>
  <p:tag name="ID" val="545840"/>
</p:tagLst>
</file>

<file path=ppt/tags/tag129.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KSO_WM_BEAUTIFY_FLAG" val="#wm#"/>
  <p:tag name="KSO_WM_TEMPLATE_CATEGORY" val="basetag"/>
  <p:tag name="KSO_WM_TEMPLATE_INDEX" val="20163606"/>
</p:tagLst>
</file>

<file path=ppt/tags/tag130.xml><?xml version="1.0" encoding="utf-8"?>
<p:tagLst xmlns:p="http://schemas.openxmlformats.org/presentationml/2006/main">
  <p:tag name="MH" val="20160830110547"/>
  <p:tag name="MH_LIBRARY" val="CONTENTS"/>
  <p:tag name="MH_TYPE" val="OTHERS"/>
  <p:tag name="ID" val="545840"/>
</p:tagLst>
</file>

<file path=ppt/tags/tag131.xml><?xml version="1.0" encoding="utf-8"?>
<p:tagLst xmlns:p="http://schemas.openxmlformats.org/presentationml/2006/main">
  <p:tag name="KSO_WM_TAG_VERSION" val="1.0"/>
  <p:tag name="KSO_WM_BEAUTIFY_FLAG" val="#wm#"/>
  <p:tag name="KSO_WM_UNIT_TYPE" val="i"/>
  <p:tag name="KSO_WM_UNIT_ID" val="custom160137_16*i*0"/>
  <p:tag name="KSO_WM_TEMPLATE_CATEGORY" val="custom"/>
  <p:tag name="KSO_WM_TEMPLATE_INDEX" val="160137"/>
</p:tagLst>
</file>

<file path=ppt/tags/tag132.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6*l_i*1_1"/>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6*l_i*1_2"/>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6*l_i*1_3"/>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6*l_i*1_4"/>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TAG_VERSION" val="1.0"/>
  <p:tag name="KSO_WM_BEAUTIFY_FLAG" val="#wm#"/>
  <p:tag name="KSO_WM_UNIT_TYPE" val="i"/>
  <p:tag name="KSO_WM_UNIT_ID" val="custom160137_16*i*9"/>
  <p:tag name="KSO_WM_TEMPLATE_CATEGORY" val="custom"/>
  <p:tag name="KSO_WM_TEMPLATE_INDEX" val="160137"/>
</p:tagLst>
</file>

<file path=ppt/tags/tag137.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5"/>
  <p:tag name="KSO_WM_UNIT_ID" val="custom160137_16*l_i*1_5"/>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6"/>
  <p:tag name="KSO_WM_UNIT_ID" val="custom160137_16*l_i*1_6"/>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7"/>
  <p:tag name="KSO_WM_UNIT_ID" val="custom160137_16*l_i*1_7"/>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0830110547"/>
  <p:tag name="MH_LIBRARY" val="CONTENTS"/>
  <p:tag name="MH_TYPE" val="OTHERS"/>
  <p:tag name="ID" val="545840"/>
</p:tagLst>
</file>

<file path=ppt/tags/tag140.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8"/>
  <p:tag name="KSO_WM_UNIT_ID" val="custom160137_16*l_i*1_8"/>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6*l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6*l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3_1"/>
  <p:tag name="KSO_WM_UNIT_ID" val="custom160137_16*l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4_1"/>
  <p:tag name="KSO_WM_UNIT_ID" val="custom160137_16*l_h_a*1_4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6*l_h_f*1_1_1"/>
  <p:tag name="KSO_WM_UNIT_CLEAR" val="1"/>
  <p:tag name="KSO_WM_UNIT_LAYERLEVEL" val="1_1_1"/>
  <p:tag name="KSO_WM_UNIT_VALUE" val="55"/>
  <p:tag name="KSO_WM_UNIT_HIGHLIGHT" val="0"/>
  <p:tag name="KSO_WM_UNIT_COMPATIBLE" val="0"/>
  <p:tag name="KSO_WM_UNIT_PRESET_TEXT_INDEX" val="3"/>
  <p:tag name="KSO_WM_UNIT_PRESET_TEXT_LEN" val="30"/>
  <p:tag name="KSO_WM_DIAGRAM_GROUP_CODE" val="l1-2"/>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2_1"/>
  <p:tag name="KSO_WM_UNIT_ID" val="custom160137_16*l_h_f*1_2_1"/>
  <p:tag name="KSO_WM_UNIT_CLEAR" val="1"/>
  <p:tag name="KSO_WM_UNIT_LAYERLEVEL" val="1_1_1"/>
  <p:tag name="KSO_WM_UNIT_VALUE" val="55"/>
  <p:tag name="KSO_WM_UNIT_HIGHLIGHT" val="0"/>
  <p:tag name="KSO_WM_UNIT_COMPATIBLE" val="0"/>
  <p:tag name="KSO_WM_UNIT_PRESET_TEXT_INDEX" val="3"/>
  <p:tag name="KSO_WM_UNIT_PRESET_TEXT_LEN" val="30"/>
  <p:tag name="KSO_WM_DIAGRAM_GROUP_CODE" val="l1-2"/>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4_1"/>
  <p:tag name="KSO_WM_UNIT_ID" val="custom160137_16*l_h_f*1_4_1"/>
  <p:tag name="KSO_WM_UNIT_CLEAR" val="1"/>
  <p:tag name="KSO_WM_UNIT_LAYERLEVEL" val="1_1_1"/>
  <p:tag name="KSO_WM_UNIT_VALUE" val="55"/>
  <p:tag name="KSO_WM_UNIT_HIGHLIGHT" val="0"/>
  <p:tag name="KSO_WM_UNIT_COMPATIBLE" val="0"/>
  <p:tag name="KSO_WM_UNIT_PRESET_TEXT_INDEX" val="3"/>
  <p:tag name="KSO_WM_UNIT_PRESET_TEXT_LEN" val="30"/>
  <p:tag name="KSO_WM_DIAGRAM_GROUP_CODE" val="l1-2"/>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3_1"/>
  <p:tag name="KSO_WM_UNIT_ID" val="custom160137_16*l_h_f*1_3_1"/>
  <p:tag name="KSO_WM_UNIT_CLEAR" val="1"/>
  <p:tag name="KSO_WM_UNIT_LAYERLEVEL" val="1_1_1"/>
  <p:tag name="KSO_WM_UNIT_VALUE" val="55"/>
  <p:tag name="KSO_WM_UNIT_HIGHLIGHT" val="0"/>
  <p:tag name="KSO_WM_UNIT_COMPATIBLE" val="0"/>
  <p:tag name="KSO_WM_UNIT_PRESET_TEXT_INDEX" val="3"/>
  <p:tag name="KSO_WM_UNIT_PRESET_TEXT_LEN" val="30"/>
  <p:tag name="KSO_WM_DIAGRAM_GROUP_CODE" val="l1-2"/>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150.xml><?xml version="1.0" encoding="utf-8"?>
<p:tagLst xmlns:p="http://schemas.openxmlformats.org/presentationml/2006/main">
  <p:tag name="MH" val="20160830110547"/>
  <p:tag name="MH_LIBRARY" val="CONTENTS"/>
  <p:tag name="MH_TYPE" val="OTHERS"/>
  <p:tag name="ID" val="545840"/>
</p:tagLst>
</file>

<file path=ppt/tags/tag16.xml><?xml version="1.0" encoding="utf-8"?>
<p:tagLst xmlns:p="http://schemas.openxmlformats.org/presentationml/2006/main">
  <p:tag name="MH" val="20160830110547"/>
  <p:tag name="MH_LIBRARY" val="CONTENTS"/>
  <p:tag name="MH_TYPE" val="OTHERS"/>
  <p:tag name="ID" val="545840"/>
</p:tagLst>
</file>

<file path=ppt/tags/tag17.xml><?xml version="1.0" encoding="utf-8"?>
<p:tagLst xmlns:p="http://schemas.openxmlformats.org/presentationml/2006/main">
  <p:tag name="MH" val="20160830110547"/>
  <p:tag name="MH_LIBRARY" val="CONTENTS"/>
  <p:tag name="MH_TYPE" val="OTHERS"/>
  <p:tag name="ID" val="545840"/>
</p:tagLst>
</file>

<file path=ppt/tags/tag18.xml><?xml version="1.0" encoding="utf-8"?>
<p:tagLst xmlns:p="http://schemas.openxmlformats.org/presentationml/2006/main">
  <p:tag name="MH" val="20160830110547"/>
  <p:tag name="MH_LIBRARY" val="CONTENTS"/>
  <p:tag name="MH_TYPE" val="OTHERS"/>
  <p:tag name="ID" val="545840"/>
</p:tagLst>
</file>

<file path=ppt/tags/tag19.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MH" val="20160830110547"/>
  <p:tag name="MH_LIBRARY" val="CONTENTS"/>
  <p:tag name="MH_TYPE" val="OTHERS"/>
  <p:tag name="ID" val="545840"/>
</p:tagLst>
</file>

<file path=ppt/tags/tag20.xml><?xml version="1.0" encoding="utf-8"?>
<p:tagLst xmlns:p="http://schemas.openxmlformats.org/presentationml/2006/main">
  <p:tag name="MH" val="20160830110547"/>
  <p:tag name="MH_LIBRARY" val="CONTENTS"/>
  <p:tag name="MH_TYPE" val="OTHERS"/>
  <p:tag name="ID" val="545840"/>
</p:tagLst>
</file>

<file path=ppt/tags/tag21.xml><?xml version="1.0" encoding="utf-8"?>
<p:tagLst xmlns:p="http://schemas.openxmlformats.org/presentationml/2006/main">
  <p:tag name="MH" val="20160830110547"/>
  <p:tag name="MH_LIBRARY" val="CONTENTS"/>
  <p:tag name="MH_TYPE" val="OTHERS"/>
  <p:tag name="ID" val="545840"/>
</p:tagLst>
</file>

<file path=ppt/tags/tag22.xml><?xml version="1.0" encoding="utf-8"?>
<p:tagLst xmlns:p="http://schemas.openxmlformats.org/presentationml/2006/main">
  <p:tag name="MH" val="20160830110547"/>
  <p:tag name="MH_LIBRARY" val="CONTENTS"/>
  <p:tag name="MH_TYPE" val="OTHERS"/>
  <p:tag name="ID" val="545840"/>
</p:tagLst>
</file>

<file path=ppt/tags/tag23.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
  <p:tag name="KSO_WM_UNIT_ID" val="custom20164360_35*l_i*1_1"/>
  <p:tag name="KSO_WM_UNIT_LAYERLEVEL" val="1_1"/>
  <p:tag name="KSO_WM_DIAGRAM_GROUP_CODE" val="l1-6"/>
  <p:tag name="KSO_WM_UNIT_LINE_FORE_SCHEMECOLOR_INDEX" val="13"/>
  <p:tag name="KSO_WM_UNIT_LINE_FILL_TYPE" val="2"/>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2"/>
  <p:tag name="KSO_WM_UNIT_ID" val="custom20164360_35*l_i*1_2"/>
  <p:tag name="KSO_WM_UNIT_LAYERLEVEL" val="1_1"/>
  <p:tag name="KSO_WM_DIAGRAM_GROUP_CODE" val="l1-6"/>
  <p:tag name="KSO_WM_UNIT_FILL_FORE_SCHEMECOLOR_INDEX" val="5"/>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3"/>
  <p:tag name="KSO_WM_UNIT_ID" val="custom20164360_35*l_i*1_3"/>
  <p:tag name="KSO_WM_UNIT_LAYERLEVEL" val="1_1"/>
  <p:tag name="KSO_WM_DIAGRAM_GROUP_CODE" val="l1-6"/>
  <p:tag name="KSO_WM_UNIT_LINE_FORE_SCHEMECOLOR_INDEX" val="5"/>
  <p:tag name="KSO_WM_UNIT_LINE_FILL_TYPE" val="2"/>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4"/>
  <p:tag name="KSO_WM_UNIT_ID" val="custom20164360_35*l_i*1_4"/>
  <p:tag name="KSO_WM_UNIT_LAYERLEVEL" val="1_1"/>
  <p:tag name="KSO_WM_DIAGRAM_GROUP_CODE" val="l1-6"/>
  <p:tag name="KSO_WM_UNIT_FILL_FORE_SCHEMECOLOR_INDEX" val="6"/>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5"/>
  <p:tag name="KSO_WM_UNIT_ID" val="custom20164360_35*l_i*1_5"/>
  <p:tag name="KSO_WM_UNIT_LAYERLEVEL" val="1_1"/>
  <p:tag name="KSO_WM_DIAGRAM_GROUP_CODE" val="l1-6"/>
  <p:tag name="KSO_WM_UNIT_LINE_FORE_SCHEMECOLOR_INDEX" val="6"/>
  <p:tag name="KSO_WM_UNIT_LINE_FILL_TYPE" val="2"/>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7"/>
  <p:tag name="KSO_WM_UNIT_ID" val="custom20164360_35*l_i*1_7"/>
  <p:tag name="KSO_WM_UNIT_LAYERLEVEL" val="1_1"/>
  <p:tag name="KSO_WM_DIAGRAM_GROUP_CODE" val="l1-6"/>
  <p:tag name="KSO_WM_UNIT_LINE_FORE_SCHEMECOLOR_INDEX" val="7"/>
  <p:tag name="KSO_WM_UNIT_LINE_FILL_TYPE" val="2"/>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9"/>
  <p:tag name="KSO_WM_UNIT_ID" val="custom20164360_35*l_i*1_9"/>
  <p:tag name="KSO_WM_UNIT_LAYERLEVEL" val="1_1"/>
  <p:tag name="KSO_WM_DIAGRAM_GROUP_CODE" val="l1-6"/>
  <p:tag name="KSO_WM_UNIT_LINE_FORE_SCHEMECOLOR_INDEX" val="8"/>
  <p:tag name="KSO_WM_UNIT_LINE_FILL_TYPE" val="2"/>
  <p:tag name="KSO_WM_UNIT_USESOURCEFORMAT_APPLY" val="1"/>
</p:tagLst>
</file>

<file path=ppt/tags/tag3.xml><?xml version="1.0" encoding="utf-8"?>
<p:tagLst xmlns:p="http://schemas.openxmlformats.org/presentationml/2006/main">
  <p:tag name="MH" val="20160830110547"/>
  <p:tag name="MH_LIBRARY" val="CONTENTS"/>
  <p:tag name="MH_TYPE" val="OTHERS"/>
  <p:tag name="ID" val="545840"/>
</p:tagLst>
</file>

<file path=ppt/tags/tag30.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0"/>
  <p:tag name="KSO_WM_UNIT_ID" val="custom20164360_35*l_i*1_10"/>
  <p:tag name="KSO_WM_UNIT_LAYERLEVEL" val="1_1"/>
  <p:tag name="KSO_WM_DIAGRAM_GROUP_CODE" val="l1-6"/>
  <p:tag name="KSO_WM_UNIT_FILL_FORE_SCHEMECOLOR_INDEX" val="9"/>
  <p:tag name="KSO_WM_UNIT_FILL_TYPE"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1"/>
  <p:tag name="KSO_WM_UNIT_ID" val="custom20164360_35*l_i*1_11"/>
  <p:tag name="KSO_WM_UNIT_LAYERLEVEL" val="1_1"/>
  <p:tag name="KSO_WM_DIAGRAM_GROUP_CODE" val="l1-6"/>
  <p:tag name="KSO_WM_UNIT_LINE_FORE_SCHEMECOLOR_INDEX" val="8"/>
  <p:tag name="KSO_WM_UNIT_LINE_FILL_TYPE" val="2"/>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3"/>
  <p:tag name="KSO_WM_UNIT_ID" val="custom20164360_35*l_i*1_13"/>
  <p:tag name="KSO_WM_UNIT_LAYERLEVEL" val="1_1"/>
  <p:tag name="KSO_WM_DIAGRAM_GROUP_CODE" val="l1-6"/>
  <p:tag name="KSO_WM_UNIT_LINE_FORE_SCHEMECOLOR_INDEX" val="8"/>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0"/>
  <p:tag name="KSO_WM_UNIT_ID" val="custom20164360_35*l_i*1_10"/>
  <p:tag name="KSO_WM_UNIT_LAYERLEVEL" val="1_1"/>
  <p:tag name="KSO_WM_DIAGRAM_GROUP_CODE" val="l1-6"/>
  <p:tag name="KSO_WM_UNIT_FILL_FORE_SCHEMECOLOR_INDEX" val="9"/>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0"/>
  <p:tag name="KSO_WM_UNIT_ID" val="custom20164360_35*l_i*1_10"/>
  <p:tag name="KSO_WM_UNIT_LAYERLEVEL" val="1_1"/>
  <p:tag name="KSO_WM_DIAGRAM_GROUP_CODE" val="l1-6"/>
  <p:tag name="KSO_WM_UNIT_FILL_FORE_SCHEMECOLOR_INDEX" val="9"/>
  <p:tag name="KSO_WM_UNIT_FILL_TYPE" val="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10"/>
  <p:tag name="KSO_WM_UNIT_ID" val="custom20164360_35*l_i*1_10"/>
  <p:tag name="KSO_WM_UNIT_LAYERLEVEL" val="1_1"/>
  <p:tag name="KSO_WM_DIAGRAM_GROUP_CODE" val="l1-6"/>
  <p:tag name="KSO_WM_UNIT_FILL_FORE_SCHEMECOLOR_INDEX" val="9"/>
  <p:tag name="KSO_WM_UNIT_FILL_TYPE" val="1"/>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4"/>
  <p:tag name="KSO_WM_UNIT_ID" val="custom20164360_35*l_i*1_4"/>
  <p:tag name="KSO_WM_UNIT_LAYERLEVEL" val="1_1"/>
  <p:tag name="KSO_WM_DIAGRAM_GROUP_CODE" val="l1-6"/>
  <p:tag name="KSO_WM_UNIT_FILL_FORE_SCHEMECOLOR_INDEX" val="6"/>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20164360"/>
  <p:tag name="KSO_WM_UNIT_TYPE" val="l_i"/>
  <p:tag name="KSO_WM_UNIT_INDEX" val="1_5"/>
  <p:tag name="KSO_WM_UNIT_ID" val="custom20164360_35*l_i*1_5"/>
  <p:tag name="KSO_WM_UNIT_LAYERLEVEL" val="1_1"/>
  <p:tag name="KSO_WM_DIAGRAM_GROUP_CODE" val="l1-6"/>
  <p:tag name="KSO_WM_UNIT_LINE_FORE_SCHEMECOLOR_INDEX" val="6"/>
  <p:tag name="KSO_WM_UNIT_LINE_FILL_TYPE" val="2"/>
  <p:tag name="KSO_WM_UNIT_USESOURCEFORMAT_APPLY" val="1"/>
</p:tagLst>
</file>

<file path=ppt/tags/tag38.xml><?xml version="1.0" encoding="utf-8"?>
<p:tagLst xmlns:p="http://schemas.openxmlformats.org/presentationml/2006/main">
  <p:tag name="MH" val="20160830110547"/>
  <p:tag name="MH_LIBRARY" val="CONTENTS"/>
  <p:tag name="MH_TYPE" val="OTHERS"/>
  <p:tag name="ID" val="545840"/>
</p:tagLst>
</file>

<file path=ppt/tags/tag39.xml><?xml version="1.0" encoding="utf-8"?>
<p:tagLst xmlns:p="http://schemas.openxmlformats.org/presentationml/2006/main">
  <p:tag name="MH" val="20160830110547"/>
  <p:tag name="MH_LIBRARY" val="CONTENTS"/>
  <p:tag name="MH_TYPE" val="OTHERS"/>
  <p:tag name="ID" val="545840"/>
</p:tagLst>
</file>

<file path=ppt/tags/tag4.xml><?xml version="1.0" encoding="utf-8"?>
<p:tagLst xmlns:p="http://schemas.openxmlformats.org/presentationml/2006/main">
  <p:tag name="MH" val="20160830110547"/>
  <p:tag name="MH_LIBRARY" val="CONTENTS"/>
  <p:tag name="MH_TYPE" val="OTHERS"/>
  <p:tag name="ID" val="545840"/>
</p:tagLst>
</file>

<file path=ppt/tags/tag40.xml><?xml version="1.0" encoding="utf-8"?>
<p:tagLst xmlns:p="http://schemas.openxmlformats.org/presentationml/2006/main">
  <p:tag name="MH" val="20160830110547"/>
  <p:tag name="MH_LIBRARY" val="CONTENTS"/>
  <p:tag name="MH_TYPE" val="OTHERS"/>
  <p:tag name="ID" val="545840"/>
</p:tagLst>
</file>

<file path=ppt/tags/tag41.xml><?xml version="1.0" encoding="utf-8"?>
<p:tagLst xmlns:p="http://schemas.openxmlformats.org/presentationml/2006/main">
  <p:tag name="MH" val="20160830110547"/>
  <p:tag name="MH_LIBRARY" val="CONTENTS"/>
  <p:tag name="MH_TYPE" val="OTHERS"/>
  <p:tag name="ID" val="545840"/>
</p:tagLst>
</file>

<file path=ppt/tags/tag42.xml><?xml version="1.0" encoding="utf-8"?>
<p:tagLst xmlns:p="http://schemas.openxmlformats.org/presentationml/2006/main">
  <p:tag name="MH" val="20160830110547"/>
  <p:tag name="MH_LIBRARY" val="CONTENTS"/>
  <p:tag name="MH_TYPE" val="OTHERS"/>
  <p:tag name="ID" val="545840"/>
</p:tagLst>
</file>

<file path=ppt/tags/tag43.xml><?xml version="1.0" encoding="utf-8"?>
<p:tagLst xmlns:p="http://schemas.openxmlformats.org/presentationml/2006/main">
  <p:tag name="MH" val="20160830110547"/>
  <p:tag name="MH_LIBRARY" val="CONTENTS"/>
  <p:tag name="MH_TYPE" val="OTHERS"/>
  <p:tag name="ID" val="545840"/>
</p:tagLst>
</file>

<file path=ppt/tags/tag44.xml><?xml version="1.0" encoding="utf-8"?>
<p:tagLst xmlns:p="http://schemas.openxmlformats.org/presentationml/2006/main">
  <p:tag name="MH" val="20160830110547"/>
  <p:tag name="MH_LIBRARY" val="CONTENTS"/>
  <p:tag name="MH_TYPE" val="OTHERS"/>
  <p:tag name="ID" val="545840"/>
</p:tagLst>
</file>

<file path=ppt/tags/tag45.xml><?xml version="1.0" encoding="utf-8"?>
<p:tagLst xmlns:p="http://schemas.openxmlformats.org/presentationml/2006/main">
  <p:tag name="MH" val="20160830110547"/>
  <p:tag name="MH_LIBRARY" val="CONTENTS"/>
  <p:tag name="MH_TYPE" val="OTHERS"/>
  <p:tag name="ID" val="545840"/>
</p:tagLst>
</file>

<file path=ppt/tags/tag46.xml><?xml version="1.0" encoding="utf-8"?>
<p:tagLst xmlns:p="http://schemas.openxmlformats.org/presentationml/2006/main">
  <p:tag name="MH" val="20160830110547"/>
  <p:tag name="MH_LIBRARY" val="CONTENTS"/>
  <p:tag name="MH_TYPE" val="OTHERS"/>
  <p:tag name="ID" val="545840"/>
</p:tagLst>
</file>

<file path=ppt/tags/tag47.xml><?xml version="1.0" encoding="utf-8"?>
<p:tagLst xmlns:p="http://schemas.openxmlformats.org/presentationml/2006/main">
  <p:tag name="MH" val="20160830110547"/>
  <p:tag name="MH_LIBRARY" val="CONTENTS"/>
  <p:tag name="MH_TYPE" val="OTHERS"/>
  <p:tag name="ID" val="545840"/>
</p:tagLst>
</file>

<file path=ppt/tags/tag48.xml><?xml version="1.0" encoding="utf-8"?>
<p:tagLst xmlns:p="http://schemas.openxmlformats.org/presentationml/2006/main">
  <p:tag name="MH" val="20160830110547"/>
  <p:tag name="MH_LIBRARY" val="CONTENTS"/>
  <p:tag name="MH_TYPE" val="OTHERS"/>
  <p:tag name="ID" val="545840"/>
</p:tagLst>
</file>

<file path=ppt/tags/tag49.xml><?xml version="1.0" encoding="utf-8"?>
<p:tagLst xmlns:p="http://schemas.openxmlformats.org/presentationml/2006/main">
  <p:tag name="MH" val="20160830110547"/>
  <p:tag name="MH_LIBRARY" val="CONTENTS"/>
  <p:tag name="MH_TYPE" val="OTHERS"/>
  <p:tag name="ID" val="545840"/>
</p:tagLst>
</file>

<file path=ppt/tags/tag5.xml><?xml version="1.0" encoding="utf-8"?>
<p:tagLst xmlns:p="http://schemas.openxmlformats.org/presentationml/2006/main">
  <p:tag name="MH" val="20160830110547"/>
  <p:tag name="MH_LIBRARY" val="CONTENTS"/>
  <p:tag name="MH_TYPE" val="OTHERS"/>
  <p:tag name="ID" val="545840"/>
</p:tagLst>
</file>

<file path=ppt/tags/tag50.xml><?xml version="1.0" encoding="utf-8"?>
<p:tagLst xmlns:p="http://schemas.openxmlformats.org/presentationml/2006/main">
  <p:tag name="MH" val="20160830110547"/>
  <p:tag name="MH_LIBRARY" val="CONTENTS"/>
  <p:tag name="MH_TYPE" val="OTHERS"/>
  <p:tag name="ID" val="545840"/>
</p:tagLst>
</file>

<file path=ppt/tags/tag51.xml><?xml version="1.0" encoding="utf-8"?>
<p:tagLst xmlns:p="http://schemas.openxmlformats.org/presentationml/2006/main">
  <p:tag name="MH" val="20160830110547"/>
  <p:tag name="MH_LIBRARY" val="CONTENTS"/>
  <p:tag name="MH_TYPE" val="OTHERS"/>
  <p:tag name="ID" val="545840"/>
</p:tagLst>
</file>

<file path=ppt/tags/tag52.xml><?xml version="1.0" encoding="utf-8"?>
<p:tagLst xmlns:p="http://schemas.openxmlformats.org/presentationml/2006/main">
  <p:tag name="MH" val="20160830110547"/>
  <p:tag name="MH_LIBRARY" val="CONTENTS"/>
  <p:tag name="MH_TYPE" val="OTHERS"/>
  <p:tag name="ID" val="545840"/>
</p:tagLst>
</file>

<file path=ppt/tags/tag53.xml><?xml version="1.0" encoding="utf-8"?>
<p:tagLst xmlns:p="http://schemas.openxmlformats.org/presentationml/2006/main">
  <p:tag name="MH" val="20160830110547"/>
  <p:tag name="MH_LIBRARY" val="CONTENTS"/>
  <p:tag name="MH_TYPE" val="OTHERS"/>
  <p:tag name="ID" val="545840"/>
</p:tagLst>
</file>

<file path=ppt/tags/tag54.xml><?xml version="1.0" encoding="utf-8"?>
<p:tagLst xmlns:p="http://schemas.openxmlformats.org/presentationml/2006/main">
  <p:tag name="MH" val="20160830110547"/>
  <p:tag name="MH_LIBRARY" val="CONTENTS"/>
  <p:tag name="MH_TYPE" val="OTHERS"/>
  <p:tag name="ID" val="545840"/>
</p:tagLst>
</file>

<file path=ppt/tags/tag55.xml><?xml version="1.0" encoding="utf-8"?>
<p:tagLst xmlns:p="http://schemas.openxmlformats.org/presentationml/2006/main">
  <p:tag name="MH" val="20160830110547"/>
  <p:tag name="MH_LIBRARY" val="CONTENTS"/>
  <p:tag name="MH_TYPE" val="OTHERS"/>
  <p:tag name="ID" val="545840"/>
</p:tagLst>
</file>

<file path=ppt/tags/tag56.xml><?xml version="1.0" encoding="utf-8"?>
<p:tagLst xmlns:p="http://schemas.openxmlformats.org/presentationml/2006/main">
  <p:tag name="MH" val="20160830110547"/>
  <p:tag name="MH_LIBRARY" val="CONTENTS"/>
  <p:tag name="MH_TYPE" val="OTHERS"/>
  <p:tag name="ID" val="545840"/>
</p:tagLst>
</file>

<file path=ppt/tags/tag57.xml><?xml version="1.0" encoding="utf-8"?>
<p:tagLst xmlns:p="http://schemas.openxmlformats.org/presentationml/2006/main">
  <p:tag name="MH" val="20160830110547"/>
  <p:tag name="MH_LIBRARY" val="CONTENTS"/>
  <p:tag name="MH_TYPE" val="OTHERS"/>
  <p:tag name="ID" val="545840"/>
</p:tagLst>
</file>

<file path=ppt/tags/tag58.xml><?xml version="1.0" encoding="utf-8"?>
<p:tagLst xmlns:p="http://schemas.openxmlformats.org/presentationml/2006/main">
  <p:tag name="MH" val="20160830110547"/>
  <p:tag name="MH_LIBRARY" val="CONTENTS"/>
  <p:tag name="MH_TYPE" val="OTHERS"/>
  <p:tag name="ID" val="545840"/>
</p:tagLst>
</file>

<file path=ppt/tags/tag59.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60.xml><?xml version="1.0" encoding="utf-8"?>
<p:tagLst xmlns:p="http://schemas.openxmlformats.org/presentationml/2006/main">
  <p:tag name="MH" val="20160830110547"/>
  <p:tag name="MH_LIBRARY" val="CONTENTS"/>
  <p:tag name="MH_TYPE" val="OTHERS"/>
  <p:tag name="ID" val="545840"/>
</p:tagLst>
</file>

<file path=ppt/tags/tag61.xml><?xml version="1.0" encoding="utf-8"?>
<p:tagLst xmlns:p="http://schemas.openxmlformats.org/presentationml/2006/main">
  <p:tag name="MH" val="20160830110547"/>
  <p:tag name="MH_LIBRARY" val="CONTENTS"/>
  <p:tag name="MH_TYPE" val="OTHERS"/>
  <p:tag name="ID" val="545840"/>
</p:tagLst>
</file>

<file path=ppt/tags/tag62.xml><?xml version="1.0" encoding="utf-8"?>
<p:tagLst xmlns:p="http://schemas.openxmlformats.org/presentationml/2006/main">
  <p:tag name="MH" val="20160830110547"/>
  <p:tag name="MH_LIBRARY" val="CONTENTS"/>
  <p:tag name="MH_TYPE" val="OTHERS"/>
  <p:tag name="ID" val="545840"/>
</p:tagLst>
</file>

<file path=ppt/tags/tag63.xml><?xml version="1.0" encoding="utf-8"?>
<p:tagLst xmlns:p="http://schemas.openxmlformats.org/presentationml/2006/main">
  <p:tag name="MH" val="20160830110547"/>
  <p:tag name="MH_LIBRARY" val="CONTENTS"/>
  <p:tag name="MH_TYPE" val="OTHERS"/>
  <p:tag name="ID" val="545840"/>
</p:tagLst>
</file>

<file path=ppt/tags/tag64.xml><?xml version="1.0" encoding="utf-8"?>
<p:tagLst xmlns:p="http://schemas.openxmlformats.org/presentationml/2006/main">
  <p:tag name="MH" val="20160830110547"/>
  <p:tag name="MH_LIBRARY" val="CONTENTS"/>
  <p:tag name="MH_TYPE" val="OTHERS"/>
  <p:tag name="ID" val="545840"/>
</p:tagLst>
</file>

<file path=ppt/tags/tag65.xml><?xml version="1.0" encoding="utf-8"?>
<p:tagLst xmlns:p="http://schemas.openxmlformats.org/presentationml/2006/main">
  <p:tag name="MH" val="20160830110547"/>
  <p:tag name="MH_LIBRARY" val="CONTENTS"/>
  <p:tag name="MH_TYPE" val="OTHERS"/>
  <p:tag name="ID" val="545840"/>
</p:tagLst>
</file>

<file path=ppt/tags/tag66.xml><?xml version="1.0" encoding="utf-8"?>
<p:tagLst xmlns:p="http://schemas.openxmlformats.org/presentationml/2006/main">
  <p:tag name="MH" val="20160830110547"/>
  <p:tag name="MH_LIBRARY" val="CONTENTS"/>
  <p:tag name="MH_TYPE" val="OTHERS"/>
  <p:tag name="ID" val="545840"/>
</p:tagLst>
</file>

<file path=ppt/tags/tag67.xml><?xml version="1.0" encoding="utf-8"?>
<p:tagLst xmlns:p="http://schemas.openxmlformats.org/presentationml/2006/main">
  <p:tag name="MH" val="20160830110547"/>
  <p:tag name="MH_LIBRARY" val="CONTENTS"/>
  <p:tag name="MH_TYPE" val="OTHERS"/>
  <p:tag name="ID" val="545840"/>
</p:tagLst>
</file>

<file path=ppt/tags/tag68.xml><?xml version="1.0" encoding="utf-8"?>
<p:tagLst xmlns:p="http://schemas.openxmlformats.org/presentationml/2006/main">
  <p:tag name="MH" val="20160830110547"/>
  <p:tag name="MH_LIBRARY" val="CONTENTS"/>
  <p:tag name="MH_TYPE" val="OTHERS"/>
  <p:tag name="ID" val="545840"/>
</p:tagLst>
</file>

<file path=ppt/tags/tag69.xml><?xml version="1.0" encoding="utf-8"?>
<p:tagLst xmlns:p="http://schemas.openxmlformats.org/presentationml/2006/main">
  <p:tag name="MH" val="20160830110547"/>
  <p:tag name="MH_LIBRARY" val="CONTENTS"/>
  <p:tag name="MH_TYPE" val="OTHERS"/>
  <p:tag name="ID" val="545840"/>
</p:tagLst>
</file>

<file path=ppt/tags/tag7.xml><?xml version="1.0" encoding="utf-8"?>
<p:tagLst xmlns:p="http://schemas.openxmlformats.org/presentationml/2006/main">
  <p:tag name="MH" val="20160830110547"/>
  <p:tag name="MH_LIBRARY" val="CONTENTS"/>
  <p:tag name="MH_TYPE" val="OTHERS"/>
  <p:tag name="ID" val="545840"/>
</p:tagLst>
</file>

<file path=ppt/tags/tag70.xml><?xml version="1.0" encoding="utf-8"?>
<p:tagLst xmlns:p="http://schemas.openxmlformats.org/presentationml/2006/main">
  <p:tag name="KSO_WM_TAG_VERSION" val="1.0"/>
  <p:tag name="KSO_WM_BEAUTIFY_FLAG" val="#wm#"/>
  <p:tag name="KSO_WM_UNIT_TYPE" val="i"/>
  <p:tag name="KSO_WM_UNIT_ID" val="custom160137_17*i*0"/>
  <p:tag name="KSO_WM_TEMPLATE_CATEGORY" val="custom"/>
  <p:tag name="KSO_WM_TEMPLATE_INDEX" val="160137"/>
</p:tagLst>
</file>

<file path=ppt/tags/tag71.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7*l_i*1_1"/>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7*l_i*1_2"/>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7*l_i*1_3"/>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7*l_i*1_4"/>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5"/>
  <p:tag name="KSO_WM_UNIT_ID" val="custom160137_17*l_i*1_5"/>
  <p:tag name="KSO_WM_UNIT_CLEAR" val="1"/>
  <p:tag name="KSO_WM_UNIT_LAYERLEVEL" val="1_1"/>
  <p:tag name="KSO_WM_DIAGRAM_GROUP_CODE" val="l1-2"/>
  <p:tag name="KSO_WM_UNIT_FILL_FORE_SCHEMECOLOR_INDEX" val="6"/>
  <p:tag name="KSO_WM_UNIT_FILL_TYPE" val="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AG_VERSION" val="1.0"/>
  <p:tag name="KSO_WM_BEAUTIFY_FLAG" val="#wm#"/>
  <p:tag name="KSO_WM_UNIT_TYPE" val="i"/>
  <p:tag name="KSO_WM_UNIT_ID" val="custom160137_17*i*11"/>
  <p:tag name="KSO_WM_TEMPLATE_CATEGORY" val="custom"/>
  <p:tag name="KSO_WM_TEMPLATE_INDEX" val="160137"/>
</p:tagLst>
</file>

<file path=ppt/tags/tag77.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6"/>
  <p:tag name="KSO_WM_UNIT_ID" val="custom160137_17*l_i*1_6"/>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7"/>
  <p:tag name="KSO_WM_UNIT_ID" val="custom160137_17*l_i*1_7"/>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8"/>
  <p:tag name="KSO_WM_UNIT_ID" val="custom160137_17*l_i*1_8"/>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0830110547"/>
  <p:tag name="MH_LIBRARY" val="CONTENTS"/>
  <p:tag name="MH_TYPE" val="OTHERS"/>
  <p:tag name="ID" val="545840"/>
</p:tagLst>
</file>

<file path=ppt/tags/tag80.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9"/>
  <p:tag name="KSO_WM_UNIT_ID" val="custom160137_17*l_i*1_9"/>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i"/>
  <p:tag name="KSO_WM_UNIT_INDEX" val="1_10"/>
  <p:tag name="KSO_WM_UNIT_ID" val="custom160137_17*l_i*1_10"/>
  <p:tag name="KSO_WM_UNIT_CLEAR" val="1"/>
  <p:tag name="KSO_WM_UNIT_LAYERLEVEL" val="1_1"/>
  <p:tag name="KSO_WM_DIAGRAM_GROUP_CODE" val="l1-2"/>
  <p:tag name="KSO_WM_UNIT_FILL_FORE_SCHEMECOLOR_INDEX" val="5"/>
  <p:tag name="KSO_WM_UNIT_FILL_TYPE" val="1"/>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7*l_h_a*1_1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7*l_h_a*1_2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3_1"/>
  <p:tag name="KSO_WM_UNIT_ID" val="custom160137_17*l_h_a*1_3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4_1"/>
  <p:tag name="KSO_WM_UNIT_ID" val="custom160137_17*l_h_a*1_4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5_1"/>
  <p:tag name="KSO_WM_UNIT_ID" val="custom160137_17*l_h_a*1_5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MH" val="20160830110547"/>
  <p:tag name="MH_LIBRARY" val="CONTENTS"/>
  <p:tag name="MH_TYPE" val="OTHERS"/>
  <p:tag name="ID" val="545840"/>
</p:tagLst>
</file>

<file path=ppt/tags/tag88.xml><?xml version="1.0" encoding="utf-8"?>
<p:tagLst xmlns:p="http://schemas.openxmlformats.org/presentationml/2006/main">
  <p:tag name="MH" val="20160830110547"/>
  <p:tag name="MH_LIBRARY" val="CONTENTS"/>
  <p:tag name="MH_TYPE" val="OTHERS"/>
  <p:tag name="ID" val="545840"/>
</p:tagLst>
</file>

<file path=ppt/tags/tag89.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ags/tag90.xml><?xml version="1.0" encoding="utf-8"?>
<p:tagLst xmlns:p="http://schemas.openxmlformats.org/presentationml/2006/main">
  <p:tag name="MH" val="20160830110547"/>
  <p:tag name="MH_LIBRARY" val="CONTENTS"/>
  <p:tag name="MH_TYPE" val="OTHERS"/>
  <p:tag name="ID" val="545840"/>
</p:tagLst>
</file>

<file path=ppt/tags/tag91.xml><?xml version="1.0" encoding="utf-8"?>
<p:tagLst xmlns:p="http://schemas.openxmlformats.org/presentationml/2006/main">
  <p:tag name="MH" val="20160830110547"/>
  <p:tag name="MH_LIBRARY" val="CONTENTS"/>
  <p:tag name="MH_TYPE" val="OTHERS"/>
  <p:tag name="ID" val="545840"/>
</p:tagLst>
</file>

<file path=ppt/tags/tag92.xml><?xml version="1.0" encoding="utf-8"?>
<p:tagLst xmlns:p="http://schemas.openxmlformats.org/presentationml/2006/main">
  <p:tag name="MH" val="20160830110547"/>
  <p:tag name="MH_LIBRARY" val="CONTENTS"/>
  <p:tag name="MH_TYPE" val="OTHERS"/>
  <p:tag name="ID" val="545840"/>
</p:tagLst>
</file>

<file path=ppt/tags/tag93.xml><?xml version="1.0" encoding="utf-8"?>
<p:tagLst xmlns:p="http://schemas.openxmlformats.org/presentationml/2006/main">
  <p:tag name="MH" val="20160830110547"/>
  <p:tag name="MH_LIBRARY" val="CONTENTS"/>
  <p:tag name="MH_TYPE" val="OTHERS"/>
  <p:tag name="ID" val="545840"/>
</p:tagLst>
</file>

<file path=ppt/tags/tag94.xml><?xml version="1.0" encoding="utf-8"?>
<p:tagLst xmlns:p="http://schemas.openxmlformats.org/presentationml/2006/main">
  <p:tag name="MH" val="20160830110547"/>
  <p:tag name="MH_LIBRARY" val="CONTENTS"/>
  <p:tag name="MH_TYPE" val="OTHERS"/>
  <p:tag name="ID" val="545840"/>
</p:tagLst>
</file>

<file path=ppt/tags/tag95.xml><?xml version="1.0" encoding="utf-8"?>
<p:tagLst xmlns:p="http://schemas.openxmlformats.org/presentationml/2006/main">
  <p:tag name="MH" val="20160830110547"/>
  <p:tag name="MH_LIBRARY" val="CONTENTS"/>
  <p:tag name="MH_TYPE" val="OTHERS"/>
  <p:tag name="ID" val="545840"/>
</p:tagLst>
</file>

<file path=ppt/tags/tag96.xml><?xml version="1.0" encoding="utf-8"?>
<p:tagLst xmlns:p="http://schemas.openxmlformats.org/presentationml/2006/main">
  <p:tag name="MH" val="20160830110547"/>
  <p:tag name="MH_LIBRARY" val="CONTENTS"/>
  <p:tag name="MH_TYPE" val="OTHERS"/>
  <p:tag name="ID" val="545840"/>
</p:tagLst>
</file>

<file path=ppt/tags/tag97.xml><?xml version="1.0" encoding="utf-8"?>
<p:tagLst xmlns:p="http://schemas.openxmlformats.org/presentationml/2006/main">
  <p:tag name="MH" val="20160830110547"/>
  <p:tag name="MH_LIBRARY" val="CONTENTS"/>
  <p:tag name="MH_TYPE" val="OTHERS"/>
  <p:tag name="ID" val="545840"/>
</p:tagLst>
</file>

<file path=ppt/tags/tag98.xml><?xml version="1.0" encoding="utf-8"?>
<p:tagLst xmlns:p="http://schemas.openxmlformats.org/presentationml/2006/main">
  <p:tag name="MH" val="20160830110547"/>
  <p:tag name="MH_LIBRARY" val="CONTENTS"/>
  <p:tag name="MH_TYPE" val="OTHERS"/>
  <p:tag name="ID" val="545840"/>
</p:tagLst>
</file>

<file path=ppt/tags/tag9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自定义设计方案">
  <a:themeElements>
    <a:clrScheme name="自定义 93">
      <a:dk1>
        <a:srgbClr val="000000"/>
      </a:dk1>
      <a:lt1>
        <a:srgbClr val="FFFFFF"/>
      </a:lt1>
      <a:dk2>
        <a:srgbClr val="44546A"/>
      </a:dk2>
      <a:lt2>
        <a:srgbClr val="E7E6E6"/>
      </a:lt2>
      <a:accent1>
        <a:srgbClr val="003366"/>
      </a:accent1>
      <a:accent2>
        <a:srgbClr val="003366"/>
      </a:accent2>
      <a:accent3>
        <a:srgbClr val="003366"/>
      </a:accent3>
      <a:accent4>
        <a:srgbClr val="003366"/>
      </a:accent4>
      <a:accent5>
        <a:srgbClr val="003366"/>
      </a:accent5>
      <a:accent6>
        <a:srgbClr val="003366"/>
      </a:accent6>
      <a:hlink>
        <a:srgbClr val="003366"/>
      </a:hlink>
      <a:folHlink>
        <a:srgbClr val="00336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8786</Words>
  <Application>WPS 演示</Application>
  <PresentationFormat>自定义</PresentationFormat>
  <Paragraphs>1268</Paragraphs>
  <Slides>59</Slides>
  <Notes>34</Notes>
  <HiddenSlides>0</HiddenSlides>
  <MMClips>0</MMClips>
  <ScaleCrop>false</ScaleCrop>
  <HeadingPairs>
    <vt:vector size="6" baseType="variant">
      <vt:variant>
        <vt:lpstr>已用的字体</vt:lpstr>
      </vt:variant>
      <vt:variant>
        <vt:i4>37</vt:i4>
      </vt:variant>
      <vt:variant>
        <vt:lpstr>主题</vt:lpstr>
      </vt:variant>
      <vt:variant>
        <vt:i4>1</vt:i4>
      </vt:variant>
      <vt:variant>
        <vt:lpstr>幻灯片标题</vt:lpstr>
      </vt:variant>
      <vt:variant>
        <vt:i4>59</vt:i4>
      </vt:variant>
    </vt:vector>
  </HeadingPairs>
  <TitlesOfParts>
    <vt:vector size="97" baseType="lpstr">
      <vt:lpstr>Arial</vt:lpstr>
      <vt:lpstr>宋体</vt:lpstr>
      <vt:lpstr>Wingdings</vt:lpstr>
      <vt:lpstr>Calibri</vt:lpstr>
      <vt:lpstr>微软雅黑</vt:lpstr>
      <vt:lpstr>华文行楷</vt:lpstr>
      <vt:lpstr>Impact</vt:lpstr>
      <vt:lpstr>Arial</vt:lpstr>
      <vt:lpstr>Open Sans</vt:lpstr>
      <vt:lpstr>Open Sans</vt:lpstr>
      <vt:lpstr>Open Sans Light</vt:lpstr>
      <vt:lpstr>Times New Roman</vt:lpstr>
      <vt:lpstr>Tw Cen MT Condensed Extra Bold</vt:lpstr>
      <vt:lpstr>Source Sans Pro</vt:lpstr>
      <vt:lpstr>方正兰亭细黑_GBK_M</vt:lpstr>
      <vt:lpstr>Arial Unicode MS</vt:lpstr>
      <vt:lpstr>Gill Sans</vt:lpstr>
      <vt:lpstr>华文细黑</vt:lpstr>
      <vt:lpstr>Verdana</vt:lpstr>
      <vt:lpstr>Neris Thin</vt:lpstr>
      <vt:lpstr>Wingdings</vt:lpstr>
      <vt:lpstr>Source Sans Pro Light</vt:lpstr>
      <vt:lpstr>造字工房悦黑体验版细体</vt:lpstr>
      <vt:lpstr>Arial</vt:lpstr>
      <vt:lpstr>Arial Black</vt:lpstr>
      <vt:lpstr>黑体</vt:lpstr>
      <vt:lpstr>幼圆</vt:lpstr>
      <vt:lpstr>时尚中黑简体</vt:lpstr>
      <vt:lpstr>Lato</vt:lpstr>
      <vt:lpstr>MS PGothic</vt:lpstr>
      <vt:lpstr>Roboto</vt:lpstr>
      <vt:lpstr>Microsoft JhengHei UI</vt:lpstr>
      <vt:lpstr>Trebuchet MS</vt:lpstr>
      <vt:lpstr>Segoe Print</vt:lpstr>
      <vt:lpstr>Meiryo UI</vt:lpstr>
      <vt:lpstr>Vrinda</vt:lpstr>
      <vt:lpstr>Microsoft JhengHei</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学术不端及相近词语释义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bt026.pptx</dc:title>
  <dc:creator/>
  <cp:lastModifiedBy>知网-张戈军</cp:lastModifiedBy>
  <cp:revision>13</cp:revision>
  <dcterms:created xsi:type="dcterms:W3CDTF">2016-09-20T02:06:00Z</dcterms:created>
  <dcterms:modified xsi:type="dcterms:W3CDTF">2017-11-30T09:52:56Z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